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1B2BD-3F9A-4CB0-9ECB-45585255DA09}" type="datetimeFigureOut">
              <a:rPr lang="en-US" smtClean="0"/>
              <a:t>5/30/2017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71FFF-DC07-4989-9132-954C6B4A7737}" type="slidenum">
              <a:rPr lang="en-US" smtClean="0"/>
              <a:t>‹#›</a:t>
            </a:fld>
            <a:endParaRPr lang="en-US"/>
          </a:p>
        </p:txBody>
      </p:sp>
    </p:spTree>
    <p:extLst>
      <p:ext uri="{BB962C8B-B14F-4D97-AF65-F5344CB8AC3E}">
        <p14:creationId xmlns:p14="http://schemas.microsoft.com/office/powerpoint/2010/main" val="51282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54063" indent="-288925" eaLnBrk="0" hangingPunct="0">
              <a:defRPr>
                <a:solidFill>
                  <a:schemeClr val="tx1"/>
                </a:solidFill>
                <a:latin typeface="Calibri" charset="0"/>
                <a:ea typeface="Arial" charset="0"/>
                <a:cs typeface="Arial" charset="0"/>
              </a:defRPr>
            </a:lvl2pPr>
            <a:lvl3pPr marL="1160463" indent="-231775" eaLnBrk="0" hangingPunct="0">
              <a:defRPr>
                <a:solidFill>
                  <a:schemeClr val="tx1"/>
                </a:solidFill>
                <a:latin typeface="Calibri" charset="0"/>
                <a:ea typeface="Arial" charset="0"/>
                <a:cs typeface="Arial" charset="0"/>
              </a:defRPr>
            </a:lvl3pPr>
            <a:lvl4pPr marL="1625600" indent="-231775" eaLnBrk="0" hangingPunct="0">
              <a:defRPr>
                <a:solidFill>
                  <a:schemeClr val="tx1"/>
                </a:solidFill>
                <a:latin typeface="Calibri" charset="0"/>
                <a:ea typeface="Arial" charset="0"/>
                <a:cs typeface="Arial" charset="0"/>
              </a:defRPr>
            </a:lvl4pPr>
            <a:lvl5pPr marL="2090738" indent="-231775" eaLnBrk="0" hangingPunct="0">
              <a:defRPr>
                <a:solidFill>
                  <a:schemeClr val="tx1"/>
                </a:solidFill>
                <a:latin typeface="Calibri" charset="0"/>
                <a:ea typeface="Arial" charset="0"/>
                <a:cs typeface="Arial" charset="0"/>
              </a:defRPr>
            </a:lvl5pPr>
            <a:lvl6pPr marL="2547938" indent="-231775" eaLnBrk="0" fontAlgn="base" hangingPunct="0">
              <a:spcBef>
                <a:spcPct val="0"/>
              </a:spcBef>
              <a:spcAft>
                <a:spcPct val="0"/>
              </a:spcAft>
              <a:defRPr>
                <a:solidFill>
                  <a:schemeClr val="tx1"/>
                </a:solidFill>
                <a:latin typeface="Calibri" charset="0"/>
                <a:ea typeface="Arial" charset="0"/>
                <a:cs typeface="Arial" charset="0"/>
              </a:defRPr>
            </a:lvl6pPr>
            <a:lvl7pPr marL="3005138" indent="-231775" eaLnBrk="0" fontAlgn="base" hangingPunct="0">
              <a:spcBef>
                <a:spcPct val="0"/>
              </a:spcBef>
              <a:spcAft>
                <a:spcPct val="0"/>
              </a:spcAft>
              <a:defRPr>
                <a:solidFill>
                  <a:schemeClr val="tx1"/>
                </a:solidFill>
                <a:latin typeface="Calibri" charset="0"/>
                <a:ea typeface="Arial" charset="0"/>
                <a:cs typeface="Arial" charset="0"/>
              </a:defRPr>
            </a:lvl7pPr>
            <a:lvl8pPr marL="3462338" indent="-231775" eaLnBrk="0" fontAlgn="base" hangingPunct="0">
              <a:spcBef>
                <a:spcPct val="0"/>
              </a:spcBef>
              <a:spcAft>
                <a:spcPct val="0"/>
              </a:spcAft>
              <a:defRPr>
                <a:solidFill>
                  <a:schemeClr val="tx1"/>
                </a:solidFill>
                <a:latin typeface="Calibri" charset="0"/>
                <a:ea typeface="Arial" charset="0"/>
                <a:cs typeface="Arial" charset="0"/>
              </a:defRPr>
            </a:lvl8pPr>
            <a:lvl9pPr marL="3919538" indent="-231775"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F538E7DE-9B22-FB4B-9CAA-901E69F4408B}" type="slidenum">
              <a:rPr lang="en-US" altLang="x-none">
                <a:solidFill>
                  <a:srgbClr val="000000"/>
                </a:solidFill>
              </a:rPr>
              <a:pPr eaLnBrk="1" hangingPunct="1"/>
              <a:t>1</a:t>
            </a:fld>
            <a:endParaRPr lang="en-US" altLang="x-none">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07216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67409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DAD06DC-68B6-EC4F-8B8D-BFBBE5924C49}" type="datetimeFigureOut">
              <a:rPr lang="en-US"/>
              <a:pPr>
                <a:defRPr/>
              </a:pPr>
              <a:t>5/30/2017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0128101-B94F-714C-8C74-E97FA17992AF}" type="slidenum">
              <a:rPr lang="en-US" altLang="x-none"/>
              <a:pPr/>
              <a:t>‹#›</a:t>
            </a:fld>
            <a:endParaRPr lang="en-US" altLang="x-none"/>
          </a:p>
        </p:txBody>
      </p:sp>
    </p:spTree>
    <p:extLst>
      <p:ext uri="{BB962C8B-B14F-4D97-AF65-F5344CB8AC3E}">
        <p14:creationId xmlns:p14="http://schemas.microsoft.com/office/powerpoint/2010/main" val="1444393705"/>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31795" y="961696"/>
            <a:ext cx="3959270" cy="499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solidFill>
                  <a:prstClr val="black"/>
                </a:solidFill>
                <a:latin typeface="Calibri" pitchFamily="34" charset="0"/>
                <a:ea typeface="+mn-ea"/>
                <a:cs typeface="Arial" pitchFamily="34" charset="0"/>
              </a:rPr>
              <a:t>Objective</a:t>
            </a:r>
          </a:p>
          <a:p>
            <a:pPr marL="285750" indent="-285750">
              <a:spcBef>
                <a:spcPct val="15000"/>
              </a:spcBef>
              <a:buFont typeface="Arial" pitchFamily="34" charset="0"/>
              <a:buChar char="●"/>
              <a:defRPr/>
            </a:pPr>
            <a:r>
              <a:rPr lang="en-US" sz="1600" dirty="0" smtClean="0">
                <a:solidFill>
                  <a:prstClr val="black"/>
                </a:solidFill>
                <a:latin typeface="Calibri" pitchFamily="34" charset="0"/>
                <a:ea typeface="+mn-ea"/>
                <a:cs typeface="Arial" pitchFamily="34" charset="0"/>
              </a:rPr>
              <a:t>Detect and attribute the 1990−2014 trend of </a:t>
            </a:r>
            <a:r>
              <a:rPr lang="en-US" sz="1600" dirty="0" err="1" smtClean="0">
                <a:solidFill>
                  <a:prstClr val="black"/>
                </a:solidFill>
                <a:latin typeface="Calibri" pitchFamily="34" charset="0"/>
                <a:ea typeface="+mn-ea"/>
                <a:cs typeface="Arial" pitchFamily="34" charset="0"/>
              </a:rPr>
              <a:t>midlatitude</a:t>
            </a:r>
            <a:r>
              <a:rPr lang="en-US" sz="1600" dirty="0" smtClean="0">
                <a:solidFill>
                  <a:prstClr val="black"/>
                </a:solidFill>
                <a:latin typeface="Calibri" pitchFamily="34" charset="0"/>
                <a:ea typeface="+mn-ea"/>
                <a:cs typeface="Arial" pitchFamily="34" charset="0"/>
              </a:rPr>
              <a:t> wave activity and related temperature extremes during the decline of Arctic sea ice</a:t>
            </a:r>
            <a:endParaRPr lang="en-US" b="1" dirty="0" smtClean="0">
              <a:solidFill>
                <a:prstClr val="black"/>
              </a:solidFill>
              <a:latin typeface="Calibri" pitchFamily="34" charset="0"/>
              <a:ea typeface="+mn-ea"/>
              <a:cs typeface="Arial" pitchFamily="34" charset="0"/>
            </a:endParaRPr>
          </a:p>
          <a:p>
            <a:pPr marL="231775" indent="-231775" algn="ctr">
              <a:spcBef>
                <a:spcPct val="15000"/>
              </a:spcBef>
              <a:defRPr/>
            </a:pPr>
            <a:r>
              <a:rPr lang="en-US" b="1" dirty="0" smtClean="0">
                <a:solidFill>
                  <a:prstClr val="black"/>
                </a:solidFill>
                <a:latin typeface="Calibri" pitchFamily="34" charset="0"/>
                <a:ea typeface="+mn-ea"/>
                <a:cs typeface="Arial" pitchFamily="34" charset="0"/>
              </a:rPr>
              <a:t>Approach</a:t>
            </a:r>
            <a:endParaRPr lang="en-US" sz="1600" b="1" dirty="0">
              <a:solidFill>
                <a:prstClr val="black"/>
              </a:solidFill>
              <a:latin typeface="Calibri" pitchFamily="34" charset="0"/>
              <a:ea typeface="+mn-ea"/>
              <a:cs typeface="Arial" pitchFamily="34" charset="0"/>
            </a:endParaRPr>
          </a:p>
          <a:p>
            <a:pPr marL="285750" indent="-285750">
              <a:spcBef>
                <a:spcPct val="15000"/>
              </a:spcBef>
              <a:buFont typeface="Arial" pitchFamily="34" charset="0"/>
              <a:buChar char="●"/>
              <a:defRPr/>
            </a:pPr>
            <a:r>
              <a:rPr lang="en-US" sz="1600" dirty="0" smtClean="0">
                <a:solidFill>
                  <a:prstClr val="black"/>
                </a:solidFill>
                <a:latin typeface="Calibri" pitchFamily="34" charset="0"/>
                <a:ea typeface="+mn-ea"/>
                <a:cs typeface="Arial" pitchFamily="34" charset="0"/>
              </a:rPr>
              <a:t>Analyze ensembles of Atmospheric Model </a:t>
            </a:r>
            <a:r>
              <a:rPr lang="en-US" sz="1600" dirty="0" err="1" smtClean="0">
                <a:solidFill>
                  <a:prstClr val="black"/>
                </a:solidFill>
                <a:latin typeface="Calibri" pitchFamily="34" charset="0"/>
                <a:ea typeface="+mn-ea"/>
                <a:cs typeface="Arial" pitchFamily="34" charset="0"/>
              </a:rPr>
              <a:t>Intercomparison</a:t>
            </a:r>
            <a:r>
              <a:rPr lang="en-US" sz="1600" dirty="0" smtClean="0">
                <a:solidFill>
                  <a:prstClr val="black"/>
                </a:solidFill>
                <a:latin typeface="Calibri" pitchFamily="34" charset="0"/>
                <a:ea typeface="+mn-ea"/>
                <a:cs typeface="Arial" pitchFamily="34" charset="0"/>
              </a:rPr>
              <a:t> Project (AMIP)-style simulations with observed sea-surface temperature (SST) and sea ice forcing using </a:t>
            </a:r>
            <a:r>
              <a:rPr lang="en-US" sz="1600" dirty="0"/>
              <a:t>European </a:t>
            </a:r>
            <a:r>
              <a:rPr lang="en-US" sz="1600" dirty="0" smtClean="0"/>
              <a:t>Centre/Hamburg </a:t>
            </a:r>
            <a:r>
              <a:rPr lang="en-US" sz="1600" dirty="0"/>
              <a:t>version 5 </a:t>
            </a:r>
            <a:r>
              <a:rPr lang="en-US" sz="1600" dirty="0" smtClean="0">
                <a:solidFill>
                  <a:prstClr val="black"/>
                </a:solidFill>
                <a:latin typeface="Calibri" pitchFamily="34" charset="0"/>
                <a:ea typeface="+mn-ea"/>
                <a:cs typeface="Arial" pitchFamily="34" charset="0"/>
              </a:rPr>
              <a:t>atmospheric general circulation model</a:t>
            </a:r>
          </a:p>
          <a:p>
            <a:pPr marL="285750" indent="-285750">
              <a:spcBef>
                <a:spcPct val="15000"/>
              </a:spcBef>
              <a:buFont typeface="Arial" pitchFamily="34" charset="0"/>
              <a:buChar char="●"/>
              <a:defRPr/>
            </a:pPr>
            <a:r>
              <a:rPr lang="en-US" sz="1600" dirty="0" smtClean="0">
                <a:solidFill>
                  <a:prstClr val="black"/>
                </a:solidFill>
                <a:latin typeface="Calibri" pitchFamily="34" charset="0"/>
                <a:ea typeface="+mn-ea"/>
                <a:cs typeface="Arial" pitchFamily="34" charset="0"/>
              </a:rPr>
              <a:t>Examine time-slice experiments using </a:t>
            </a:r>
            <a:r>
              <a:rPr lang="en-US" sz="1600" dirty="0" smtClean="0"/>
              <a:t>Community </a:t>
            </a:r>
            <a:r>
              <a:rPr lang="en-US" sz="1600" dirty="0"/>
              <a:t>Atmosphere Model version 4</a:t>
            </a:r>
            <a:r>
              <a:rPr lang="en-US" sz="1600" dirty="0" smtClean="0">
                <a:solidFill>
                  <a:prstClr val="black"/>
                </a:solidFill>
                <a:latin typeface="Calibri" pitchFamily="34" charset="0"/>
                <a:ea typeface="+mn-ea"/>
                <a:cs typeface="Arial" pitchFamily="34" charset="0"/>
              </a:rPr>
              <a:t> under both present and future Arctic sea ice conditions</a:t>
            </a:r>
            <a:endParaRPr lang="en-US" sz="1600" dirty="0">
              <a:solidFill>
                <a:prstClr val="black"/>
              </a:solidFill>
              <a:latin typeface="Calibri" pitchFamily="34" charset="0"/>
              <a:ea typeface="+mn-ea"/>
              <a:cs typeface="Arial" pitchFamily="34" charset="0"/>
            </a:endParaRPr>
          </a:p>
          <a:p>
            <a:pPr marL="285750" indent="-285750">
              <a:spcBef>
                <a:spcPct val="15000"/>
              </a:spcBef>
              <a:buFont typeface="Arial" pitchFamily="34" charset="0"/>
              <a:buChar char="●"/>
              <a:defRPr/>
            </a:pPr>
            <a:r>
              <a:rPr lang="en-US" sz="1600" dirty="0" smtClean="0">
                <a:solidFill>
                  <a:prstClr val="black"/>
                </a:solidFill>
                <a:latin typeface="Calibri" pitchFamily="34" charset="0"/>
                <a:ea typeface="+mn-ea"/>
                <a:cs typeface="Arial" pitchFamily="34" charset="0"/>
              </a:rPr>
              <a:t>Use local anticyclonic wave activity to quantify the wave component of the circulation trend</a:t>
            </a:r>
            <a:endParaRPr lang="en-US" sz="1600" dirty="0">
              <a:solidFill>
                <a:prstClr val="black"/>
              </a:solidFill>
              <a:latin typeface="Calibri" pitchFamily="34" charset="0"/>
              <a:ea typeface="+mn-ea"/>
              <a:cs typeface="Arial" pitchFamily="34" charset="0"/>
            </a:endParaRPr>
          </a:p>
        </p:txBody>
      </p:sp>
      <p:sp>
        <p:nvSpPr>
          <p:cNvPr id="3076" name="Rectangle 5"/>
          <p:cNvSpPr>
            <a:spLocks noChangeArrowheads="1"/>
          </p:cNvSpPr>
          <p:nvPr/>
        </p:nvSpPr>
        <p:spPr bwMode="auto">
          <a:xfrm>
            <a:off x="136078" y="15925"/>
            <a:ext cx="90079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altLang="x-none" sz="2800" b="1" dirty="0" smtClean="0">
                <a:solidFill>
                  <a:srgbClr val="000000"/>
                </a:solidFill>
              </a:rPr>
              <a:t>Local Increase of Anticyclonic Wave Activity over Eurasia under Arctic Sea Ice Melting: More Frequent Extremes?</a:t>
            </a:r>
            <a:endParaRPr lang="en-US" altLang="x-none" sz="2800" b="1" dirty="0">
              <a:solidFill>
                <a:srgbClr val="000000"/>
              </a:solidFill>
            </a:endParaRPr>
          </a:p>
        </p:txBody>
      </p:sp>
      <p:sp>
        <p:nvSpPr>
          <p:cNvPr id="3077" name="Text Box 6"/>
          <p:cNvSpPr txBox="1">
            <a:spLocks noChangeArrowheads="1"/>
          </p:cNvSpPr>
          <p:nvPr/>
        </p:nvSpPr>
        <p:spPr bwMode="auto">
          <a:xfrm>
            <a:off x="143991" y="5997714"/>
            <a:ext cx="3619333"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None/>
            </a:pPr>
            <a:r>
              <a:rPr lang="en-US" sz="1000" dirty="0" err="1" smtClean="0">
                <a:latin typeface="+mn-lt"/>
              </a:rPr>
              <a:t>Xue</a:t>
            </a:r>
            <a:r>
              <a:rPr lang="en-US" sz="1000" dirty="0" smtClean="0">
                <a:latin typeface="+mn-lt"/>
              </a:rPr>
              <a:t> D, J </a:t>
            </a:r>
            <a:r>
              <a:rPr lang="en-US" sz="1000" dirty="0">
                <a:latin typeface="+mn-lt"/>
              </a:rPr>
              <a:t>Lu, </a:t>
            </a:r>
            <a:r>
              <a:rPr lang="en-US" sz="1000" dirty="0" smtClean="0">
                <a:latin typeface="+mn-lt"/>
              </a:rPr>
              <a:t>L </a:t>
            </a:r>
            <a:r>
              <a:rPr lang="en-US" sz="1000" dirty="0">
                <a:latin typeface="+mn-lt"/>
              </a:rPr>
              <a:t>Sun, </a:t>
            </a:r>
            <a:r>
              <a:rPr lang="en-US" sz="1000" dirty="0" smtClean="0">
                <a:latin typeface="+mn-lt"/>
              </a:rPr>
              <a:t>G </a:t>
            </a:r>
            <a:r>
              <a:rPr lang="en-US" sz="1000" dirty="0">
                <a:latin typeface="+mn-lt"/>
              </a:rPr>
              <a:t>Chen, </a:t>
            </a:r>
            <a:r>
              <a:rPr lang="en-US" sz="1000" dirty="0" smtClean="0">
                <a:latin typeface="+mn-lt"/>
              </a:rPr>
              <a:t>and Y Zhang. 2017. “Local Increase </a:t>
            </a:r>
            <a:r>
              <a:rPr lang="en-US" sz="1000" dirty="0">
                <a:latin typeface="+mn-lt"/>
              </a:rPr>
              <a:t>of </a:t>
            </a:r>
            <a:r>
              <a:rPr lang="en-US" sz="1000" dirty="0" smtClean="0">
                <a:latin typeface="+mn-lt"/>
              </a:rPr>
              <a:t>Anticyclonic </a:t>
            </a:r>
            <a:r>
              <a:rPr lang="en-US" sz="1000" dirty="0">
                <a:latin typeface="+mn-lt"/>
              </a:rPr>
              <a:t>W</a:t>
            </a:r>
            <a:r>
              <a:rPr lang="en-US" sz="1000" dirty="0" smtClean="0">
                <a:latin typeface="+mn-lt"/>
              </a:rPr>
              <a:t>ave </a:t>
            </a:r>
            <a:r>
              <a:rPr lang="en-US" sz="1000" dirty="0">
                <a:latin typeface="+mn-lt"/>
              </a:rPr>
              <a:t>A</a:t>
            </a:r>
            <a:r>
              <a:rPr lang="en-US" sz="1000" dirty="0" smtClean="0">
                <a:latin typeface="+mn-lt"/>
              </a:rPr>
              <a:t>ctivity </a:t>
            </a:r>
            <a:r>
              <a:rPr lang="en-US" sz="1000" dirty="0">
                <a:latin typeface="+mn-lt"/>
              </a:rPr>
              <a:t>over </a:t>
            </a:r>
            <a:r>
              <a:rPr lang="en-US" sz="1000" dirty="0" smtClean="0">
                <a:latin typeface="+mn-lt"/>
              </a:rPr>
              <a:t>Northern </a:t>
            </a:r>
            <a:r>
              <a:rPr lang="en-US" sz="1000" dirty="0">
                <a:latin typeface="+mn-lt"/>
              </a:rPr>
              <a:t>Eurasia under </a:t>
            </a:r>
            <a:r>
              <a:rPr lang="en-US" sz="1000" dirty="0" smtClean="0">
                <a:latin typeface="+mn-lt"/>
              </a:rPr>
              <a:t>Amplified </a:t>
            </a:r>
            <a:r>
              <a:rPr lang="en-US" sz="1000" dirty="0">
                <a:latin typeface="+mn-lt"/>
              </a:rPr>
              <a:t>Arctic </a:t>
            </a:r>
            <a:r>
              <a:rPr lang="en-US" sz="1000" dirty="0" smtClean="0">
                <a:latin typeface="+mn-lt"/>
              </a:rPr>
              <a:t>Warming.” </a:t>
            </a:r>
            <a:r>
              <a:rPr lang="en-US" sz="1000" i="1" dirty="0" smtClean="0">
                <a:latin typeface="+mn-lt"/>
              </a:rPr>
              <a:t>Geophysical Research </a:t>
            </a:r>
            <a:r>
              <a:rPr lang="en-US" sz="1000" i="1" smtClean="0">
                <a:latin typeface="+mn-lt"/>
              </a:rPr>
              <a:t>Letters </a:t>
            </a:r>
            <a:r>
              <a:rPr lang="en-US" sz="1000" smtClean="0">
                <a:latin typeface="+mn-lt"/>
              </a:rPr>
              <a:t>44:3299-3308</a:t>
            </a:r>
            <a:r>
              <a:rPr lang="en-US" sz="1000" dirty="0" smtClean="0">
                <a:latin typeface="+mn-lt"/>
              </a:rPr>
              <a:t>. DOI: 10.1002/2017GL072649</a:t>
            </a:r>
            <a:endParaRPr lang="en-US" sz="1000" dirty="0" smtClean="0">
              <a:effectLst/>
              <a:latin typeface="+mn-lt"/>
            </a:endParaRPr>
          </a:p>
        </p:txBody>
      </p:sp>
      <p:sp>
        <p:nvSpPr>
          <p:cNvPr id="3078" name="TextBox 9"/>
          <p:cNvSpPr txBox="1">
            <a:spLocks noChangeArrowheads="1"/>
          </p:cNvSpPr>
          <p:nvPr/>
        </p:nvSpPr>
        <p:spPr bwMode="auto">
          <a:xfrm>
            <a:off x="7448633" y="1710072"/>
            <a:ext cx="158123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200" b="1" dirty="0" smtClean="0">
                <a:solidFill>
                  <a:srgbClr val="0000FF"/>
                </a:solidFill>
                <a:latin typeface="Arial" charset="0"/>
              </a:rPr>
              <a:t>Through ensembles of AMIP-type simulations, the observed trend (panel a) of the wave activity of north-central Eurasia, in the green box, can be attributed to both the Arctic sea ice loss (c) and the trend of the SST (d). This trend will be amplified under the future sea ice loss (e).</a:t>
            </a:r>
            <a:endParaRPr lang="en-US" altLang="en-US" sz="1200" b="1" dirty="0">
              <a:solidFill>
                <a:srgbClr val="0000FF"/>
              </a:solidFill>
              <a:latin typeface="Arial" charset="0"/>
            </a:endParaRPr>
          </a:p>
        </p:txBody>
      </p:sp>
      <p:sp>
        <p:nvSpPr>
          <p:cNvPr id="3079" name="Rectangle 2"/>
          <p:cNvSpPr>
            <a:spLocks noChangeArrowheads="1"/>
          </p:cNvSpPr>
          <p:nvPr/>
        </p:nvSpPr>
        <p:spPr bwMode="auto">
          <a:xfrm>
            <a:off x="3886200" y="5126392"/>
            <a:ext cx="5143666" cy="1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287338" eaLnBrk="0" hangingPunct="0">
              <a:spcBef>
                <a:spcPct val="20000"/>
              </a:spcBef>
              <a:buFont typeface="Arial" charset="0"/>
              <a:buChar char="•"/>
              <a:tabLst>
                <a:tab pos="338138" algn="l"/>
              </a:tabLst>
              <a:defRPr sz="3200">
                <a:solidFill>
                  <a:schemeClr val="tx1"/>
                </a:solidFill>
                <a:latin typeface="Calibri" charset="0"/>
              </a:defRPr>
            </a:lvl1pPr>
            <a:lvl2pPr marL="742950" indent="-285750" eaLnBrk="0" hangingPunct="0">
              <a:spcBef>
                <a:spcPct val="20000"/>
              </a:spcBef>
              <a:buFont typeface="Arial" charset="0"/>
              <a:buChar char="–"/>
              <a:tabLst>
                <a:tab pos="338138" algn="l"/>
              </a:tabLst>
              <a:defRPr sz="2800">
                <a:solidFill>
                  <a:schemeClr val="tx1"/>
                </a:solidFill>
                <a:latin typeface="Calibri" charset="0"/>
              </a:defRPr>
            </a:lvl2pPr>
            <a:lvl3pPr marL="1143000" indent="-228600" eaLnBrk="0" hangingPunct="0">
              <a:spcBef>
                <a:spcPct val="20000"/>
              </a:spcBef>
              <a:buFont typeface="Arial" charset="0"/>
              <a:buChar char="•"/>
              <a:tabLst>
                <a:tab pos="338138" algn="l"/>
              </a:tabLst>
              <a:defRPr sz="2400">
                <a:solidFill>
                  <a:schemeClr val="tx1"/>
                </a:solidFill>
                <a:latin typeface="Calibri" charset="0"/>
              </a:defRPr>
            </a:lvl3pPr>
            <a:lvl4pPr marL="1600200" indent="-228600" eaLnBrk="0" hangingPunct="0">
              <a:spcBef>
                <a:spcPct val="20000"/>
              </a:spcBef>
              <a:buFont typeface="Arial" charset="0"/>
              <a:buChar char="–"/>
              <a:tabLst>
                <a:tab pos="338138" algn="l"/>
              </a:tabLst>
              <a:defRPr sz="2000">
                <a:solidFill>
                  <a:schemeClr val="tx1"/>
                </a:solidFill>
                <a:latin typeface="Calibri" charset="0"/>
              </a:defRPr>
            </a:lvl4pPr>
            <a:lvl5pPr marL="2057400" indent="-228600" eaLnBrk="0" hangingPunct="0">
              <a:spcBef>
                <a:spcPct val="20000"/>
              </a:spcBef>
              <a:buFont typeface="Arial" charset="0"/>
              <a:buChar char="»"/>
              <a:tabLst>
                <a:tab pos="338138"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338138"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338138"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338138"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338138" algn="l"/>
              </a:tabLst>
              <a:defRPr sz="2000">
                <a:solidFill>
                  <a:schemeClr val="tx1"/>
                </a:solidFill>
                <a:latin typeface="Calibri" charset="0"/>
              </a:defRPr>
            </a:lvl9pPr>
          </a:lstStyle>
          <a:p>
            <a:pPr algn="ctr" eaLnBrk="1" hangingPunct="1">
              <a:spcBef>
                <a:spcPct val="15000"/>
              </a:spcBef>
              <a:buFontTx/>
              <a:buNone/>
            </a:pPr>
            <a:r>
              <a:rPr lang="en-US" altLang="en-US" sz="1800" b="1" dirty="0">
                <a:solidFill>
                  <a:srgbClr val="000000"/>
                </a:solidFill>
              </a:rPr>
              <a:t>Impact</a:t>
            </a:r>
          </a:p>
          <a:p>
            <a:pPr eaLnBrk="1" hangingPunct="1">
              <a:spcBef>
                <a:spcPct val="15000"/>
              </a:spcBef>
              <a:buFont typeface="Arial" charset="0"/>
              <a:buChar char="●"/>
            </a:pPr>
            <a:r>
              <a:rPr lang="en-US" altLang="en-US" sz="1600" dirty="0" smtClean="0">
                <a:solidFill>
                  <a:srgbClr val="000000"/>
                </a:solidFill>
              </a:rPr>
              <a:t>Numerical experiments cannot replicate the observed </a:t>
            </a:r>
            <a:r>
              <a:rPr lang="en-US" altLang="en-US" sz="1600" dirty="0" err="1" smtClean="0">
                <a:solidFill>
                  <a:srgbClr val="000000"/>
                </a:solidFill>
              </a:rPr>
              <a:t>midlatitude</a:t>
            </a:r>
            <a:r>
              <a:rPr lang="en-US" altLang="en-US" sz="1600" dirty="0" smtClean="0">
                <a:solidFill>
                  <a:srgbClr val="000000"/>
                </a:solidFill>
              </a:rPr>
              <a:t>-wide increase of the wave activity, leaving its explanation to internal variability</a:t>
            </a:r>
          </a:p>
          <a:p>
            <a:pPr eaLnBrk="1" hangingPunct="1">
              <a:spcBef>
                <a:spcPct val="15000"/>
              </a:spcBef>
              <a:buFont typeface="Arial" charset="0"/>
              <a:buChar char="●"/>
            </a:pPr>
            <a:r>
              <a:rPr lang="en-US" altLang="en-US" sz="1600" dirty="0" smtClean="0">
                <a:solidFill>
                  <a:srgbClr val="000000"/>
                </a:solidFill>
              </a:rPr>
              <a:t>Arctic sea ice loss led to increase of wave activity </a:t>
            </a:r>
            <a:r>
              <a:rPr lang="en-US" altLang="en-US" sz="1600" smtClean="0">
                <a:solidFill>
                  <a:srgbClr val="000000"/>
                </a:solidFill>
              </a:rPr>
              <a:t>over </a:t>
            </a:r>
            <a:r>
              <a:rPr lang="en-US" altLang="en-US" sz="1600" smtClean="0">
                <a:solidFill>
                  <a:srgbClr val="000000"/>
                </a:solidFill>
              </a:rPr>
              <a:t>north-central </a:t>
            </a:r>
            <a:r>
              <a:rPr lang="en-US" altLang="en-US" sz="1600" dirty="0" smtClean="0">
                <a:solidFill>
                  <a:srgbClr val="000000"/>
                </a:solidFill>
              </a:rPr>
              <a:t>Eurasia, bringing local cooling</a:t>
            </a:r>
            <a:endParaRPr lang="en-US" altLang="en-US" sz="16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058" y="1147156"/>
            <a:ext cx="3496575" cy="3898900"/>
          </a:xfrm>
          <a:prstGeom prst="rect">
            <a:avLst/>
          </a:prstGeom>
        </p:spPr>
      </p:pic>
    </p:spTree>
    <p:extLst>
      <p:ext uri="{BB962C8B-B14F-4D97-AF65-F5344CB8AC3E}">
        <p14:creationId xmlns:p14="http://schemas.microsoft.com/office/powerpoint/2010/main" val="154374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lideDescription xmlns="http://schemas.microsoft.com/sharepoint/v3" xsi:nil="true"/>
    <Presentation xmlns="http://schemas.microsoft.com/sharepoint/v3">Lu-etal-EurasiaWaveActivity-GRL-June2017f</Presentation>
    <Funding xmlns="98b00cf3-a6ce-40de-8923-f140beb786e9">RGCM</Funding>
  </documentManagement>
</p:properties>
</file>

<file path=customXml/itemProps1.xml><?xml version="1.0" encoding="utf-8"?>
<ds:datastoreItem xmlns:ds="http://schemas.openxmlformats.org/officeDocument/2006/customXml" ds:itemID="{34AE1C1B-4A8B-413D-8330-E0AB2A9D98A7}"/>
</file>

<file path=customXml/itemProps2.xml><?xml version="1.0" encoding="utf-8"?>
<ds:datastoreItem xmlns:ds="http://schemas.openxmlformats.org/officeDocument/2006/customXml" ds:itemID="{3998ABE5-8365-42B8-8C85-D9D9A1C86409}"/>
</file>

<file path=docProps/app.xml><?xml version="1.0" encoding="utf-8"?>
<Properties xmlns="http://schemas.openxmlformats.org/officeDocument/2006/extended-properties" xmlns:vt="http://schemas.openxmlformats.org/officeDocument/2006/docPropsVTypes">
  <Template>DOE-Sample-Slide-Highlights-Template</Template>
  <TotalTime>75</TotalTime>
  <Words>251</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Lu-etal-EurasiaWaveActivity-GRL-June2017f</dc:title>
  <dc:creator>Lu, Jian</dc:creator>
  <dc:description/>
  <cp:lastModifiedBy>Dorsey, Kathryn S</cp:lastModifiedBy>
  <cp:revision>14</cp:revision>
  <cp:lastPrinted>2011-05-11T17:30:12Z</cp:lastPrinted>
  <dcterms:created xsi:type="dcterms:W3CDTF">2017-04-28T22:26:18Z</dcterms:created>
  <dcterms:modified xsi:type="dcterms:W3CDTF">2017-05-30T17:34:08Z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ghlight">
    <vt:lpwstr/>
  </property>
  <property fmtid="{D5CDD505-2E9C-101B-9397-08002B2CF9AE}" pid="3" name="FY">
    <vt:lpwstr/>
  </property>
  <property fmtid="{D5CDD505-2E9C-101B-9397-08002B2CF9AE}" pid="4" name="Funding">
    <vt:lpwstr>RGCM</vt:lpwstr>
  </property>
  <property fmtid="{D5CDD505-2E9C-101B-9397-08002B2CF9AE}" pid="5" name="ContentTypeId">
    <vt:lpwstr>0x010100A22E315B1F3C42B49A0E90D2F9AB5AB100A3ADA40348D53C4EA114B46FA9468BEB</vt:lpwstr>
  </property>
  <property fmtid="{D5CDD505-2E9C-101B-9397-08002B2CF9AE}" pid="6" name="ContentType">
    <vt:lpwstr>Slide</vt:lpwstr>
  </property>
  <property fmtid="{D5CDD505-2E9C-101B-9397-08002B2CF9AE}" pid="7" name="Presentation">
    <vt:lpwstr>Lu-etal-EurasiaWaveActivity-GRL-June2017f</vt:lpwstr>
  </property>
  <property fmtid="{D5CDD505-2E9C-101B-9397-08002B2CF9AE}" pid="8" name="SlideDescription">
    <vt:lpwstr/>
  </property>
</Properties>
</file>