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EA7E7-F1A3-4B4E-9613-03ACDE76F1FE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0CB4D-2B44-4114-811A-7480908EF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30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55797" indent="-28959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3132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9339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5547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53798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12050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70301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28553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4D34C84-0A83-294B-880E-1E7C3134D847}" type="slidenum">
              <a:rPr lang="en-US" altLang="x-none">
                <a:solidFill>
                  <a:srgbClr val="000000"/>
                </a:solidFill>
              </a:rPr>
              <a:pPr eaLnBrk="1" hangingPunct="1"/>
              <a:t>1</a:t>
            </a:fld>
            <a:endParaRPr lang="en-US" altLang="x-none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815646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15573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EE2B244-8019-4948-BEE0-168AD97EECD7}" type="datetimeFigureOut">
              <a:rPr lang="en-US"/>
              <a:pPr>
                <a:defRPr/>
              </a:pPr>
              <a:t>12/28/2018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3850AD-C1EC-C747-BE2E-9318E9EB731C}" type="slidenum">
              <a:rPr lang="en-US" altLang="x-none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34279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16208" y="1245326"/>
            <a:ext cx="4009714" cy="53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cs typeface="Arial" pitchFamily="34" charset="0"/>
              </a:rPr>
              <a:t>Understand how monsoon precipitation extremes respond to climate warming from the perspective of hydrological cycle</a:t>
            </a:r>
            <a:endParaRPr lang="en-US" sz="1400" b="1" dirty="0">
              <a:solidFill>
                <a:prstClr val="black"/>
              </a:solidFill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cs typeface="Arial" pitchFamily="34" charset="0"/>
              </a:rPr>
              <a:t>Apply local water vapor wave activity (LWA) analysis to characterize the hydrological cycle over Asian monsoon regions in the RCP8.5 climate warming scenario</a:t>
            </a:r>
            <a:endParaRPr lang="en-US" altLang="en-US" sz="1400" dirty="0">
              <a:solidFill>
                <a:prstClr val="black"/>
              </a:solidFill>
              <a:cs typeface="Arial" pitchFamily="34" charset="0"/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altLang="en-US" sz="1600" b="1" dirty="0">
                <a:solidFill>
                  <a:prstClr val="black"/>
                </a:solidFill>
                <a:cs typeface="Arial" pitchFamily="34" charset="0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prstClr val="black"/>
                </a:solidFill>
                <a:cs typeface="Arial" pitchFamily="34" charset="0"/>
              </a:rPr>
              <a:t>This LWA diagnostic allows for more rigorous study of hydrological extremes at a regional scale, with the resultant LWA sink as a useful metric for precipitation extremes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prstClr val="black"/>
                </a:solidFill>
              </a:rPr>
              <a:t>Hydrological cycling rate increased in the Indian monsoon region and decreased in </a:t>
            </a:r>
            <a:r>
              <a:rPr lang="en-US" altLang="en-US" sz="1400" dirty="0" smtClean="0">
                <a:solidFill>
                  <a:prstClr val="black"/>
                </a:solidFill>
              </a:rPr>
              <a:t>the East/Southeast Asian region; </a:t>
            </a:r>
            <a:r>
              <a:rPr lang="en-US" altLang="en-US" sz="1400" dirty="0">
                <a:solidFill>
                  <a:prstClr val="black"/>
                </a:solidFill>
              </a:rPr>
              <a:t>the precipitation extreme increased in both regions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Distinct characteristics in the hydrological cycling rate imply differing dynamical </a:t>
            </a:r>
            <a:r>
              <a:rPr lang="en-US" sz="1400" dirty="0" smtClean="0">
                <a:solidFill>
                  <a:prstClr val="black"/>
                </a:solidFill>
              </a:rPr>
              <a:t>mechanisms governing </a:t>
            </a:r>
            <a:r>
              <a:rPr lang="en-US" sz="1400" dirty="0">
                <a:solidFill>
                  <a:prstClr val="black"/>
                </a:solidFill>
              </a:rPr>
              <a:t>the response </a:t>
            </a:r>
            <a:r>
              <a:rPr lang="en-US" sz="1400" dirty="0" smtClean="0">
                <a:solidFill>
                  <a:prstClr val="black"/>
                </a:solidFill>
              </a:rPr>
              <a:t>of precipitation extremes between Indian and East/Southeast Asian monsoons to warming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16208" y="185741"/>
            <a:ext cx="902779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Looking at Monsoon Rainfall Response </a:t>
            </a:r>
            <a:b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Climate Warming Through a New Lens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66972" y="5814629"/>
            <a:ext cx="4010025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Xue D, J Lu, LR Leung, and Y Zhang. 2018. “Response of the Hydrological Cycle in Asian Monsoon Systems to Global Warming 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Through </a:t>
            </a: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the Lens of Water Vapor Wave Activity Analysis.” </a:t>
            </a:r>
            <a:r>
              <a:rPr lang="en-US" altLang="en-US" sz="1000" i="1" dirty="0">
                <a:solidFill>
                  <a:srgbClr val="000000"/>
                </a:solidFill>
                <a:latin typeface="Calibri"/>
              </a:rPr>
              <a:t>Geophysical Research </a:t>
            </a:r>
            <a:r>
              <a:rPr lang="en-US" altLang="en-US" sz="1000" i="1" smtClean="0">
                <a:solidFill>
                  <a:srgbClr val="000000"/>
                </a:solidFill>
                <a:latin typeface="Calibri"/>
              </a:rPr>
              <a:t>Letters </a:t>
            </a:r>
            <a:r>
              <a:rPr lang="en-US" altLang="en-US" sz="1000" smtClean="0">
                <a:solidFill>
                  <a:srgbClr val="000000"/>
                </a:solidFill>
                <a:latin typeface="Calibri"/>
              </a:rPr>
              <a:t>45(21):11,904</a:t>
            </a:r>
            <a:r>
              <a:rPr lang="en-US" altLang="en-US" sz="1000" dirty="0" smtClean="0">
                <a:solidFill>
                  <a:srgbClr val="000000"/>
                </a:solidFill>
                <a:latin typeface="Calibri"/>
              </a:rPr>
              <a:t>−11,912. </a:t>
            </a:r>
            <a:r>
              <a:rPr lang="en-US" sz="1000" dirty="0"/>
              <a:t>https://doi.org/10.1029/2018GL078998</a:t>
            </a:r>
            <a:endParaRPr lang="mr-IN" sz="1000" dirty="0">
              <a:solidFill>
                <a:srgbClr val="FF0000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TextBox 9"/>
              <p:cNvSpPr txBox="1">
                <a:spLocks noChangeArrowheads="1"/>
              </p:cNvSpPr>
              <p:nvPr/>
            </p:nvSpPr>
            <p:spPr bwMode="auto">
              <a:xfrm>
                <a:off x="4379884" y="4297491"/>
                <a:ext cx="4407695" cy="1384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:r>
                  <a:rPr lang="en-US" sz="1200" b="1" dirty="0">
                    <a:solidFill>
                      <a:srgbClr val="0000FF"/>
                    </a:solidFill>
                    <a:latin typeface="Arial" charset="0"/>
                    <a:ea typeface="Arial" charset="0"/>
                    <a:cs typeface="Arial" charset="0"/>
                  </a:rPr>
                  <a:t>The LWA budget allows for portraying the precipitation extreme in terms of wave activity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1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𝓐</m:t>
                        </m:r>
                      </m:e>
                      <m:sup>
                        <m:r>
                          <a:rPr lang="en-US" sz="1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1200" b="1" dirty="0">
                    <a:solidFill>
                      <a:srgbClr val="0000FF"/>
                    </a:solidFill>
                    <a:latin typeface="Arial" charset="0"/>
                    <a:ea typeface="Arial" charset="0"/>
                    <a:cs typeface="Arial" charset="0"/>
                  </a:rPr>
                  <a:t>), participation ratio (PR, defined as the portion of moisture participating in the hydrological cycle), and hydrological cycling rate (</a:t>
                </a:r>
                <a14:m>
                  <m:oMath xmlns:m="http://schemas.openxmlformats.org/officeDocument/2006/math">
                    <m:r>
                      <a:rPr lang="en-US" sz="12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𝟏</m:t>
                    </m:r>
                    <m:r>
                      <a:rPr lang="en-US" sz="12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/</m:t>
                    </m:r>
                    <m:r>
                      <a:rPr lang="en-US" sz="12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𝝉</m:t>
                    </m:r>
                  </m:oMath>
                </a14:m>
                <a:r>
                  <a:rPr lang="en-US" sz="1200" b="1" dirty="0">
                    <a:solidFill>
                      <a:srgbClr val="0000FF"/>
                    </a:solidFill>
                    <a:latin typeface="Arial" charset="0"/>
                    <a:ea typeface="Arial" charset="0"/>
                    <a:cs typeface="Arial" charset="0"/>
                  </a:rPr>
                  <a:t>). The budget reveals different characteristics between Indian and East/Southeast Asian monsoon rainfall systems in their responses to warming.</a:t>
                </a:r>
                <a:endParaRPr lang="en-US" altLang="en-US" sz="1200" b="1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078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79884" y="4297491"/>
                <a:ext cx="4407695" cy="1384995"/>
              </a:xfrm>
              <a:prstGeom prst="rect">
                <a:avLst/>
              </a:prstGeom>
              <a:blipFill rotWithShape="0">
                <a:blip r:embed="rId3"/>
                <a:stretch>
                  <a:fillRect t="-881" b="-22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278322" y="1564647"/>
            <a:ext cx="521752" cy="227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125922" y="1324123"/>
            <a:ext cx="4915620" cy="3034328"/>
            <a:chOff x="4125922" y="1324123"/>
            <a:chExt cx="4915620" cy="303432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5922" y="1482220"/>
              <a:ext cx="4915620" cy="2876231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7662723" y="1324123"/>
              <a:ext cx="99627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India</a:t>
              </a:r>
              <a:endParaRPr lang="en-US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95407" y="1324123"/>
              <a:ext cx="130929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East/Southeast Asia</a:t>
              </a:r>
              <a:endParaRPr lang="en-US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125922" y="1412247"/>
              <a:ext cx="521752" cy="2273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659932" y="1438091"/>
              <a:ext cx="521752" cy="2273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2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Lu-Leung-WaveActivity-GRL-December2018-f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3D43E6C5-784D-4F02-A972-A52A4BEF970D}"/>
</file>

<file path=customXml/itemProps2.xml><?xml version="1.0" encoding="utf-8"?>
<ds:datastoreItem xmlns:ds="http://schemas.openxmlformats.org/officeDocument/2006/customXml" ds:itemID="{6E0E46DC-9550-41D3-A111-1735914D8EEA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2196</TotalTime>
  <Words>196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Mangal</vt:lpstr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Lu-Leung-WaveActivity-GRL-December2018-f</dc:title>
  <dc:creator>Lu, Jian</dc:creator>
  <dc:description/>
  <cp:lastModifiedBy>Dorsey, Kathryn S</cp:lastModifiedBy>
  <cp:revision>92</cp:revision>
  <cp:lastPrinted>2017-03-28T20:59:06Z</cp:lastPrinted>
  <dcterms:created xsi:type="dcterms:W3CDTF">2017-02-24T21:20:44Z</dcterms:created>
  <dcterms:modified xsi:type="dcterms:W3CDTF">2018-12-29T02:06:58Z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Lu-Leung-WaveActivity-GRL-December2018-f</vt:lpwstr>
  </property>
  <property fmtid="{D5CDD505-2E9C-101B-9397-08002B2CF9AE}" pid="8" name="SlideDescription">
    <vt:lpwstr/>
  </property>
</Properties>
</file>