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rton, Rebekah C" initials="ORC" lastIdx="2" clrIdx="0">
    <p:extLst>
      <p:ext uri="{19B8F6BF-5375-455C-9EA6-DF929625EA0E}">
        <p15:presenceInfo xmlns:p15="http://schemas.microsoft.com/office/powerpoint/2012/main" userId="S::rebekah.orton@pnnl.gov::17d57243-21e9-447b-aaf7-d1b396bd49d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9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15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1" Type="http://schemas.openxmlformats.org/officeDocument/2006/relationships/tableStyles" Target="tableStyle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CEFBC-9352-47BD-A933-46CCF4094A0F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A19F8-267F-4703-A728-8104F8C0D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79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185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287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12/31/2019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812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75/JCLI-D-19-0549.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80474" y="87242"/>
            <a:ext cx="9039673" cy="104644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Soot weakens the atmospheric paths that transport heat away from tropical climates</a:t>
            </a:r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024868" y="6030288"/>
            <a:ext cx="4999177" cy="60016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en-US" sz="1100" dirty="0">
                <a:ea typeface="MS PGothic" pitchFamily="34" charset="-128"/>
              </a:rPr>
              <a:t>Lou, S., Y. Yang, H. Wang, J. Lu, S.J. Smith, F. Liu, and P.J. Rasch, 2019: Black Carbon Increases Frequency of Extreme ENSO Events. J. Climate, 32, 8323–8333, </a:t>
            </a:r>
            <a:r>
              <a:rPr lang="en-US" sz="1100" dirty="0">
                <a:ea typeface="MS PGothic" pitchFamily="34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https://doi.org/10.1175/JCLI-D-19-0549.1</a:t>
            </a:r>
            <a:endParaRPr lang="en-US" sz="1100" dirty="0">
              <a:ea typeface="MS PGothic" pitchFamily="34" charset="-128"/>
            </a:endParaRPr>
          </a:p>
        </p:txBody>
      </p: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7172696" y="1486077"/>
            <a:ext cx="1851349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Top: The histograms of monthly Niño 3.4 Index (K) for the Arctic soot perturbation experiment (ARC150X) as compared to present-day (PD) experiment. Bars with an asterisk indicate statistically significant changes for each Niño 3.4 Index bin.</a:t>
            </a:r>
          </a:p>
          <a:p>
            <a:pPr>
              <a:spcBef>
                <a:spcPct val="0"/>
              </a:spcBef>
              <a:buNone/>
            </a:pPr>
            <a:endParaRPr lang="en-US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Bottom: Relationship between December-February total rainfall in the </a:t>
            </a:r>
            <a:r>
              <a:rPr lang="en-US" sz="12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Niño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3.4 area and Niño 3.4 Index (K) in ARC150X as compared to PD. The cases exceeding the extreme thresholds are denoted by a more saturated color. 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88425" y="1216617"/>
            <a:ext cx="3672802" cy="5554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600" b="1" dirty="0"/>
              <a:t>Objective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400" dirty="0"/>
              <a:t>Examine influences of Arctic and midlatitude soot emissions on the frequency of extreme </a:t>
            </a:r>
            <a:r>
              <a:rPr lang="en-US" sz="1400" dirty="0"/>
              <a:t>El </a:t>
            </a:r>
            <a:r>
              <a:rPr lang="en-US" sz="1400" dirty="0" err="1"/>
              <a:t>Niño-Southern</a:t>
            </a:r>
            <a:r>
              <a:rPr lang="en-US" sz="1400" dirty="0"/>
              <a:t> Oscillation (ENSO) events</a:t>
            </a:r>
          </a:p>
          <a:p>
            <a:pPr marL="0" indent="0" algn="ctr" eaLnBrk="1" hangingPunct="1">
              <a:spcBef>
                <a:spcPct val="15000"/>
              </a:spcBef>
            </a:pPr>
            <a:r>
              <a:rPr lang="en-US" altLang="en-US" sz="1600" b="1" dirty="0"/>
              <a:t>Approach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400" dirty="0"/>
              <a:t>Perform simulations with soot emissions in the Arctic and midlatitude scaled up by large factors in the Community Earth System Model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400" dirty="0"/>
              <a:t>Analyze climate responses in the tropics to the strong soot emission changes</a:t>
            </a:r>
          </a:p>
          <a:p>
            <a:pPr algn="ctr" eaLnBrk="1" hangingPunct="1">
              <a:spcBef>
                <a:spcPct val="15000"/>
              </a:spcBef>
            </a:pPr>
            <a:r>
              <a:rPr lang="en-US" altLang="en-US" sz="1600" b="1" dirty="0"/>
              <a:t>Impact</a:t>
            </a:r>
            <a:endParaRPr lang="en-US" altLang="en-US" sz="1600" dirty="0"/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400" dirty="0"/>
              <a:t>Soot emissions increased the frequency of extreme ENSO by weakening latitudinal temperature gradients and northward heat transport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400" dirty="0"/>
              <a:t>Midlatitude emissions mainly led to a warmer atmosphere, while arctic soot caused more heat increases in the tropical ocean 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400" dirty="0"/>
              <a:t>Reducing soot emissions might mitigate some of the intensification of ENSO under greenhouse warming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672106E-0B83-054C-88C0-0E24DAA7A324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73"/>
          <a:stretch/>
        </p:blipFill>
        <p:spPr>
          <a:xfrm>
            <a:off x="3966357" y="1367327"/>
            <a:ext cx="3087584" cy="4615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582762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5B10C1DD5C1F4FBDF84EE89B2C7941" ma:contentTypeVersion="10" ma:contentTypeDescription="Create a new document." ma:contentTypeScope="" ma:versionID="a0bdf270f98726485bfed3492ea8e77f">
  <xsd:schema xmlns:xsd="http://www.w3.org/2001/XMLSchema" xmlns:xs="http://www.w3.org/2001/XMLSchema" xmlns:p="http://schemas.microsoft.com/office/2006/metadata/properties" xmlns:ns3="2af36912-47dc-489c-b307-371541ecf008" xmlns:ns4="0ff9dfc1-475a-414a-a742-947ba45085ff" targetNamespace="http://schemas.microsoft.com/office/2006/metadata/properties" ma:root="true" ma:fieldsID="e1a7ef1e6498f42545fdd8d54fa15323" ns3:_="" ns4:_="">
    <xsd:import namespace="2af36912-47dc-489c-b307-371541ecf008"/>
    <xsd:import namespace="0ff9dfc1-475a-414a-a742-947ba45085f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36912-47dc-489c-b307-371541ecf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f9dfc1-475a-414a-a742-947ba45085f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Lou-Yang-etal-BCMonsoon-GRL-February2019-f</Presentation>
    <Funding xmlns="3f367a74-7294-440b-bcf2-615eafc1d48f">RGCM</Funding>
    <SlideDescription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C17545-2B5A-44AF-A619-B9E9DA672A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f36912-47dc-489c-b307-371541ecf008"/>
    <ds:schemaRef ds:uri="0ff9dfc1-475a-414a-a742-947ba45085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3F5B12-1FB1-4B3D-B277-E9C69CD44B8D}">
  <ds:schemaRefs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  <ds:schemaRef ds:uri="0ff9dfc1-475a-414a-a742-947ba45085ff"/>
    <ds:schemaRef ds:uri="http://schemas.microsoft.com/office/2006/metadata/properties"/>
    <ds:schemaRef ds:uri="http://schemas.microsoft.com/office/2006/documentManagement/types"/>
    <ds:schemaRef ds:uri="http://purl.org/dc/elements/1.1/"/>
    <ds:schemaRef ds:uri="2af36912-47dc-489c-b307-371541ecf008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17C48FF-4671-4021-BBE6-7128D00059B6}"/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17967</TotalTime>
  <Words>238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Lou-Yang-etal-BCMonsoon-GRL-February2019-f</dc:title>
  <dc:creator>Steve.Ghan@pnnl.gov</dc:creator>
  <dc:description/>
  <cp:lastModifiedBy>Risenmay, Ryan L</cp:lastModifiedBy>
  <cp:revision>248</cp:revision>
  <cp:lastPrinted>2011-05-11T17:30:12Z</cp:lastPrinted>
  <dcterms:created xsi:type="dcterms:W3CDTF">2014-01-03T21:30:52Z</dcterms:created>
  <dcterms:modified xsi:type="dcterms:W3CDTF">2019-12-31T17:14:49Z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/>
  </property>
  <property fmtid="{D5CDD505-2E9C-101B-9397-08002B2CF9AE}" pid="6" name="ContentTypeId">
    <vt:lpwstr>0x010100A22E315B1F3C42B49A0E90D2F9AB5AB100DD0966E738D64E49B965032E22FBBBFF</vt:lpwstr>
  </property>
  <property fmtid="{D5CDD505-2E9C-101B-9397-08002B2CF9AE}" pid="7" name="ContentType">
    <vt:lpwstr>Slide</vt:lpwstr>
  </property>
  <property fmtid="{D5CDD505-2E9C-101B-9397-08002B2CF9AE}" pid="8" name="Presentation">
    <vt:lpwstr>Lou-Yang-etal-BCMonsoon-GRL-February2019-f</vt:lpwstr>
  </property>
  <property fmtid="{D5CDD505-2E9C-101B-9397-08002B2CF9AE}" pid="9" name="SlideDescription">
    <vt:lpwstr/>
  </property>
  <property fmtid="{D5CDD505-2E9C-101B-9397-08002B2CF9AE}" pid="10" name="FY">
    <vt:lpwstr/>
  </property>
  <property fmtid="{D5CDD505-2E9C-101B-9397-08002B2CF9AE}" pid="11" name="Funding">
    <vt:lpwstr>SciDAC</vt:lpwstr>
  </property>
</Properties>
</file>