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48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495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6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812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58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2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236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09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83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965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472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165C-59FC-EB43-AEEC-F76C3B7A814A}" type="datetimeFigureOut">
              <a:rPr kumimoji="1" lang="zh-CN" altLang="en-US" smtClean="0"/>
              <a:t>6/21/18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AF90-3D89-7940-815C-0E5CA423FD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50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dirty="0"/>
              <a:t>Biomass smoke from southern Africa </a:t>
            </a:r>
            <a:r>
              <a:rPr lang="en-US" sz="2200" b="1" dirty="0" smtClean="0"/>
              <a:t>cools the climate by significantly enhancing </a:t>
            </a:r>
            <a:r>
              <a:rPr lang="en-US" sz="2200" b="1" dirty="0"/>
              <a:t>the brightness of stratocumulus over </a:t>
            </a:r>
            <a:r>
              <a:rPr lang="en-US" sz="2200" b="1" dirty="0" smtClean="0"/>
              <a:t>S.E. Atlantic</a:t>
            </a:r>
            <a:endParaRPr lang="en-US" sz="2200" b="1" dirty="0">
              <a:latin typeface="Myriad Web Pro Condensed" charset="0"/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5431"/>
            <a:ext cx="9144000" cy="43088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en-US" sz="1100" dirty="0"/>
              <a:t>Lu, Z</a:t>
            </a:r>
            <a:r>
              <a:rPr lang="en-US" sz="1100" dirty="0" smtClean="0"/>
              <a:t>., </a:t>
            </a:r>
            <a:r>
              <a:rPr lang="en-US" sz="1100" dirty="0"/>
              <a:t>X. Liu, Z. Zhang, C. Zhao, K. Meyer, C. </a:t>
            </a:r>
            <a:r>
              <a:rPr lang="en-US" sz="1100" dirty="0" err="1"/>
              <a:t>Rajapakshe</a:t>
            </a:r>
            <a:r>
              <a:rPr lang="en-US" sz="1100" dirty="0"/>
              <a:t>, C. </a:t>
            </a:r>
            <a:r>
              <a:rPr lang="en-US" sz="1100" dirty="0" smtClean="0"/>
              <a:t>Wu, </a:t>
            </a:r>
            <a:r>
              <a:rPr lang="en-US" sz="1100" dirty="0"/>
              <a:t>Z. Yang, and J. E. </a:t>
            </a:r>
            <a:r>
              <a:rPr lang="en-US" sz="1100" dirty="0" err="1"/>
              <a:t>Penner</a:t>
            </a:r>
            <a:r>
              <a:rPr lang="en-US" sz="1100" dirty="0"/>
              <a:t> (2018), Biomass smokes from southern Africa can significantly enhance the brightness of stratocumulus over southeastern Atlantic Ocean, </a:t>
            </a:r>
            <a:r>
              <a:rPr lang="en-US" sz="1100" i="1" dirty="0"/>
              <a:t>Proceedings of the National Academy of Sciences of USA</a:t>
            </a:r>
            <a:r>
              <a:rPr lang="en-US" sz="1100" dirty="0"/>
              <a:t>, </a:t>
            </a:r>
            <a:r>
              <a:rPr lang="en-US" sz="1100" i="1" dirty="0"/>
              <a:t>115</a:t>
            </a:r>
            <a:r>
              <a:rPr lang="en-US" sz="1100" dirty="0"/>
              <a:t>, 2924–</a:t>
            </a:r>
            <a:r>
              <a:rPr lang="en-US" sz="1100" dirty="0" smtClean="0"/>
              <a:t>2929</a:t>
            </a:r>
            <a:r>
              <a:rPr lang="en-US" sz="1100" dirty="0"/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-1" y="945672"/>
            <a:ext cx="4993013" cy="526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altLang="zh-CN" b="1" dirty="0">
                <a:cs typeface="Arial" charset="0"/>
              </a:rPr>
              <a:t>Objective</a:t>
            </a:r>
          </a:p>
          <a:p>
            <a:pPr marL="285750" indent="-285750" algn="just">
              <a:spcBef>
                <a:spcPct val="15000"/>
              </a:spcBef>
              <a:buFont typeface="Wingdings" charset="2"/>
              <a:buChar char="l"/>
              <a:defRPr/>
            </a:pPr>
            <a:r>
              <a:rPr lang="en-US" altLang="zh-CN" sz="1600" dirty="0">
                <a:cs typeface="Arial" charset="0"/>
              </a:rPr>
              <a:t>To </a:t>
            </a:r>
            <a:r>
              <a:rPr lang="en-US" altLang="zh-CN" sz="1600" dirty="0" smtClean="0">
                <a:cs typeface="Arial" charset="0"/>
              </a:rPr>
              <a:t>quantify the climatic effect of biomass smoke from S. Africa on stratocumulus over S.E. Atlantic.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altLang="zh-CN" sz="1600" b="1" dirty="0" smtClean="0">
                <a:cs typeface="Arial" charset="0"/>
              </a:rPr>
              <a:t>Approach</a:t>
            </a:r>
          </a:p>
          <a:p>
            <a:pPr marL="285750" indent="-285750" algn="just">
              <a:spcBef>
                <a:spcPct val="15000"/>
              </a:spcBef>
              <a:buFont typeface="Wingdings" charset="2"/>
              <a:buChar char="l"/>
              <a:defRPr/>
            </a:pPr>
            <a:r>
              <a:rPr lang="en-US" sz="1600" dirty="0" smtClean="0"/>
              <a:t>Used satellite observations to identify the </a:t>
            </a:r>
            <a:r>
              <a:rPr lang="en-US" sz="1600" dirty="0"/>
              <a:t>mixing </a:t>
            </a:r>
            <a:r>
              <a:rPr lang="en-US" sz="1600" dirty="0" smtClean="0"/>
              <a:t>frequency of </a:t>
            </a:r>
            <a:r>
              <a:rPr lang="en-US" sz="1600" dirty="0" smtClean="0"/>
              <a:t>biomass smoke </a:t>
            </a:r>
            <a:r>
              <a:rPr lang="en-US" sz="1600" dirty="0" smtClean="0"/>
              <a:t>from S. Africa with stratocumulus underneath;</a:t>
            </a:r>
          </a:p>
          <a:p>
            <a:pPr marL="285750" indent="-285750" algn="just">
              <a:spcBef>
                <a:spcPct val="15000"/>
              </a:spcBef>
              <a:buFont typeface="Wingdings" charset="2"/>
              <a:buChar char="l"/>
              <a:defRPr/>
            </a:pPr>
            <a:r>
              <a:rPr lang="en-US" altLang="zh-CN" sz="1600" dirty="0" smtClean="0">
                <a:cs typeface="Arial" charset="0"/>
              </a:rPr>
              <a:t>Conducted high-resolution </a:t>
            </a:r>
            <a:r>
              <a:rPr lang="en-US" sz="1600" dirty="0" smtClean="0"/>
              <a:t>WRF in </a:t>
            </a:r>
            <a:r>
              <a:rPr lang="en-US" altLang="zh-CN" sz="1600" dirty="0" smtClean="0">
                <a:cs typeface="Arial" charset="0"/>
              </a:rPr>
              <a:t>large</a:t>
            </a:r>
            <a:r>
              <a:rPr lang="en-US" altLang="zh-CN" sz="1600" dirty="0">
                <a:cs typeface="Arial" charset="0"/>
              </a:rPr>
              <a:t>-</a:t>
            </a:r>
            <a:r>
              <a:rPr lang="en-US" altLang="zh-CN" sz="1600" dirty="0" smtClean="0">
                <a:cs typeface="Arial" charset="0"/>
              </a:rPr>
              <a:t>eddy mode </a:t>
            </a:r>
            <a:r>
              <a:rPr lang="en-US" sz="1600" dirty="0" smtClean="0"/>
              <a:t>and </a:t>
            </a:r>
            <a:r>
              <a:rPr lang="en-US" sz="1600" dirty="0"/>
              <a:t>WRF-</a:t>
            </a:r>
            <a:r>
              <a:rPr lang="en-US" sz="1600" dirty="0" err="1"/>
              <a:t>Chem</a:t>
            </a:r>
            <a:r>
              <a:rPr lang="en-US" sz="1600" dirty="0"/>
              <a:t> nested </a:t>
            </a:r>
            <a:r>
              <a:rPr lang="en-US" sz="1600" dirty="0" smtClean="0"/>
              <a:t>model </a:t>
            </a:r>
            <a:r>
              <a:rPr lang="en-US" sz="1600" dirty="0" smtClean="0"/>
              <a:t>simulations, </a:t>
            </a:r>
            <a:r>
              <a:rPr lang="en-US" sz="1600" dirty="0" smtClean="0"/>
              <a:t>validated with </a:t>
            </a:r>
            <a:r>
              <a:rPr lang="en-US" sz="1600" dirty="0" smtClean="0"/>
              <a:t>observations, </a:t>
            </a:r>
            <a:r>
              <a:rPr lang="en-US" sz="1600" dirty="0" smtClean="0"/>
              <a:t>to quantify the smoke aerosol microphysical </a:t>
            </a:r>
            <a:r>
              <a:rPr lang="en-US" sz="1600" dirty="0" smtClean="0"/>
              <a:t>and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effects.</a:t>
            </a:r>
            <a:endParaRPr lang="en-US" altLang="zh-CN" sz="1600" dirty="0" smtClean="0">
              <a:solidFill>
                <a:srgbClr val="000000"/>
              </a:solidFill>
              <a:latin typeface="Arial"/>
              <a:ea typeface="ＭＳ Ｐゴシック"/>
              <a:cs typeface="Arial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	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			    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Impact</a:t>
            </a:r>
            <a:endParaRPr lang="en-US" altLang="zh-CN" dirty="0" smtClean="0"/>
          </a:p>
          <a:p>
            <a:pPr marL="285750" indent="-285750">
              <a:spcBef>
                <a:spcPct val="15000"/>
              </a:spcBef>
              <a:buFont typeface="Wingdings" charset="2"/>
              <a:buChar char="l"/>
              <a:defRPr/>
            </a:pPr>
            <a:r>
              <a:rPr lang="en-US" sz="1600" dirty="0"/>
              <a:t>Biomass </a:t>
            </a:r>
            <a:r>
              <a:rPr lang="en-US" sz="1600" dirty="0" smtClean="0"/>
              <a:t>burning </a:t>
            </a:r>
            <a:r>
              <a:rPr lang="en-US" sz="1600" dirty="0"/>
              <a:t>aerosols over </a:t>
            </a:r>
            <a:r>
              <a:rPr lang="en-US" sz="1600" dirty="0" smtClean="0"/>
              <a:t>S.E. Atlantic during the fire season (July-September) </a:t>
            </a:r>
            <a:r>
              <a:rPr lang="en-US" sz="1600" dirty="0"/>
              <a:t>can cause a substantial </a:t>
            </a:r>
            <a:r>
              <a:rPr lang="en-US" sz="1600" dirty="0" smtClean="0"/>
              <a:t>cooling (</a:t>
            </a:r>
            <a:r>
              <a:rPr lang="en-US" sz="1600" dirty="0"/>
              <a:t>daily mean −8.05 W m</a:t>
            </a:r>
            <a:r>
              <a:rPr lang="en-US" sz="1600" baseline="30000" dirty="0"/>
              <a:t>−2</a:t>
            </a:r>
            <a:r>
              <a:rPr lang="en-US" sz="1600" dirty="0" smtClean="0"/>
              <a:t>) in the region, </a:t>
            </a:r>
            <a:r>
              <a:rPr lang="en-US" sz="1600" dirty="0"/>
              <a:t>primarily as a result of clouds </a:t>
            </a:r>
            <a:r>
              <a:rPr lang="en-US" sz="1600" dirty="0" smtClean="0"/>
              <a:t>brightening by </a:t>
            </a:r>
            <a:r>
              <a:rPr lang="en-US" sz="1600" dirty="0"/>
              <a:t>reducing the cloud droplet size (the </a:t>
            </a:r>
            <a:r>
              <a:rPr lang="en-US" sz="1600" dirty="0" err="1"/>
              <a:t>Twomey</a:t>
            </a:r>
            <a:r>
              <a:rPr lang="en-US" sz="1600" dirty="0"/>
              <a:t> effect) </a:t>
            </a:r>
            <a:r>
              <a:rPr lang="en-US" sz="1600" dirty="0" smtClean="0"/>
              <a:t>and secondarily </a:t>
            </a:r>
            <a:r>
              <a:rPr lang="en-US" sz="1600" dirty="0"/>
              <a:t>through modulating the diurnal cycle of cloud </a:t>
            </a:r>
            <a:r>
              <a:rPr lang="en-US" sz="1600" dirty="0" smtClean="0"/>
              <a:t>liquid water </a:t>
            </a:r>
            <a:r>
              <a:rPr lang="en-US" sz="1600" dirty="0"/>
              <a:t>path and coverage (the cloud lifetime effect). </a:t>
            </a:r>
            <a:endParaRPr lang="en-US" sz="1600" dirty="0" smtClean="0"/>
          </a:p>
        </p:txBody>
      </p:sp>
      <p:sp>
        <p:nvSpPr>
          <p:cNvPr id="13" name="矩形 12"/>
          <p:cNvSpPr/>
          <p:nvPr/>
        </p:nvSpPr>
        <p:spPr>
          <a:xfrm>
            <a:off x="5185687" y="4958182"/>
            <a:ext cx="3844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During the fire season (July-October) large amount of biomass burning smoke aerosols are emitted </a:t>
            </a:r>
            <a:r>
              <a:rPr lang="en-US" sz="1000" dirty="0">
                <a:solidFill>
                  <a:srgbClr val="0000FF"/>
                </a:solidFill>
              </a:rPr>
              <a:t>in </a:t>
            </a:r>
            <a:r>
              <a:rPr lang="en-US" sz="1000" dirty="0" smtClean="0">
                <a:solidFill>
                  <a:srgbClr val="0000FF"/>
                </a:solidFill>
              </a:rPr>
              <a:t>S. Africa and transport across S.E. Atlanta. In this study, we found </a:t>
            </a:r>
            <a:r>
              <a:rPr lang="en-US" sz="1000" dirty="0" smtClean="0">
                <a:solidFill>
                  <a:srgbClr val="0000FF"/>
                </a:solidFill>
              </a:rPr>
              <a:t>that at </a:t>
            </a:r>
            <a:r>
              <a:rPr lang="en-US" sz="1000" dirty="0" smtClean="0">
                <a:solidFill>
                  <a:srgbClr val="0000FF"/>
                </a:solidFill>
              </a:rPr>
              <a:t>50% of the times smokes are mixed with the semi-permanent stratocumulus </a:t>
            </a:r>
            <a:r>
              <a:rPr lang="en-US" sz="1000" dirty="0">
                <a:solidFill>
                  <a:srgbClr val="0000FF"/>
                </a:solidFill>
              </a:rPr>
              <a:t>decks </a:t>
            </a:r>
            <a:r>
              <a:rPr lang="en-US" sz="1000" dirty="0" smtClean="0">
                <a:solidFill>
                  <a:srgbClr val="0000FF"/>
                </a:solidFill>
              </a:rPr>
              <a:t>underneath. Using the high resolution WRF-</a:t>
            </a:r>
            <a:r>
              <a:rPr lang="en-US" sz="1000" dirty="0" err="1" smtClean="0">
                <a:solidFill>
                  <a:srgbClr val="0000FF"/>
                </a:solidFill>
              </a:rPr>
              <a:t>Chem</a:t>
            </a:r>
            <a:r>
              <a:rPr lang="en-US" sz="1000" dirty="0" smtClean="0">
                <a:solidFill>
                  <a:srgbClr val="0000FF"/>
                </a:solidFill>
              </a:rPr>
              <a:t> and WRF-LES models, we found that smoke can cause a </a:t>
            </a:r>
            <a:r>
              <a:rPr lang="en-US" sz="1000" dirty="0" smtClean="0">
                <a:solidFill>
                  <a:srgbClr val="0000FF"/>
                </a:solidFill>
              </a:rPr>
              <a:t>strong </a:t>
            </a:r>
            <a:r>
              <a:rPr lang="en-US" sz="1000" dirty="0" smtClean="0">
                <a:solidFill>
                  <a:srgbClr val="0000FF"/>
                </a:solidFill>
              </a:rPr>
              <a:t>climate </a:t>
            </a:r>
            <a:r>
              <a:rPr lang="en-US" sz="1000" dirty="0" smtClean="0">
                <a:solidFill>
                  <a:srgbClr val="0000FF"/>
                </a:solidFill>
              </a:rPr>
              <a:t>cooling (-8.05 W m</a:t>
            </a:r>
            <a:r>
              <a:rPr lang="en-US" sz="1000" baseline="30000" dirty="0" smtClean="0">
                <a:solidFill>
                  <a:srgbClr val="0000FF"/>
                </a:solidFill>
              </a:rPr>
              <a:t>-2</a:t>
            </a:r>
            <a:r>
              <a:rPr lang="en-US" sz="1000" dirty="0" smtClean="0">
                <a:solidFill>
                  <a:srgbClr val="0000FF"/>
                </a:solidFill>
              </a:rPr>
              <a:t>) in the region by affecting cloud microphysics.</a:t>
            </a:r>
            <a:endParaRPr lang="zh-CN" altLang="en-US" sz="1000" dirty="0">
              <a:solidFill>
                <a:srgbClr val="0000FF"/>
              </a:solidFill>
            </a:endParaRPr>
          </a:p>
        </p:txBody>
      </p:sp>
      <p:pic>
        <p:nvPicPr>
          <p:cNvPr id="12" name="Picture 11" descr="R_F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52874"/>
          <a:stretch/>
        </p:blipFill>
        <p:spPr>
          <a:xfrm>
            <a:off x="5299925" y="3030463"/>
            <a:ext cx="3644666" cy="1782459"/>
          </a:xfrm>
          <a:prstGeom prst="rect">
            <a:avLst/>
          </a:prstGeom>
        </p:spPr>
      </p:pic>
      <p:pic>
        <p:nvPicPr>
          <p:cNvPr id="14" name="Picture 13" descr="MODIS_true color image with active fires_NASAMODIS sensor onboard Aqua satellite_2014_Sept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25" y="1026535"/>
            <a:ext cx="3602774" cy="20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260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主题</vt:lpstr>
      <vt:lpstr>PowerPoint Presentation</vt:lpstr>
    </vt:vector>
  </TitlesOfParts>
  <Company>IAP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Yong</dc:creator>
  <cp:lastModifiedBy>Xiaohong Liu</cp:lastModifiedBy>
  <cp:revision>40</cp:revision>
  <dcterms:created xsi:type="dcterms:W3CDTF">2014-10-25T05:44:56Z</dcterms:created>
  <dcterms:modified xsi:type="dcterms:W3CDTF">2018-06-21T20:36:08Z</dcterms:modified>
</cp:coreProperties>
</file>