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845" y="58"/>
      </p:cViewPr>
      <p:guideLst/>
    </p:cSldViewPr>
  </p:slideViewPr>
  <p:notesTextViewPr>
    <p:cViewPr>
      <p:scale>
        <a:sx n="1" d="1"/>
        <a:sy n="1" d="1"/>
      </p:scale>
      <p:origin x="0" y="-2875"/>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667586-DEC0-4FC3-995C-6B3D15684D80}" type="datetimeFigureOut">
              <a:rPr lang="en-US" smtClean="0"/>
              <a:t>3/15/2018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56A6CF-B8A8-4C33-AA74-938E643C1A44}" type="slidenum">
              <a:rPr lang="en-US" smtClean="0"/>
              <a:t>‹#›</a:t>
            </a:fld>
            <a:endParaRPr lang="en-US"/>
          </a:p>
        </p:txBody>
      </p:sp>
    </p:spTree>
    <p:extLst>
      <p:ext uri="{BB962C8B-B14F-4D97-AF65-F5344CB8AC3E}">
        <p14:creationId xmlns:p14="http://schemas.microsoft.com/office/powerpoint/2010/main" val="1433968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txBox="1">
            <a:spLocks noGrp="1"/>
          </p:cNvSpPr>
          <p:nvPr>
            <p:ph type="sldNum" idx="12"/>
          </p:nvPr>
        </p:nvSpPr>
        <p:spPr>
          <a:xfrm>
            <a:off x="3956050" y="8818563"/>
            <a:ext cx="3027363" cy="463550"/>
          </a:xfrm>
          <a:prstGeom prst="rect">
            <a:avLst/>
          </a:prstGeom>
          <a:noFill/>
          <a:ln>
            <a:noFill/>
          </a:ln>
        </p:spPr>
        <p:txBody>
          <a:bodyPr spcFirstLastPara="1" wrap="square" lIns="92950" tIns="46475" rIns="92950" bIns="464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000000"/>
                </a:solidFill>
                <a:latin typeface="Calibri"/>
                <a:ea typeface="Calibri"/>
                <a:cs typeface="Calibri"/>
                <a:sym typeface="Calibri"/>
              </a:rPr>
              <a:t>1</a:t>
            </a:fld>
            <a:endParaRPr sz="1200" b="0" i="0" u="none" strike="noStrike" cap="none">
              <a:solidFill>
                <a:srgbClr val="000000"/>
              </a:solidFill>
              <a:latin typeface="Calibri"/>
              <a:ea typeface="Calibri"/>
              <a:cs typeface="Calibri"/>
              <a:sym typeface="Calibri"/>
            </a:endParaRPr>
          </a:p>
        </p:txBody>
      </p:sp>
      <p:sp>
        <p:nvSpPr>
          <p:cNvPr id="88" name="Shape 88"/>
          <p:cNvSpPr>
            <a:spLocks noGrp="1" noRot="1" noChangeAspect="1"/>
          </p:cNvSpPr>
          <p:nvPr>
            <p:ph type="sldImg" idx="2"/>
          </p:nvPr>
        </p:nvSpPr>
        <p:spPr>
          <a:xfrm>
            <a:off x="1171575" y="696913"/>
            <a:ext cx="4641850" cy="34813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9" name="Shape 89"/>
          <p:cNvSpPr txBox="1">
            <a:spLocks noGrp="1"/>
          </p:cNvSpPr>
          <p:nvPr>
            <p:ph type="body" idx="1"/>
          </p:nvPr>
        </p:nvSpPr>
        <p:spPr>
          <a:xfrm>
            <a:off x="698500" y="4410075"/>
            <a:ext cx="5588000" cy="4176713"/>
          </a:xfrm>
          <a:prstGeom prst="rect">
            <a:avLst/>
          </a:prstGeom>
          <a:noFill/>
          <a:ln>
            <a:noFill/>
          </a:ln>
        </p:spPr>
        <p:txBody>
          <a:bodyPr spcFirstLastPara="1" wrap="square" lIns="92950" tIns="46475" rIns="92950" bIns="46475" anchor="t" anchorCtr="0">
            <a:noAutofit/>
          </a:bodyPr>
          <a:lstStyle/>
          <a:p>
            <a:r>
              <a:rPr lang="en-US" sz="1200" kern="1200" dirty="0" smtClean="0">
                <a:solidFill>
                  <a:schemeClr val="tx1"/>
                </a:solidFill>
                <a:effectLst/>
                <a:latin typeface="+mn-lt"/>
                <a:ea typeface="+mn-ea"/>
                <a:cs typeface="+mn-cs"/>
              </a:rPr>
              <a:t>Using a new modeling strategy, researchers found that fire aerosols can alter both liquid and ice clouds that reflect or absorb energy.</a:t>
            </a:r>
          </a:p>
          <a:p>
            <a:r>
              <a:rPr lang="en-US" sz="1200" b="1" kern="1200" dirty="0" smtClean="0">
                <a:solidFill>
                  <a:schemeClr val="tx1"/>
                </a:solidFill>
                <a:effectLst/>
                <a:latin typeface="+mn-lt"/>
                <a:ea typeface="+mn-ea"/>
                <a:cs typeface="+mn-cs"/>
              </a:rPr>
              <a:t>The Science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Aerosols in the atmosphere can affect cloud properties to either absorb or reflect energy, thereby altering Earth’s incoming and outgoing energy—or radiative energy—balance. However, aerosols created by fires are often intermittent, so it is difficult to estimate the resulting warming or cooling effects, referred to as radiative forcing. Researchers at the U.S. Department of Energy’s Pacific Northwest National Laboratory led a study using a new ensemble modeling strategy to investigate the short-term effects of fire aerosols on energy balance. They found that fire aerosols can significantly influence the radiative effects of both liquid and ice clouds.</a:t>
            </a:r>
          </a:p>
          <a:p>
            <a:r>
              <a:rPr lang="en-US" sz="1200" b="1" kern="1200" dirty="0" smtClean="0">
                <a:solidFill>
                  <a:schemeClr val="tx1"/>
                </a:solidFill>
                <a:effectLst/>
                <a:latin typeface="+mn-lt"/>
                <a:ea typeface="+mn-ea"/>
                <a:cs typeface="+mn-cs"/>
              </a:rPr>
              <a:t>The Impact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Previous modeling studies seldom examined the uncertainty in simulated effects of fire aerosols on clouds. Because of the chaotic model response to small perturbations in the atmospheric state, this study showed the importance of using a large ensemble of simulations to improve estimates of short-term warming or cooling from fire aerosols.</a:t>
            </a:r>
          </a:p>
          <a:p>
            <a:r>
              <a:rPr lang="en-US" sz="1200" b="1" kern="1200" dirty="0" smtClean="0">
                <a:solidFill>
                  <a:schemeClr val="tx1"/>
                </a:solidFill>
                <a:effectLst/>
                <a:latin typeface="+mn-lt"/>
                <a:ea typeface="+mn-ea"/>
                <a:cs typeface="+mn-cs"/>
              </a:rPr>
              <a:t>Summary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Through interactions with radiative energy and clouds, fire aerosols can significantly affect Earth’s long-term energy balance. On short timescales, fire aerosols have even larger radiative effects, such as altering the cloud albedo (reflectivity) that makes the clouds brighter, or heating the upper troposphere, which inhibits convection. Researchers investigated the short-term radiative forcing of fire aerosols using the Community Atmosphere Model version 5 (CAM5), a global aerosol-climate model. Unlike previous studies that mostly used a single simulation, researchers performed nudged ensemble simulations and investigated the ensemble mean and spread of the aerosol and cloud radiative effects. Because the model is nudged toward reanalysis data, the observed large-scale circulation feature is well simulated, and the modeled aerosol and cloud properties can be evaluated against observation data. The ensemble strategy helps to quantify the uncertainty in the simulated fire aerosol effect on cloud radiative forcing due to the chaotic model response to small atmospheric perturbations. Researchers used daily mean fire emission data from different fire inventories to consider the uncertainty in fire sources. Overall, the model demonstrated reasonably good predictive skills in simulating aerosol optical thickness and surface mass concentrations.</a:t>
            </a:r>
          </a:p>
          <a:p>
            <a:r>
              <a:rPr lang="en-US" sz="1200" kern="1200" dirty="0" smtClean="0">
                <a:solidFill>
                  <a:schemeClr val="tx1"/>
                </a:solidFill>
                <a:effectLst/>
                <a:latin typeface="+mn-lt"/>
                <a:ea typeface="+mn-ea"/>
                <a:cs typeface="+mn-cs"/>
              </a:rPr>
              <a:t>Researchers then performed short (10-day) nudged ensemble simulations, with and without fire aerosols, to estimate the effective radiative forcing. They analyzed aerosol properties and radiative effects over southern Mexico and the central United States in April 2009. Both regions experienced relatively large fires in 2009, and April is the peak month of spring burning. Results showed that fire aerosols had large effects on liquid and ice clouds over both regions. Researchers noted a strong negative shortwave cloud radiative effect (SCRE)—or cooling—over southern Mexico, with a 10-day regional mean value of −3.0 W m</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Over the central United States, the SCRE was positive—warm—in the north but negative in the south, and the regional mean SCRE was small (−0.56 W m</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For the 10-day average, researchers found a large spread of regional mean SCRE in the ensemble simulations over both regions, even though the regional mean aerosol optical depth was almost indistinguishable. Moreover, the ensemble spread was much larger when using daily averages instead of 10-day averages. </a:t>
            </a:r>
            <a:r>
              <a:rPr lang="en-US" sz="1200" kern="1200" smtClean="0">
                <a:solidFill>
                  <a:schemeClr val="tx1"/>
                </a:solidFill>
                <a:effectLst/>
                <a:latin typeface="+mn-lt"/>
                <a:ea typeface="+mn-ea"/>
                <a:cs typeface="+mn-cs"/>
              </a:rPr>
              <a:t>This demonstrates the importance of using a large ensemble of simulations to estimate the short-term aerosol effective radiative forcing.</a:t>
            </a:r>
          </a:p>
          <a:p>
            <a:pPr marL="0" marR="0" lvl="0" indent="0" algn="l" rtl="0">
              <a:spcBef>
                <a:spcPts val="0"/>
              </a:spcBef>
              <a:spcAft>
                <a:spcPts val="0"/>
              </a:spcAft>
              <a:buNone/>
            </a:pPr>
            <a:endParaRPr dirty="0"/>
          </a:p>
        </p:txBody>
      </p:sp>
    </p:spTree>
    <p:extLst>
      <p:ext uri="{BB962C8B-B14F-4D97-AF65-F5344CB8AC3E}">
        <p14:creationId xmlns:p14="http://schemas.microsoft.com/office/powerpoint/2010/main" val="2258757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Table" type="tbl">
  <p:cSld name="Title and Table">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163331765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630049355"/>
      </p:ext>
    </p:extLst>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p:nvPr/>
        </p:nvSpPr>
        <p:spPr>
          <a:xfrm>
            <a:off x="152400" y="3352800"/>
            <a:ext cx="3429000" cy="2819400"/>
          </a:xfrm>
          <a:prstGeom prst="rect">
            <a:avLst/>
          </a:prstGeom>
          <a:noFill/>
          <a:ln>
            <a:noFill/>
          </a:ln>
        </p:spPr>
        <p:txBody>
          <a:bodyPr spcFirstLastPara="1" wrap="square" lIns="91425" tIns="45700" rIns="91425" bIns="45700" anchor="t" anchorCtr="0">
            <a:noAutofit/>
          </a:bodyPr>
          <a:lstStyle/>
          <a:p>
            <a:pPr marL="231775" marR="0" lvl="0" indent="-231775" algn="ctr" rtl="0">
              <a:spcBef>
                <a:spcPts val="0"/>
              </a:spcBef>
              <a:spcAft>
                <a:spcPts val="0"/>
              </a:spcAft>
              <a:buClr>
                <a:schemeClr val="dk1"/>
              </a:buClr>
              <a:buSzPts val="1600"/>
              <a:buFont typeface="Arial"/>
              <a:buNone/>
            </a:pPr>
            <a:endParaRPr sz="1600" b="0" i="0" u="none" strike="noStrike" cap="none">
              <a:solidFill>
                <a:srgbClr val="000000"/>
              </a:solidFill>
              <a:latin typeface="Calibri"/>
              <a:ea typeface="Calibri"/>
              <a:cs typeface="Calibri"/>
              <a:sym typeface="Calibri"/>
            </a:endParaRPr>
          </a:p>
        </p:txBody>
      </p:sp>
      <p:sp>
        <p:nvSpPr>
          <p:cNvPr id="92" name="Shape 92"/>
          <p:cNvSpPr/>
          <p:nvPr/>
        </p:nvSpPr>
        <p:spPr>
          <a:xfrm>
            <a:off x="84254" y="1286279"/>
            <a:ext cx="4300397" cy="5464302"/>
          </a:xfrm>
          <a:prstGeom prst="rect">
            <a:avLst/>
          </a:prstGeom>
          <a:noFill/>
          <a:ln>
            <a:noFill/>
          </a:ln>
        </p:spPr>
        <p:txBody>
          <a:bodyPr spcFirstLastPara="1" wrap="square" lIns="91425" tIns="45700" rIns="91425" bIns="45700" anchor="t" anchorCtr="0">
            <a:noAutofit/>
          </a:bodyPr>
          <a:lstStyle/>
          <a:p>
            <a:pPr marL="231775" marR="0" lvl="0" indent="-231775" algn="ctr" rtl="0">
              <a:spcBef>
                <a:spcPts val="0"/>
              </a:spcBef>
              <a:spcAft>
                <a:spcPts val="0"/>
              </a:spcAft>
              <a:buNone/>
            </a:pPr>
            <a:r>
              <a:rPr lang="en-US" sz="1800" b="1" i="0" u="none" strike="noStrike" cap="none" dirty="0">
                <a:solidFill>
                  <a:srgbClr val="000000"/>
                </a:solidFill>
                <a:latin typeface="Calibri"/>
                <a:ea typeface="Calibri"/>
                <a:cs typeface="Calibri"/>
                <a:sym typeface="Calibri"/>
              </a:rPr>
              <a:t>Objective</a:t>
            </a:r>
            <a:endParaRPr dirty="0"/>
          </a:p>
          <a:p>
            <a:pPr marL="285750" marR="0" lvl="0" indent="-285750" algn="l" rtl="0">
              <a:spcBef>
                <a:spcPts val="240"/>
              </a:spcBef>
              <a:spcAft>
                <a:spcPts val="0"/>
              </a:spcAft>
              <a:buClr>
                <a:srgbClr val="000000"/>
              </a:buClr>
              <a:buSzPts val="1600"/>
              <a:buFont typeface="Arial"/>
              <a:buChar char="●"/>
            </a:pPr>
            <a:r>
              <a:rPr lang="en-US" sz="1600" b="0" i="0" u="none" strike="noStrike" cap="none" dirty="0">
                <a:solidFill>
                  <a:srgbClr val="000000"/>
                </a:solidFill>
                <a:latin typeface="Calibri"/>
                <a:ea typeface="Calibri"/>
                <a:cs typeface="Calibri"/>
                <a:sym typeface="Calibri"/>
              </a:rPr>
              <a:t>Investigate the short-term effective radiative forcing of fire aerosols</a:t>
            </a:r>
            <a:endParaRPr dirty="0"/>
          </a:p>
          <a:p>
            <a:pPr marL="231775" marR="0" lvl="0" indent="-231775" algn="ctr" rtl="0">
              <a:spcBef>
                <a:spcPts val="270"/>
              </a:spcBef>
              <a:spcAft>
                <a:spcPts val="0"/>
              </a:spcAft>
              <a:buNone/>
            </a:pPr>
            <a:r>
              <a:rPr lang="en-US" sz="1800" b="1" i="0" u="none" strike="noStrike" cap="none" dirty="0">
                <a:solidFill>
                  <a:srgbClr val="000000"/>
                </a:solidFill>
                <a:latin typeface="Calibri"/>
                <a:ea typeface="Calibri"/>
                <a:cs typeface="Calibri"/>
                <a:sym typeface="Calibri"/>
              </a:rPr>
              <a:t>Approach</a:t>
            </a:r>
            <a:endParaRPr sz="1800" b="1" i="0" u="none" strike="noStrike" cap="none" dirty="0">
              <a:solidFill>
                <a:srgbClr val="000000"/>
              </a:solidFill>
              <a:latin typeface="Calibri"/>
              <a:ea typeface="Calibri"/>
              <a:cs typeface="Calibri"/>
              <a:sym typeface="Calibri"/>
            </a:endParaRPr>
          </a:p>
          <a:p>
            <a:pPr marL="285750" marR="0" lvl="0" indent="-285750" algn="l" rtl="0">
              <a:spcBef>
                <a:spcPts val="240"/>
              </a:spcBef>
              <a:spcAft>
                <a:spcPts val="0"/>
              </a:spcAft>
              <a:buClr>
                <a:srgbClr val="000000"/>
              </a:buClr>
              <a:buSzPts val="1600"/>
              <a:buFont typeface="Arial"/>
              <a:buChar char="●"/>
            </a:pPr>
            <a:r>
              <a:rPr lang="en-US" sz="1600" b="0" i="0" u="none" strike="noStrike" cap="none" dirty="0">
                <a:solidFill>
                  <a:srgbClr val="000000"/>
                </a:solidFill>
                <a:latin typeface="Calibri"/>
                <a:ea typeface="Calibri"/>
                <a:cs typeface="Calibri"/>
                <a:sym typeface="Calibri"/>
              </a:rPr>
              <a:t>Perform short (10-day) nudged ensemble simulations with and without fire emissions to estimate the effective radiative forcing</a:t>
            </a:r>
            <a:endParaRPr dirty="0"/>
          </a:p>
          <a:p>
            <a:pPr marL="285750" marR="0" lvl="0" indent="-285750" algn="l" rtl="0">
              <a:spcBef>
                <a:spcPts val="240"/>
              </a:spcBef>
              <a:spcAft>
                <a:spcPts val="0"/>
              </a:spcAft>
              <a:buClr>
                <a:srgbClr val="000000"/>
              </a:buClr>
              <a:buSzPts val="1600"/>
              <a:buFont typeface="Arial"/>
              <a:buChar char="●"/>
            </a:pPr>
            <a:r>
              <a:rPr lang="en-US" sz="1600" b="0" i="0" u="none" strike="noStrike" cap="none" dirty="0">
                <a:solidFill>
                  <a:srgbClr val="000000"/>
                </a:solidFill>
                <a:latin typeface="Calibri"/>
                <a:ea typeface="Calibri"/>
                <a:cs typeface="Calibri"/>
                <a:sym typeface="Calibri"/>
              </a:rPr>
              <a:t>Quantify the forcing uncertainty due to the chaotic response to small perturbations in the atmospheric state</a:t>
            </a:r>
            <a:endParaRPr dirty="0"/>
          </a:p>
          <a:p>
            <a:pPr marL="0" marR="0" lvl="0" indent="0" algn="ctr" rtl="0">
              <a:spcBef>
                <a:spcPts val="270"/>
              </a:spcBef>
              <a:spcAft>
                <a:spcPts val="0"/>
              </a:spcAft>
              <a:buClr>
                <a:srgbClr val="000000"/>
              </a:buClr>
              <a:buSzPts val="1800"/>
              <a:buFont typeface="Calibri"/>
              <a:buNone/>
            </a:pPr>
            <a:r>
              <a:rPr lang="en-US" sz="1800" b="1" i="0" u="none" strike="noStrike" cap="none" dirty="0">
                <a:solidFill>
                  <a:srgbClr val="000000"/>
                </a:solidFill>
                <a:latin typeface="Calibri"/>
                <a:ea typeface="Calibri"/>
                <a:cs typeface="Calibri"/>
                <a:sym typeface="Calibri"/>
              </a:rPr>
              <a:t>Impact</a:t>
            </a:r>
            <a:endParaRPr dirty="0"/>
          </a:p>
          <a:p>
            <a:pPr marL="283464" marR="0" lvl="0" indent="-283464" algn="l" rtl="0">
              <a:spcBef>
                <a:spcPts val="240"/>
              </a:spcBef>
              <a:spcAft>
                <a:spcPts val="0"/>
              </a:spcAft>
              <a:buClr>
                <a:srgbClr val="000000"/>
              </a:buClr>
              <a:buSzPts val="1600"/>
              <a:buFont typeface="Arial"/>
              <a:buChar char="●"/>
            </a:pPr>
            <a:r>
              <a:rPr lang="en-US" sz="1600" b="0" i="0" u="none" strike="noStrike" cap="none" dirty="0">
                <a:solidFill>
                  <a:srgbClr val="000000"/>
                </a:solidFill>
                <a:latin typeface="Calibri"/>
                <a:ea typeface="Calibri"/>
                <a:cs typeface="Calibri"/>
                <a:sym typeface="Calibri"/>
              </a:rPr>
              <a:t>Fire aerosols found to have large effects on both liquid and ice clouds</a:t>
            </a:r>
            <a:endParaRPr sz="1600" b="0" i="0" u="none" strike="sngStrike" cap="none" dirty="0">
              <a:solidFill>
                <a:srgbClr val="FF0000"/>
              </a:solidFill>
              <a:latin typeface="Calibri"/>
              <a:ea typeface="Calibri"/>
              <a:cs typeface="Calibri"/>
              <a:sym typeface="Calibri"/>
            </a:endParaRPr>
          </a:p>
          <a:p>
            <a:pPr marL="283464" marR="0" lvl="0" indent="-283464" algn="l" rtl="0">
              <a:spcBef>
                <a:spcPts val="240"/>
              </a:spcBef>
              <a:spcAft>
                <a:spcPts val="0"/>
              </a:spcAft>
              <a:buClr>
                <a:schemeClr val="dk1"/>
              </a:buClr>
              <a:buSzPts val="1600"/>
              <a:buFont typeface="Arial"/>
              <a:buChar char="●"/>
            </a:pPr>
            <a:r>
              <a:rPr lang="en-US" sz="1600" b="0" i="0" u="none" strike="noStrike" cap="none" dirty="0">
                <a:solidFill>
                  <a:schemeClr val="dk1"/>
                </a:solidFill>
                <a:latin typeface="Calibri"/>
                <a:ea typeface="Calibri"/>
                <a:cs typeface="Calibri"/>
                <a:sym typeface="Calibri"/>
              </a:rPr>
              <a:t>Ensemble spread of regional mean shortwave cloud radiative effect is much larger when using daily averages instead of 10-day averages</a:t>
            </a:r>
            <a:endParaRPr dirty="0"/>
          </a:p>
          <a:p>
            <a:pPr marL="283464" marR="0" lvl="0" indent="-283464" algn="l" rtl="0">
              <a:spcBef>
                <a:spcPts val="240"/>
              </a:spcBef>
              <a:spcAft>
                <a:spcPts val="0"/>
              </a:spcAft>
              <a:buClr>
                <a:srgbClr val="000000"/>
              </a:buClr>
              <a:buSzPts val="1600"/>
              <a:buFont typeface="Arial"/>
              <a:buChar char="●"/>
            </a:pPr>
            <a:r>
              <a:rPr lang="en-US" sz="1600" b="0" i="0" u="none" strike="noStrike" cap="none" dirty="0">
                <a:solidFill>
                  <a:srgbClr val="000000"/>
                </a:solidFill>
                <a:latin typeface="Calibri"/>
                <a:ea typeface="Calibri"/>
                <a:cs typeface="Calibri"/>
                <a:sym typeface="Calibri"/>
              </a:rPr>
              <a:t>Study demonstrates the importance of using a large ensemble of simulations to estimate the short-term aerosol effective radiative forcing</a:t>
            </a:r>
            <a:endParaRPr dirty="0"/>
          </a:p>
        </p:txBody>
      </p:sp>
      <p:sp>
        <p:nvSpPr>
          <p:cNvPr id="93" name="Shape 93"/>
          <p:cNvSpPr/>
          <p:nvPr/>
        </p:nvSpPr>
        <p:spPr>
          <a:xfrm>
            <a:off x="84255" y="119166"/>
            <a:ext cx="8656333" cy="109887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200" b="1" i="0" u="none" strike="noStrike" cap="none" dirty="0">
                <a:solidFill>
                  <a:schemeClr val="dk1"/>
                </a:solidFill>
                <a:latin typeface="Calibri"/>
                <a:ea typeface="Calibri"/>
                <a:cs typeface="Calibri"/>
                <a:sym typeface="Calibri"/>
              </a:rPr>
              <a:t>Fire Particles Have Large Radiative Effects on Short Timescales</a:t>
            </a:r>
            <a:r>
              <a:rPr lang="en-US" sz="3200" b="0" i="0" u="none" strike="noStrike" cap="none" dirty="0">
                <a:solidFill>
                  <a:schemeClr val="dk1"/>
                </a:solidFill>
                <a:latin typeface="Calibri"/>
                <a:ea typeface="Calibri"/>
                <a:cs typeface="Calibri"/>
                <a:sym typeface="Calibri"/>
              </a:rPr>
              <a:t> </a:t>
            </a:r>
            <a:endParaRPr dirty="0"/>
          </a:p>
        </p:txBody>
      </p:sp>
      <p:sp>
        <p:nvSpPr>
          <p:cNvPr id="94" name="Shape 94"/>
          <p:cNvSpPr txBox="1"/>
          <p:nvPr/>
        </p:nvSpPr>
        <p:spPr>
          <a:xfrm>
            <a:off x="4766235" y="5815537"/>
            <a:ext cx="4118649" cy="713326"/>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Clr>
                <a:srgbClr val="000000"/>
              </a:buClr>
              <a:buSzPts val="1000"/>
              <a:buFont typeface="Arial"/>
              <a:buNone/>
            </a:pPr>
            <a:r>
              <a:rPr lang="en-US" sz="1000" b="0" i="0" u="none" strike="noStrike" cap="none">
                <a:solidFill>
                  <a:srgbClr val="000000"/>
                </a:solidFill>
                <a:latin typeface="Calibri"/>
                <a:ea typeface="Calibri"/>
                <a:cs typeface="Calibri"/>
                <a:sym typeface="Calibri"/>
              </a:rPr>
              <a:t>Liu Y, K Zhang, Y Qian, Y Wang, Y Zou, Y Song, H Wan, X Liu, and X-Q Yang. 2018. “Investigation of Short-Term Effective Radiative Forcing of Fire Aerosols Over North America Using Nudged Hindcast Ensembles.” </a:t>
            </a:r>
            <a:r>
              <a:rPr lang="en-US" sz="1000" b="0" i="1" u="none" strike="noStrike" cap="none">
                <a:solidFill>
                  <a:srgbClr val="000000"/>
                </a:solidFill>
                <a:latin typeface="Calibri"/>
                <a:ea typeface="Calibri"/>
                <a:cs typeface="Calibri"/>
                <a:sym typeface="Calibri"/>
              </a:rPr>
              <a:t>Atmospheric Chemistry and Physics</a:t>
            </a:r>
            <a:r>
              <a:rPr lang="en-US" sz="1000" b="0" i="0" u="none" strike="noStrike" cap="none">
                <a:solidFill>
                  <a:srgbClr val="000000"/>
                </a:solidFill>
                <a:latin typeface="Calibri"/>
                <a:ea typeface="Calibri"/>
                <a:cs typeface="Calibri"/>
                <a:sym typeface="Calibri"/>
              </a:rPr>
              <a:t> 18:31-47. DOI: 10.5194/acp-18-31-2018</a:t>
            </a:r>
            <a:endParaRPr sz="1000" b="0" i="0" u="none" strike="noStrike" cap="none">
              <a:solidFill>
                <a:srgbClr val="000000"/>
              </a:solidFill>
              <a:latin typeface="Calibri"/>
              <a:ea typeface="Calibri"/>
              <a:cs typeface="Calibri"/>
              <a:sym typeface="Calibri"/>
            </a:endParaRPr>
          </a:p>
        </p:txBody>
      </p:sp>
      <p:sp>
        <p:nvSpPr>
          <p:cNvPr id="95" name="Shape 95"/>
          <p:cNvSpPr txBox="1"/>
          <p:nvPr/>
        </p:nvSpPr>
        <p:spPr>
          <a:xfrm>
            <a:off x="7543800" y="2504128"/>
            <a:ext cx="1588865" cy="2123658"/>
          </a:xfrm>
          <a:prstGeom prst="rect">
            <a:avLst/>
          </a:prstGeom>
          <a:noFill/>
          <a:ln>
            <a:noFill/>
          </a:ln>
        </p:spPr>
        <p:txBody>
          <a:bodyPr spcFirstLastPara="1" wrap="square" lIns="91425" tIns="45700" rIns="91425" bIns="45700" anchor="t" anchorCtr="0">
            <a:noAutofit/>
          </a:bodyPr>
          <a:lstStyle/>
          <a:p>
            <a:pPr marL="0" marR="0" lvl="0" indent="0" fontAlgn="base">
              <a:spcBef>
                <a:spcPct val="0"/>
              </a:spcBef>
              <a:spcAft>
                <a:spcPct val="0"/>
              </a:spcAft>
              <a:buClr>
                <a:schemeClr val="accent1"/>
              </a:buClr>
              <a:buSzPts val="1200"/>
            </a:pPr>
            <a:r>
              <a:rPr lang="en-US" sz="1200" b="1" kern="1200" dirty="0">
                <a:solidFill>
                  <a:srgbClr val="0000FF"/>
                </a:solidFill>
                <a:latin typeface="Arial" panose="020B0604020202020204" pitchFamily="34" charset="0"/>
                <a:ea typeface="+mn-ea"/>
                <a:cs typeface="Arial" panose="020B0604020202020204" pitchFamily="34" charset="0"/>
              </a:rPr>
              <a:t>Fire aerosols have a large impact on the frequency of (a) total aerosol forcing (TAF); and (b) shortwave cloud forcing (SWCF), as the shifted distribution demonstrates.</a:t>
            </a:r>
            <a:endParaRPr sz="1200" b="1" kern="1200" dirty="0">
              <a:solidFill>
                <a:srgbClr val="0000FF"/>
              </a:solidFill>
              <a:latin typeface="Arial" panose="020B0604020202020204" pitchFamily="34" charset="0"/>
              <a:ea typeface="+mn-ea"/>
              <a:cs typeface="Arial" panose="020B0604020202020204" pitchFamily="34" charset="0"/>
            </a:endParaRPr>
          </a:p>
          <a:p>
            <a:pPr marL="0" marR="0" lvl="0" indent="0" algn="l" rtl="0">
              <a:spcBef>
                <a:spcPts val="0"/>
              </a:spcBef>
              <a:spcAft>
                <a:spcPts val="0"/>
              </a:spcAft>
              <a:buClr>
                <a:schemeClr val="dk1"/>
              </a:buClr>
              <a:buSzPts val="1200"/>
              <a:buFont typeface="Arial"/>
              <a:buNone/>
            </a:pPr>
            <a:endParaRPr sz="1200" b="1" i="0" u="none" strike="noStrike" cap="none" dirty="0">
              <a:solidFill>
                <a:srgbClr val="0000FF"/>
              </a:solidFill>
              <a:latin typeface="Arial"/>
              <a:ea typeface="Arial"/>
              <a:cs typeface="Arial"/>
              <a:sym typeface="Arial"/>
            </a:endParaRPr>
          </a:p>
        </p:txBody>
      </p:sp>
      <p:pic>
        <p:nvPicPr>
          <p:cNvPr id="96" name="Shape 96"/>
          <p:cNvPicPr preferRelativeResize="0"/>
          <p:nvPr/>
        </p:nvPicPr>
        <p:blipFill rotWithShape="1">
          <a:blip r:embed="rId3">
            <a:alphaModFix/>
          </a:blip>
          <a:srcRect/>
          <a:stretch/>
        </p:blipFill>
        <p:spPr>
          <a:xfrm>
            <a:off x="4549439" y="1219200"/>
            <a:ext cx="2930554" cy="2223180"/>
          </a:xfrm>
          <a:prstGeom prst="rect">
            <a:avLst/>
          </a:prstGeom>
          <a:noFill/>
          <a:ln>
            <a:noFill/>
          </a:ln>
        </p:spPr>
      </p:pic>
      <p:pic>
        <p:nvPicPr>
          <p:cNvPr id="97" name="Shape 97"/>
          <p:cNvPicPr preferRelativeResize="0"/>
          <p:nvPr/>
        </p:nvPicPr>
        <p:blipFill rotWithShape="1">
          <a:blip r:embed="rId4">
            <a:alphaModFix/>
          </a:blip>
          <a:srcRect/>
          <a:stretch/>
        </p:blipFill>
        <p:spPr>
          <a:xfrm>
            <a:off x="4542839" y="3442380"/>
            <a:ext cx="2970420" cy="2272620"/>
          </a:xfrm>
          <a:prstGeom prst="rect">
            <a:avLst/>
          </a:prstGeom>
          <a:noFill/>
          <a:ln>
            <a:noFill/>
          </a:ln>
        </p:spPr>
      </p:pic>
    </p:spTree>
    <p:extLst>
      <p:ext uri="{BB962C8B-B14F-4D97-AF65-F5344CB8AC3E}">
        <p14:creationId xmlns:p14="http://schemas.microsoft.com/office/powerpoint/2010/main" val="211338810"/>
      </p:ext>
    </p:extLst>
  </p:cSld>
  <p:clrMapOvr>
    <a:masterClrMapping/>
  </p:clrMapOvr>
</p:sld>
</file>

<file path=ppt/theme/theme1.xml><?xml version="1.0" encoding="utf-8"?>
<a:theme xmlns:a="http://schemas.openxmlformats.org/drawingml/2006/main" name="DOE-Sample-Slide-Highlights-Templat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Liu-etal-FireAerosols-ACP-March2018-f</Presentation>
    <Funding xmlns="98b00cf3-a6ce-40de-8923-f140beb786e9">RGCM</Funding>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CCE5F5-1410-4E3D-A33A-1F0807A9AA88}">
  <ds:schemaRefs>
    <ds:schemaRef ds:uri="http://schemas.microsoft.com/office/2006/metadata/properties"/>
    <ds:schemaRef ds:uri="http://schemas.microsoft.com/office/infopath/2007/PartnerControls"/>
    <ds:schemaRef ds:uri="http://schemas.microsoft.com/sharepoint/v3"/>
    <ds:schemaRef ds:uri="98b00cf3-a6ce-40de-8923-f140beb786e9"/>
  </ds:schemaRefs>
</ds:datastoreItem>
</file>

<file path=customXml/itemProps2.xml><?xml version="1.0" encoding="utf-8"?>
<ds:datastoreItem xmlns:ds="http://schemas.openxmlformats.org/officeDocument/2006/customXml" ds:itemID="{BFDEA9A9-2879-4992-AC25-3A33ADCC5F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227</Words>
  <Application>Microsoft Office PowerPoint</Application>
  <PresentationFormat>On-screen Show (4:3)</PresentationFormat>
  <Paragraphs>21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Liu-etal-FireAerosols-ACP-March2018-f</dc:title>
  <dc:creator>Dorsey, Kathryn S</dc:creator>
  <dc:description/>
  <cp:lastModifiedBy>Roeder, Lynne R</cp:lastModifiedBy>
  <cp:revision>2</cp:revision>
  <dcterms:modified xsi:type="dcterms:W3CDTF">2018-03-15T23:30:02Z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RGCM</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Liu-etal-FireAerosols-ACP-March2018-f</vt:lpwstr>
  </property>
  <property fmtid="{D5CDD505-2E9C-101B-9397-08002B2CF9AE}" pid="8" name="SlideDescription">
    <vt:lpwstr/>
  </property>
</Properties>
</file>