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3" r:id="rId1"/>
    <p:sldMasterId id="2147483688" r:id="rId2"/>
    <p:sldMasterId id="2147483691" r:id="rId3"/>
  </p:sldMasterIdLst>
  <p:notesMasterIdLst>
    <p:notesMasterId r:id="rId5"/>
  </p:notesMasterIdLst>
  <p:handoutMasterIdLst>
    <p:handoutMasterId r:id="rId6"/>
  </p:handoutMasterIdLst>
  <p:sldIdLst>
    <p:sldId id="26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6E25"/>
    <a:srgbClr val="1C75BC"/>
    <a:srgbClr val="88AC2E"/>
    <a:srgbClr val="008000"/>
    <a:srgbClr val="106636"/>
    <a:srgbClr val="276258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167" autoAdjust="0"/>
    <p:restoredTop sz="96004" autoAdjust="0"/>
  </p:normalViewPr>
  <p:slideViewPr>
    <p:cSldViewPr snapToGrid="0" snapToObjects="1">
      <p:cViewPr varScale="1">
        <p:scale>
          <a:sx n="98" d="100"/>
          <a:sy n="98" d="100"/>
        </p:scale>
        <p:origin x="228" y="78"/>
      </p:cViewPr>
      <p:guideLst>
        <p:guide orient="horz" pos="2160"/>
        <p:guide pos="28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5" d="100"/>
          <a:sy n="65" d="100"/>
        </p:scale>
        <p:origin x="-1542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BC703-3CBD-6E4D-BA71-3FD9FD935D5C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10744-5CF2-5543-BF83-A5596142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6717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8C03B-BDB1-094E-85E4-DB3D905A6DF3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1C719-3C4F-EB4F-89FE-A3D057C59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658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1C719-3C4F-EB4F-89FE-A3D057C59AC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664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6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6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9144000" cy="708660"/>
          </a:xfrm>
          <a:prstGeom prst="rect">
            <a:avLst/>
          </a:prstGeom>
          <a:solidFill>
            <a:srgbClr val="1C75BC"/>
          </a:solidFill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</a:t>
            </a:r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</p:txBody>
      </p:sp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  <p:sp>
        <p:nvSpPr>
          <p:cNvPr id="15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347345" y="6330633"/>
            <a:ext cx="2883535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 logo here</a:t>
            </a: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0" y="734513"/>
            <a:ext cx="9144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0" y="6242253"/>
            <a:ext cx="9144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5786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ave 2"/>
          <p:cNvSpPr/>
          <p:nvPr userDrawn="1"/>
        </p:nvSpPr>
        <p:spPr>
          <a:xfrm>
            <a:off x="0" y="330200"/>
            <a:ext cx="9140825" cy="238125"/>
          </a:xfrm>
          <a:prstGeom prst="wave">
            <a:avLst/>
          </a:prstGeom>
          <a:solidFill>
            <a:schemeClr val="accent6">
              <a:lumMod val="75000"/>
            </a:schemeClr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Wave 3"/>
          <p:cNvSpPr/>
          <p:nvPr userDrawn="1"/>
        </p:nvSpPr>
        <p:spPr>
          <a:xfrm>
            <a:off x="3175" y="311150"/>
            <a:ext cx="9140825" cy="219075"/>
          </a:xfrm>
          <a:prstGeom prst="wave">
            <a:avLst/>
          </a:prstGeom>
          <a:gradFill>
            <a:gsLst>
              <a:gs pos="0">
                <a:srgbClr val="FFCC66"/>
              </a:gs>
              <a:gs pos="100000">
                <a:srgbClr val="FFF495"/>
              </a:gs>
            </a:gsLst>
            <a:lin ang="600000" scaled="0"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Wave 4"/>
          <p:cNvSpPr/>
          <p:nvPr userDrawn="1"/>
        </p:nvSpPr>
        <p:spPr>
          <a:xfrm>
            <a:off x="0" y="263525"/>
            <a:ext cx="9140825" cy="233363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Wave 5"/>
          <p:cNvSpPr/>
          <p:nvPr userDrawn="1"/>
        </p:nvSpPr>
        <p:spPr>
          <a:xfrm>
            <a:off x="0" y="65088"/>
            <a:ext cx="9144000" cy="361950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436888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Wave 7"/>
          <p:cNvSpPr/>
          <p:nvPr userDrawn="1"/>
        </p:nvSpPr>
        <p:spPr>
          <a:xfrm>
            <a:off x="-3175" y="557213"/>
            <a:ext cx="9147175" cy="233362"/>
          </a:xfrm>
          <a:prstGeom prst="wave">
            <a:avLst/>
          </a:prstGeom>
          <a:solidFill>
            <a:srgbClr val="6BA42C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9144000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</a:t>
            </a:r>
          </a:p>
        </p:txBody>
      </p:sp>
      <p:sp>
        <p:nvSpPr>
          <p:cNvPr id="1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1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1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1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</p:txBody>
      </p:sp>
      <p:pic>
        <p:nvPicPr>
          <p:cNvPr id="18" name="Picture 17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19" name="Picture 18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20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  <p:sp>
        <p:nvSpPr>
          <p:cNvPr id="21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347345" y="6330633"/>
            <a:ext cx="2883535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 logo here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0" y="734513"/>
            <a:ext cx="9144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>
            <a:off x="0" y="6242253"/>
            <a:ext cx="9144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4339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-SC generic (BER or BE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</p:spTree>
    <p:extLst>
      <p:ext uri="{BB962C8B-B14F-4D97-AF65-F5344CB8AC3E}">
        <p14:creationId xmlns:p14="http://schemas.microsoft.com/office/powerpoint/2010/main" val="3403733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tershed Function SF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pic>
        <p:nvPicPr>
          <p:cNvPr id="15" name="Picture 14" descr="ERSP_2010(SBR)-logo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3679" y="6294120"/>
            <a:ext cx="548640" cy="536473"/>
          </a:xfrm>
          <a:prstGeom prst="rect">
            <a:avLst/>
          </a:prstGeom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60576" y="6293639"/>
            <a:ext cx="548640" cy="52405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14288" y="5308600"/>
            <a:ext cx="3373437" cy="246063"/>
          </a:xfrm>
          <a:prstGeom prst="rect">
            <a:avLst/>
          </a:prstGeom>
        </p:spPr>
        <p:txBody>
          <a:bodyPr/>
          <a:lstStyle>
            <a:lvl1pPr>
              <a:defRPr sz="1000" baseline="0"/>
            </a:lvl1pPr>
          </a:lstStyle>
          <a:p>
            <a:pPr lvl="0"/>
            <a:r>
              <a:rPr lang="en-US" dirty="0"/>
              <a:t>Data available at (DOI):</a:t>
            </a:r>
          </a:p>
        </p:txBody>
      </p:sp>
    </p:spTree>
    <p:extLst>
      <p:ext uri="{BB962C8B-B14F-4D97-AF65-F5344CB8AC3E}">
        <p14:creationId xmlns:p14="http://schemas.microsoft.com/office/powerpoint/2010/main" val="48872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-SC generic (BER or BE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4572000" y="762798"/>
            <a:ext cx="4532604" cy="2652919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</a:t>
            </a:r>
          </a:p>
          <a:p>
            <a:pPr lvl="0"/>
            <a:r>
              <a:rPr lang="en-US" dirty="0"/>
              <a:t>- Visually compelling figure(s) to explain the research</a:t>
            </a:r>
          </a:p>
          <a:p>
            <a:pPr lvl="0"/>
            <a:r>
              <a:rPr lang="en-US" dirty="0"/>
              <a:t>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366486" y="5764793"/>
            <a:ext cx="8392886" cy="47746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0" y="1059206"/>
            <a:ext cx="4627515" cy="235651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0" y="3730751"/>
            <a:ext cx="4627515" cy="203404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4572000" y="3730752"/>
            <a:ext cx="462751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just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</p:spTree>
    <p:extLst>
      <p:ext uri="{BB962C8B-B14F-4D97-AF65-F5344CB8AC3E}">
        <p14:creationId xmlns:p14="http://schemas.microsoft.com/office/powerpoint/2010/main" val="2542556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tershed Function SF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pic>
        <p:nvPicPr>
          <p:cNvPr id="15" name="Picture 14" descr="ERSP_2010(SBR)-logo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3679" y="6294120"/>
            <a:ext cx="548640" cy="536473"/>
          </a:xfrm>
          <a:prstGeom prst="rect">
            <a:avLst/>
          </a:prstGeom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60576" y="6293639"/>
            <a:ext cx="548640" cy="52405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4572000" y="762798"/>
            <a:ext cx="4532604" cy="2652919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</a:t>
            </a:r>
          </a:p>
          <a:p>
            <a:pPr lvl="0"/>
            <a:r>
              <a:rPr lang="en-US" dirty="0"/>
              <a:t>- Visually compelling figure(s) to explain the research</a:t>
            </a:r>
          </a:p>
          <a:p>
            <a:pPr lvl="0"/>
            <a:r>
              <a:rPr lang="en-US" dirty="0"/>
              <a:t>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22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366486" y="5764793"/>
            <a:ext cx="8392886" cy="47746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23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0" y="1059206"/>
            <a:ext cx="4627515" cy="235651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0" y="3730751"/>
            <a:ext cx="4627515" cy="203404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25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4572000" y="3730752"/>
            <a:ext cx="462751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just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sp>
        <p:nvSpPr>
          <p:cNvPr id="26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3662319" y="6260098"/>
            <a:ext cx="2298257" cy="557595"/>
          </a:xfrm>
          <a:prstGeom prst="rect">
            <a:avLst/>
          </a:prstGeom>
        </p:spPr>
        <p:txBody>
          <a:bodyPr/>
          <a:lstStyle>
            <a:lvl1pPr>
              <a:defRPr sz="1000" baseline="0"/>
            </a:lvl1pPr>
          </a:lstStyle>
          <a:p>
            <a:pPr lvl="0"/>
            <a:r>
              <a:rPr lang="en-US" dirty="0"/>
              <a:t>Data available at (DOI):</a:t>
            </a:r>
          </a:p>
        </p:txBody>
      </p:sp>
    </p:spTree>
    <p:extLst>
      <p:ext uri="{BB962C8B-B14F-4D97-AF65-F5344CB8AC3E}">
        <p14:creationId xmlns:p14="http://schemas.microsoft.com/office/powerpoint/2010/main" val="3724630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063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4818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1"/>
          <p:cNvSpPr txBox="1">
            <a:spLocks/>
          </p:cNvSpPr>
          <p:nvPr userDrawn="1"/>
        </p:nvSpPr>
        <p:spPr>
          <a:xfrm>
            <a:off x="4572000" y="3429000"/>
            <a:ext cx="4627515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Research Details</a:t>
            </a:r>
          </a:p>
        </p:txBody>
      </p:sp>
      <p:sp>
        <p:nvSpPr>
          <p:cNvPr id="6" name="Text Placeholder 21"/>
          <p:cNvSpPr txBox="1">
            <a:spLocks/>
          </p:cNvSpPr>
          <p:nvPr userDrawn="1"/>
        </p:nvSpPr>
        <p:spPr>
          <a:xfrm>
            <a:off x="0" y="3429000"/>
            <a:ext cx="462751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Significance and Impact</a:t>
            </a:r>
          </a:p>
        </p:txBody>
      </p:sp>
      <p:sp>
        <p:nvSpPr>
          <p:cNvPr id="7" name="Text Placeholder 21"/>
          <p:cNvSpPr txBox="1">
            <a:spLocks/>
          </p:cNvSpPr>
          <p:nvPr userDrawn="1"/>
        </p:nvSpPr>
        <p:spPr>
          <a:xfrm>
            <a:off x="0" y="762797"/>
            <a:ext cx="462751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Scientific Achievement</a:t>
            </a:r>
          </a:p>
        </p:txBody>
      </p:sp>
    </p:spTree>
    <p:extLst>
      <p:ext uri="{BB962C8B-B14F-4D97-AF65-F5344CB8AC3E}">
        <p14:creationId xmlns:p14="http://schemas.microsoft.com/office/powerpoint/2010/main" val="846587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838" y="989637"/>
            <a:ext cx="4430322" cy="1994454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900" dirty="0"/>
              <a:t>Using Information Theory to Evaluate Directional Precipitation Interactions Over The West Sahel Region In Observations and Models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6"/>
          </p:nvPr>
        </p:nvSpPr>
        <p:spPr>
          <a:xfrm>
            <a:off x="116652" y="4860270"/>
            <a:ext cx="3889514" cy="1254674"/>
          </a:xfrm>
        </p:spPr>
        <p:txBody>
          <a:bodyPr/>
          <a:lstStyle/>
          <a:p>
            <a:pPr algn="l">
              <a:lnSpc>
                <a:spcPct val="100000"/>
              </a:lnSpc>
            </a:pPr>
            <a:r>
              <a:rPr lang="en-US" sz="1200" dirty="0"/>
              <a:t>Liu, B. Y., Zhu, Q., Riley, W. J., Zhao, L., Ma, H., Van Gordon, M., &amp; Larsen, L. (2019). Using Information Theory to Evaluate Directional Precipitation Interactions Over The West Sahel Region In Observations and Models. Journal of Geophysical Research: Atmospheres. https://</a:t>
            </a:r>
            <a:r>
              <a:rPr lang="en-US" sz="1200" dirty="0" err="1"/>
              <a:t>doi.org</a:t>
            </a:r>
            <a:r>
              <a:rPr lang="en-US" sz="1200" dirty="0"/>
              <a:t>/10.1029/2018JD029160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0"/>
          </p:nvPr>
        </p:nvSpPr>
        <p:spPr>
          <a:xfrm>
            <a:off x="4148645" y="1047149"/>
            <a:ext cx="4903024" cy="1214209"/>
          </a:xfrm>
        </p:spPr>
        <p:txBody>
          <a:bodyPr/>
          <a:lstStyle/>
          <a:p>
            <a:pPr marL="225425" indent="-225425">
              <a:buFont typeface="Arial"/>
              <a:buChar char="•"/>
            </a:pPr>
            <a:r>
              <a:rPr lang="en-US" sz="1300" dirty="0"/>
              <a:t>We propose that “directional information transfer” is a powerful mechanistic benchmark to assess model fidelity at the process level</a:t>
            </a:r>
          </a:p>
          <a:p>
            <a:pPr marL="225425" indent="-225425">
              <a:buFont typeface="Arial"/>
              <a:buChar char="•"/>
            </a:pPr>
            <a:r>
              <a:rPr lang="en-US" sz="1300" dirty="0"/>
              <a:t>We successfully apply directional information transfer to study West Sahel precipitation variation in models and observations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4"/>
          </p:nvPr>
        </p:nvSpPr>
        <p:spPr>
          <a:xfrm>
            <a:off x="4148645" y="2543043"/>
            <a:ext cx="4676700" cy="2012434"/>
          </a:xfrm>
        </p:spPr>
        <p:txBody>
          <a:bodyPr/>
          <a:lstStyle/>
          <a:p>
            <a:pPr marL="225425" indent="-225425">
              <a:buFont typeface="Arial"/>
              <a:buChar char="•"/>
            </a:pPr>
            <a:r>
              <a:rPr lang="en-US" sz="1300" dirty="0"/>
              <a:t>Most CMIP5 ESMs represented either the unidirectional control of SST on precipitation or the bidirectional interaction between vegetation and precipitation</a:t>
            </a:r>
          </a:p>
          <a:p>
            <a:pPr marL="225425" indent="-225425">
              <a:buFont typeface="Arial"/>
              <a:buChar char="•"/>
            </a:pPr>
            <a:r>
              <a:rPr lang="en-US" sz="1300" dirty="0"/>
              <a:t>No ESM represented both interactive patterns. The GFDL and IPSL-CM5A-LR models successfully reproduced observed patterns over ~50% of the West Sahel region, but were not accurate in reproducing observed precipitation regional trends or inter-annual variation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5"/>
          </p:nvPr>
        </p:nvSpPr>
        <p:spPr>
          <a:xfrm>
            <a:off x="4137003" y="4601844"/>
            <a:ext cx="4822569" cy="1600439"/>
          </a:xfrm>
        </p:spPr>
        <p:txBody>
          <a:bodyPr>
            <a:noAutofit/>
          </a:bodyPr>
          <a:lstStyle/>
          <a:p>
            <a:pPr>
              <a:buFont typeface="Arial"/>
              <a:buChar char="•"/>
            </a:pPr>
            <a:r>
              <a:rPr lang="en-US" sz="1200" dirty="0"/>
              <a:t>West Sahel precipitation seasonal variation is controlled by Sea Surface Temperature (SST) variation over the Gulf of Guinea </a:t>
            </a:r>
          </a:p>
          <a:p>
            <a:pPr>
              <a:buFont typeface="Arial"/>
              <a:buChar char="•"/>
            </a:pPr>
            <a:r>
              <a:rPr lang="en-US" sz="1200" dirty="0"/>
              <a:t>West Sahel precipitation variation is also affected by local vegetation dynamics</a:t>
            </a:r>
          </a:p>
          <a:p>
            <a:pPr>
              <a:buFont typeface="Arial"/>
              <a:buChar char="•"/>
            </a:pPr>
            <a:r>
              <a:rPr lang="en-US" sz="1200" dirty="0"/>
              <a:t>CMIP5 ESMs represented either the unidirectional control of SST on precipitation or the bidirectional interactions between vegetation and precipitation, but no ESM properly represented both controls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849826" y="2898817"/>
            <a:ext cx="443588" cy="852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 Placeholder 21"/>
          <p:cNvSpPr txBox="1">
            <a:spLocks/>
          </p:cNvSpPr>
          <p:nvPr/>
        </p:nvSpPr>
        <p:spPr>
          <a:xfrm>
            <a:off x="4093837" y="780804"/>
            <a:ext cx="4865735" cy="298244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Scientific Achievement</a:t>
            </a:r>
          </a:p>
        </p:txBody>
      </p:sp>
      <p:sp>
        <p:nvSpPr>
          <p:cNvPr id="17" name="Text Placeholder 21"/>
          <p:cNvSpPr txBox="1">
            <a:spLocks/>
          </p:cNvSpPr>
          <p:nvPr/>
        </p:nvSpPr>
        <p:spPr>
          <a:xfrm>
            <a:off x="4085305" y="2261358"/>
            <a:ext cx="5169104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Significance and Impact</a:t>
            </a:r>
          </a:p>
        </p:txBody>
      </p:sp>
      <p:sp>
        <p:nvSpPr>
          <p:cNvPr id="18" name="Text Placeholder 21"/>
          <p:cNvSpPr txBox="1">
            <a:spLocks/>
          </p:cNvSpPr>
          <p:nvPr/>
        </p:nvSpPr>
        <p:spPr>
          <a:xfrm>
            <a:off x="4093837" y="4305709"/>
            <a:ext cx="5097828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Research Details</a:t>
            </a:r>
          </a:p>
        </p:txBody>
      </p:sp>
      <p:sp>
        <p:nvSpPr>
          <p:cNvPr id="25" name="Content Placeholder 11">
            <a:extLst>
              <a:ext uri="{FF2B5EF4-FFF2-40B4-BE49-F238E27FC236}">
                <a16:creationId xmlns:a16="http://schemas.microsoft.com/office/drawing/2014/main" id="{DD1EDFEE-E0E9-D64F-BF84-043675F3F1CC}"/>
              </a:ext>
            </a:extLst>
          </p:cNvPr>
          <p:cNvSpPr txBox="1">
            <a:spLocks/>
          </p:cNvSpPr>
          <p:nvPr/>
        </p:nvSpPr>
        <p:spPr>
          <a:xfrm>
            <a:off x="116652" y="3218363"/>
            <a:ext cx="3977185" cy="1365476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0" kern="1200" baseline="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/>
              <a:t>Figure 1: (a) Emergent benchmarks for West Sahel precipitation from observations and CMIP5 ESMs. (b) Percentage of model </a:t>
            </a:r>
            <a:r>
              <a:rPr lang="en-US" sz="1200" b="1" dirty="0" err="1"/>
              <a:t>gridcells</a:t>
            </a:r>
            <a:r>
              <a:rPr lang="en-US" sz="1200" b="1" dirty="0"/>
              <a:t> exhibiting interactions consistent with the observed mechanistic benchmark for West Sahel precipitation. SST, LAI, and P are sea surface temperature, leaf area index, and precipitation, respectively.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7714" y="6280707"/>
            <a:ext cx="829401" cy="483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026992"/>
      </p:ext>
    </p:extLst>
  </p:cSld>
  <p:clrMapOvr>
    <a:masterClrMapping/>
  </p:clrMapOvr>
</p:sld>
</file>

<file path=ppt/theme/theme1.xml><?xml version="1.0" encoding="utf-8"?>
<a:theme xmlns:a="http://schemas.openxmlformats.org/drawingml/2006/main" name="Other EESA Highlights (not DOE-SC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OE-SC EESA Highligh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orizonal Img_DOE-SC EESA Highligh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11924</TotalTime>
  <Words>302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Other EESA Highlights (not DOE-SC)</vt:lpstr>
      <vt:lpstr>DOE-SC EESA Highlights</vt:lpstr>
      <vt:lpstr>Horizonal Img_DOE-SC EESA Highlights</vt:lpstr>
      <vt:lpstr>Using Information Theory to Evaluate Directional Precipitation Interactions Over The West Sahel Region In Observations and Models</vt:lpstr>
    </vt:vector>
  </TitlesOfParts>
  <Company>LBNL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Maryann Villavert</dc:creator>
  <cp:lastModifiedBy>jagimbel</cp:lastModifiedBy>
  <cp:revision>228</cp:revision>
  <dcterms:created xsi:type="dcterms:W3CDTF">2016-02-10T19:06:12Z</dcterms:created>
  <dcterms:modified xsi:type="dcterms:W3CDTF">2019-02-14T21:52:27Z</dcterms:modified>
</cp:coreProperties>
</file>