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21" autoAdjust="0"/>
    <p:restoredTop sz="96324" autoAdjust="0"/>
  </p:normalViewPr>
  <p:slideViewPr>
    <p:cSldViewPr snapToGrid="0" snapToObjects="1">
      <p:cViewPr varScale="1">
        <p:scale>
          <a:sx n="73" d="100"/>
          <a:sy n="73" d="100"/>
        </p:scale>
        <p:origin x="-1074" y="-108"/>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10/3/2019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10/3/2019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781C719-3C4F-EB4F-89FE-A3D057C59AC3}" type="slidenum">
              <a:rPr lang="en-US" smtClean="0"/>
              <a:t>1</a:t>
            </a:fld>
            <a:endParaRPr lang="en-US"/>
          </a:p>
        </p:txBody>
      </p:sp>
    </p:spTree>
    <p:extLst>
      <p:ext uri="{BB962C8B-B14F-4D97-AF65-F5344CB8AC3E}">
        <p14:creationId xmlns:p14="http://schemas.microsoft.com/office/powerpoint/2010/main" val="921664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2"/>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52"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463134" y="6330639"/>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7" y="330205"/>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4" name="Wave 3"/>
          <p:cNvSpPr/>
          <p:nvPr userDrawn="1"/>
        </p:nvSpPr>
        <p:spPr>
          <a:xfrm>
            <a:off x="4241" y="311154"/>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5" name="Wave 4"/>
          <p:cNvSpPr/>
          <p:nvPr userDrawn="1"/>
        </p:nvSpPr>
        <p:spPr>
          <a:xfrm>
            <a:off x="7" y="263530"/>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6" name="Wave 5"/>
          <p:cNvSpPr/>
          <p:nvPr userDrawn="1"/>
        </p:nvSpPr>
        <p:spPr>
          <a:xfrm>
            <a:off x="0" y="65088"/>
            <a:ext cx="12192000" cy="361951"/>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7" name="Rectangle 6"/>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52">
              <a:defRPr/>
            </a:pPr>
            <a:endParaRPr lang="en-US" sz="1800" dirty="0">
              <a:solidFill>
                <a:prstClr val="white"/>
              </a:solidFill>
            </a:endParaRPr>
          </a:p>
        </p:txBody>
      </p:sp>
      <p:sp>
        <p:nvSpPr>
          <p:cNvPr id="8" name="Wave 7"/>
          <p:cNvSpPr/>
          <p:nvPr userDrawn="1"/>
        </p:nvSpPr>
        <p:spPr>
          <a:xfrm>
            <a:off x="-4233" y="557214"/>
            <a:ext cx="12196233" cy="233363"/>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9" name="Title Placeholder 1"/>
          <p:cNvSpPr>
            <a:spLocks noGrp="1"/>
          </p:cNvSpPr>
          <p:nvPr>
            <p:ph type="title" hasCustomPrompt="1"/>
          </p:nvPr>
        </p:nvSpPr>
        <p:spPr bwMode="auto">
          <a:xfrm>
            <a:off x="0" y="2"/>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8940800" y="6323281"/>
            <a:ext cx="180220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20"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463134" y="6330639"/>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noChangeAspect="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noChangeAspect="1"/>
          </p:cNvSpPr>
          <p:nvPr>
            <p:ph sz="quarter" idx="31" hasCustomPrompt="1"/>
          </p:nvPr>
        </p:nvSpPr>
        <p:spPr>
          <a:xfrm>
            <a:off x="18661" y="782958"/>
            <a:ext cx="4467979"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noChangeAspect="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noChangeAspect="1"/>
          </p:cNvSpPr>
          <p:nvPr>
            <p:ph type="body" sz="quarter" idx="30" hasCustomPrompt="1"/>
          </p:nvPr>
        </p:nvSpPr>
        <p:spPr>
          <a:xfrm>
            <a:off x="4517128" y="1079054"/>
            <a:ext cx="7715033" cy="1214209"/>
          </a:xfrm>
          <a:prstGeom prst="rect">
            <a:avLst/>
          </a:prstGeom>
        </p:spPr>
        <p:txBody>
          <a:bodyPr/>
          <a:lstStyle>
            <a:lvl1pPr marL="228594">
              <a:defRPr sz="1600" b="0">
                <a:solidFill>
                  <a:schemeClr val="tx1"/>
                </a:solidFill>
              </a:defRPr>
            </a:lvl1pPr>
          </a:lstStyle>
          <a:p>
            <a:pPr lvl="0"/>
            <a:r>
              <a:rPr lang="en-US" dirty="0"/>
              <a:t>50 words or less</a:t>
            </a:r>
          </a:p>
        </p:txBody>
      </p:sp>
      <p:sp>
        <p:nvSpPr>
          <p:cNvPr id="46" name="Text Placeholder 23"/>
          <p:cNvSpPr>
            <a:spLocks noGrp="1" noChangeAspect="1"/>
          </p:cNvSpPr>
          <p:nvPr>
            <p:ph type="body" sz="quarter" idx="34" hasCustomPrompt="1"/>
          </p:nvPr>
        </p:nvSpPr>
        <p:spPr>
          <a:xfrm>
            <a:off x="4517128" y="2641150"/>
            <a:ext cx="7715033" cy="1212396"/>
          </a:xfrm>
          <a:prstGeom prst="rect">
            <a:avLst/>
          </a:prstGeom>
        </p:spPr>
        <p:txBody>
          <a:bodyPr/>
          <a:lstStyle>
            <a:lvl1pPr marL="228594">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noChangeAspect="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p:cNvPicPr>
          <p:nvPr userDrawn="1"/>
        </p:nvPicPr>
        <p:blipFill>
          <a:blip r:embed="rId3" cstate="print"/>
          <a:srcRect/>
          <a:stretch>
            <a:fillRect/>
          </a:stretch>
        </p:blipFill>
        <p:spPr bwMode="auto">
          <a:xfrm>
            <a:off x="609601" y="6354781"/>
            <a:ext cx="2439785"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1" y="6248406"/>
            <a:ext cx="761143" cy="592646"/>
          </a:xfrm>
          <a:prstGeom prst="rect">
            <a:avLst/>
          </a:prstGeom>
        </p:spPr>
      </p:pic>
      <p:sp>
        <p:nvSpPr>
          <p:cNvPr id="52" name="Picture Placeholder 51"/>
          <p:cNvSpPr>
            <a:spLocks noGrp="1" noChangeAspect="1"/>
          </p:cNvSpPr>
          <p:nvPr>
            <p:ph type="pic" sz="quarter" idx="36" hasCustomPrompt="1"/>
          </p:nvPr>
        </p:nvSpPr>
        <p:spPr>
          <a:xfrm>
            <a:off x="4516968" y="6323019"/>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4151572" y="6294126"/>
            <a:ext cx="73152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a:ext>
            </a:extLst>
          </a:blip>
          <a:stretch>
            <a:fillRect/>
          </a:stretch>
        </p:blipFill>
        <p:spPr bwMode="auto">
          <a:xfrm>
            <a:off x="7947435" y="6293642"/>
            <a:ext cx="731520" cy="524055"/>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9057" y="5308606"/>
            <a:ext cx="4497916"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6096000" y="762804"/>
            <a:ext cx="6043472"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488649" y="5764795"/>
            <a:ext cx="11190515"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7" y="1059212"/>
            <a:ext cx="6170020" cy="2356511"/>
          </a:xfrm>
          <a:prstGeom prst="rect">
            <a:avLst/>
          </a:prstGeom>
        </p:spPr>
        <p:txBody>
          <a:bodyPr/>
          <a:lstStyle>
            <a:lvl1pPr marL="228594"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7" y="3730757"/>
            <a:ext cx="6170020" cy="2034041"/>
          </a:xfrm>
          <a:prstGeom prst="rect">
            <a:avLst/>
          </a:prstGeom>
        </p:spPr>
        <p:txBody>
          <a:bodyPr/>
          <a:lstStyle>
            <a:lvl1pPr marL="228594"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6096007" y="3730758"/>
            <a:ext cx="6170020" cy="2034041"/>
          </a:xfrm>
          <a:prstGeom prst="rect">
            <a:avLst/>
          </a:prstGeom>
        </p:spPr>
        <p:txBody>
          <a:bodyPr>
            <a:normAutofit/>
          </a:bodyPr>
          <a:lstStyle>
            <a:lvl1pPr marL="285744" indent="-285744"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52"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4151572" y="6294126"/>
            <a:ext cx="73152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a:ext>
            </a:extLst>
          </a:blip>
          <a:stretch>
            <a:fillRect/>
          </a:stretch>
        </p:blipFill>
        <p:spPr bwMode="auto">
          <a:xfrm>
            <a:off x="7947435" y="6293642"/>
            <a:ext cx="731520" cy="524055"/>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6096000" y="762804"/>
            <a:ext cx="6043472"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488649" y="5764795"/>
            <a:ext cx="11190515"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7" y="1059212"/>
            <a:ext cx="6170020" cy="2356511"/>
          </a:xfrm>
          <a:prstGeom prst="rect">
            <a:avLst/>
          </a:prstGeom>
        </p:spPr>
        <p:txBody>
          <a:bodyPr/>
          <a:lstStyle>
            <a:lvl1pPr marL="228594"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7" y="3730757"/>
            <a:ext cx="6170020" cy="2034041"/>
          </a:xfrm>
          <a:prstGeom prst="rect">
            <a:avLst/>
          </a:prstGeom>
        </p:spPr>
        <p:txBody>
          <a:bodyPr/>
          <a:lstStyle>
            <a:lvl1pPr marL="228594"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6096007" y="3730758"/>
            <a:ext cx="6170020" cy="2034041"/>
          </a:xfrm>
          <a:prstGeom prst="rect">
            <a:avLst/>
          </a:prstGeom>
        </p:spPr>
        <p:txBody>
          <a:bodyPr>
            <a:normAutofit/>
          </a:bodyPr>
          <a:lstStyle>
            <a:lvl1pPr marL="285744" indent="-285744"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4883099" y="6260102"/>
            <a:ext cx="3064343"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6096007" y="3429002"/>
            <a:ext cx="6170020" cy="278131"/>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Research Details</a:t>
            </a:r>
          </a:p>
        </p:txBody>
      </p:sp>
      <p:sp>
        <p:nvSpPr>
          <p:cNvPr id="6" name="Text Placeholder 21"/>
          <p:cNvSpPr txBox="1">
            <a:spLocks/>
          </p:cNvSpPr>
          <p:nvPr userDrawn="1"/>
        </p:nvSpPr>
        <p:spPr>
          <a:xfrm>
            <a:off x="7" y="3429003"/>
            <a:ext cx="6170020"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Significance and Impact</a:t>
            </a:r>
          </a:p>
        </p:txBody>
      </p:sp>
      <p:sp>
        <p:nvSpPr>
          <p:cNvPr id="7" name="Text Placeholder 21"/>
          <p:cNvSpPr txBox="1">
            <a:spLocks/>
          </p:cNvSpPr>
          <p:nvPr userDrawn="1"/>
        </p:nvSpPr>
        <p:spPr>
          <a:xfrm>
            <a:off x="7" y="762799"/>
            <a:ext cx="6170020"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xmlns="" id="{57DE7CC1-614E-8141-B448-5E499D13931A}"/>
              </a:ext>
            </a:extLst>
          </p:cNvPr>
          <p:cNvPicPr>
            <a:picLocks noChangeAspect="1"/>
          </p:cNvPicPr>
          <p:nvPr/>
        </p:nvPicPr>
        <p:blipFill rotWithShape="1">
          <a:blip r:embed="rId3">
            <a:extLst>
              <a:ext uri="{28A0092B-C50C-407E-A947-70E740481C1C}">
                <a14:useLocalDpi xmlns:a14="http://schemas.microsoft.com/office/drawing/2010/main" val="0"/>
              </a:ext>
            </a:extLst>
          </a:blip>
          <a:srcRect l="55534"/>
          <a:stretch/>
        </p:blipFill>
        <p:spPr>
          <a:xfrm>
            <a:off x="2093843" y="2266019"/>
            <a:ext cx="2549231" cy="2127541"/>
          </a:xfrm>
          <a:prstGeom prst="rect">
            <a:avLst/>
          </a:prstGeom>
        </p:spPr>
      </p:pic>
      <p:sp>
        <p:nvSpPr>
          <p:cNvPr id="9" name="Title 8"/>
          <p:cNvSpPr>
            <a:spLocks noGrp="1"/>
          </p:cNvSpPr>
          <p:nvPr>
            <p:ph type="title"/>
          </p:nvPr>
        </p:nvSpPr>
        <p:spPr>
          <a:xfrm>
            <a:off x="1396082" y="13945"/>
            <a:ext cx="9908022" cy="708660"/>
          </a:xfrm>
        </p:spPr>
        <p:txBody>
          <a:bodyPr/>
          <a:lstStyle/>
          <a:p>
            <a:r>
              <a:rPr lang="en-US" dirty="0"/>
              <a:t>The enhancement of the terrestrial carbon sink by CO</a:t>
            </a:r>
            <a:r>
              <a:rPr lang="en-US" baseline="-25000" dirty="0"/>
              <a:t>2</a:t>
            </a:r>
            <a:r>
              <a:rPr lang="en-US" dirty="0"/>
              <a:t> fertilization</a:t>
            </a:r>
          </a:p>
        </p:txBody>
      </p:sp>
      <p:sp>
        <p:nvSpPr>
          <p:cNvPr id="10" name="Text Placeholder 9"/>
          <p:cNvSpPr>
            <a:spLocks noGrp="1"/>
          </p:cNvSpPr>
          <p:nvPr>
            <p:ph type="body" sz="quarter" idx="26"/>
          </p:nvPr>
        </p:nvSpPr>
        <p:spPr>
          <a:xfrm>
            <a:off x="3144293" y="6271298"/>
            <a:ext cx="4635123" cy="1357413"/>
          </a:xfrm>
        </p:spPr>
        <p:txBody>
          <a:bodyPr/>
          <a:lstStyle/>
          <a:p>
            <a:r>
              <a:rPr lang="en-US" sz="1200" dirty="0"/>
              <a:t>Liu, Y. Piao, S., Gasser, T., </a:t>
            </a:r>
            <a:r>
              <a:rPr lang="en-US" sz="1200" dirty="0" err="1"/>
              <a:t>Ciais</a:t>
            </a:r>
            <a:r>
              <a:rPr lang="en-US" sz="1200" dirty="0"/>
              <a:t>, P., Yang, H., Wang, H., Keenan, T.F., et al. </a:t>
            </a:r>
            <a:r>
              <a:rPr lang="en-US" sz="1200" dirty="0" smtClean="0"/>
              <a:t>(2019</a:t>
            </a:r>
            <a:r>
              <a:rPr lang="en-US" sz="1200" dirty="0"/>
              <a:t>) </a:t>
            </a:r>
            <a:r>
              <a:rPr lang="en-US" sz="1200" dirty="0"/>
              <a:t>Field-experiment constraints on the </a:t>
            </a:r>
            <a:r>
              <a:rPr lang="en-US" sz="1200" dirty="0" smtClean="0"/>
              <a:t>enhancement  of </a:t>
            </a:r>
            <a:r>
              <a:rPr lang="en-US" sz="1200" dirty="0"/>
              <a:t>the terrestrial </a:t>
            </a:r>
            <a:r>
              <a:rPr lang="en-US" sz="1200" dirty="0" smtClean="0"/>
              <a:t>carbon </a:t>
            </a:r>
            <a:r>
              <a:rPr lang="en-US" sz="1200" dirty="0"/>
              <a:t>sink by CO2 </a:t>
            </a:r>
            <a:r>
              <a:rPr lang="en-US" sz="1200" dirty="0" smtClean="0"/>
              <a:t>fertilization Nature </a:t>
            </a:r>
            <a:r>
              <a:rPr lang="en-US" sz="1200" dirty="0" smtClean="0"/>
              <a:t>Geoscience, https</a:t>
            </a:r>
            <a:r>
              <a:rPr lang="en-US" sz="1200" dirty="0"/>
              <a:t>://doi.org/10.1038/s41561-019-0436-1 </a:t>
            </a:r>
          </a:p>
        </p:txBody>
      </p:sp>
      <p:sp>
        <p:nvSpPr>
          <p:cNvPr id="11" name="Text Placeholder 10"/>
          <p:cNvSpPr>
            <a:spLocks noGrp="1"/>
          </p:cNvSpPr>
          <p:nvPr>
            <p:ph type="body" sz="quarter" idx="30"/>
          </p:nvPr>
        </p:nvSpPr>
        <p:spPr>
          <a:xfrm>
            <a:off x="4717774" y="1022767"/>
            <a:ext cx="7474225" cy="1530730"/>
          </a:xfrm>
        </p:spPr>
        <p:txBody>
          <a:bodyPr/>
          <a:lstStyle/>
          <a:p>
            <a:pPr marL="119060" indent="-109536">
              <a:buFont typeface="Arial" charset="0"/>
              <a:buChar char="•"/>
            </a:pPr>
            <a:r>
              <a:rPr lang="en-US" dirty="0"/>
              <a:t>We identify a strong effect of eCO</a:t>
            </a:r>
            <a:r>
              <a:rPr lang="en-US" baseline="-25000" dirty="0"/>
              <a:t>2</a:t>
            </a:r>
            <a:r>
              <a:rPr lang="en-US" dirty="0"/>
              <a:t> on the global terrestrial sink, modulated by both climate and nutrient availability.</a:t>
            </a:r>
          </a:p>
          <a:p>
            <a:pPr marL="119060" indent="-109536">
              <a:buFont typeface="Arial" charset="0"/>
              <a:buChar char="•"/>
            </a:pPr>
            <a:r>
              <a:rPr lang="en-US" dirty="0"/>
              <a:t>We identify an emergent data-constrained eCO</a:t>
            </a:r>
            <a:r>
              <a:rPr lang="en-US" baseline="-25000" dirty="0"/>
              <a:t>2</a:t>
            </a:r>
            <a:r>
              <a:rPr lang="en-US" dirty="0"/>
              <a:t> sensitivity of 0.64 ± 0.28 </a:t>
            </a:r>
            <a:r>
              <a:rPr lang="en-US" dirty="0" err="1"/>
              <a:t>PgC</a:t>
            </a:r>
            <a:r>
              <a:rPr lang="en-US" dirty="0"/>
              <a:t> yr</a:t>
            </a:r>
            <a:r>
              <a:rPr lang="en-US" baseline="30000" dirty="0"/>
              <a:t>−1 </a:t>
            </a:r>
            <a:r>
              <a:rPr lang="en-US" dirty="0"/>
              <a:t>per hundred ppm of eCO</a:t>
            </a:r>
            <a:r>
              <a:rPr lang="en-US" baseline="-25000" dirty="0"/>
              <a:t>2</a:t>
            </a:r>
            <a:r>
              <a:rPr lang="en-US" dirty="0"/>
              <a:t>. </a:t>
            </a:r>
          </a:p>
          <a:p>
            <a:pPr marL="119060" indent="-109536">
              <a:buFont typeface="Arial" charset="0"/>
              <a:buChar char="•"/>
            </a:pPr>
            <a:r>
              <a:rPr lang="en-US" dirty="0"/>
              <a:t>Extrapolating worldwide, this northern temperate sensitivity projects the global terrestrial carbon sink to increase by 3.5 ± 1.9 </a:t>
            </a:r>
            <a:r>
              <a:rPr lang="en-US" dirty="0" err="1"/>
              <a:t>PgC</a:t>
            </a:r>
            <a:r>
              <a:rPr lang="en-US" dirty="0"/>
              <a:t> yr</a:t>
            </a:r>
            <a:r>
              <a:rPr lang="en-US" baseline="30000" dirty="0"/>
              <a:t>−1 </a:t>
            </a:r>
            <a:r>
              <a:rPr lang="en-US" dirty="0"/>
              <a:t>for an increase in CO</a:t>
            </a:r>
            <a:r>
              <a:rPr lang="en-US" baseline="-25000" dirty="0"/>
              <a:t>2</a:t>
            </a:r>
            <a:r>
              <a:rPr lang="en-US" dirty="0"/>
              <a:t> of 100 ppm.</a:t>
            </a:r>
          </a:p>
          <a:p>
            <a:pPr marL="9524"/>
            <a:endParaRPr lang="en-US" dirty="0"/>
          </a:p>
        </p:txBody>
      </p:sp>
      <p:sp>
        <p:nvSpPr>
          <p:cNvPr id="13" name="Text Placeholder 12"/>
          <p:cNvSpPr>
            <a:spLocks noGrp="1"/>
          </p:cNvSpPr>
          <p:nvPr>
            <p:ph type="body" sz="quarter" idx="34"/>
          </p:nvPr>
        </p:nvSpPr>
        <p:spPr>
          <a:xfrm>
            <a:off x="4717774" y="3153822"/>
            <a:ext cx="7170480" cy="1726433"/>
          </a:xfrm>
        </p:spPr>
        <p:txBody>
          <a:bodyPr/>
          <a:lstStyle/>
          <a:p>
            <a:pPr marL="119063" indent="-119063">
              <a:buFont typeface="Arial"/>
              <a:buChar char="•"/>
            </a:pPr>
            <a:r>
              <a:rPr lang="en-US" dirty="0"/>
              <a:t>These results demonstrate the potential of combining models with results from ecological experiments. </a:t>
            </a:r>
          </a:p>
          <a:p>
            <a:pPr marL="119063" indent="-119063">
              <a:buFont typeface="Arial"/>
              <a:buChar char="•"/>
            </a:pPr>
            <a:r>
              <a:rPr lang="en-US" dirty="0"/>
              <a:t>They also suggest large past and potential future increases in the global terrestrial sink due to the effect of elevated CO</a:t>
            </a:r>
            <a:r>
              <a:rPr lang="en-US" baseline="-25000" dirty="0"/>
              <a:t>2</a:t>
            </a:r>
            <a:r>
              <a:rPr lang="en-US" dirty="0"/>
              <a:t>, emphasizing the importance of using experimental observations to constrain land surface models.</a:t>
            </a:r>
          </a:p>
          <a:p>
            <a:pPr marL="119063" indent="-119063">
              <a:buFont typeface="Arial"/>
              <a:buChar char="•"/>
            </a:pPr>
            <a:endParaRPr lang="en-US" dirty="0"/>
          </a:p>
        </p:txBody>
      </p:sp>
      <p:sp>
        <p:nvSpPr>
          <p:cNvPr id="14" name="Text Placeholder 13"/>
          <p:cNvSpPr>
            <a:spLocks noGrp="1"/>
          </p:cNvSpPr>
          <p:nvPr>
            <p:ph type="body" sz="quarter" idx="35"/>
          </p:nvPr>
        </p:nvSpPr>
        <p:spPr>
          <a:xfrm>
            <a:off x="4746179" y="5008814"/>
            <a:ext cx="7417413" cy="1262484"/>
          </a:xfrm>
        </p:spPr>
        <p:txBody>
          <a:bodyPr>
            <a:noAutofit/>
          </a:bodyPr>
          <a:lstStyle/>
          <a:p>
            <a:pPr marL="133350" indent="-133350">
              <a:buFont typeface="Arial" panose="020B0604020202020204" pitchFamily="34" charset="0"/>
              <a:buChar char="•"/>
            </a:pPr>
            <a:r>
              <a:rPr lang="en-US" sz="1600" dirty="0"/>
              <a:t>We use ecosystem models and globally distributed ground observations from eCO</a:t>
            </a:r>
            <a:r>
              <a:rPr lang="en-US" sz="1600" baseline="-25000" dirty="0"/>
              <a:t>2</a:t>
            </a:r>
            <a:r>
              <a:rPr lang="en-US" sz="1600" dirty="0"/>
              <a:t> experiments to assess the effect of CO</a:t>
            </a:r>
            <a:r>
              <a:rPr lang="en-US" sz="1600" baseline="-25000" dirty="0"/>
              <a:t>2</a:t>
            </a:r>
            <a:r>
              <a:rPr lang="en-US" sz="1600" dirty="0"/>
              <a:t> on the terrestrial carbon sink.</a:t>
            </a:r>
          </a:p>
          <a:p>
            <a:pPr marL="133350" indent="-133350">
              <a:buFont typeface="Arial" panose="020B0604020202020204" pitchFamily="34" charset="0"/>
              <a:buChar char="•"/>
            </a:pPr>
            <a:r>
              <a:rPr lang="en-US" sz="1600" dirty="0"/>
              <a:t>We develop methods to bridge the scales between ground observations, and models, to quantify the effect of CO</a:t>
            </a:r>
            <a:r>
              <a:rPr lang="en-US" sz="1600" baseline="-25000" dirty="0"/>
              <a:t>2</a:t>
            </a:r>
            <a:r>
              <a:rPr lang="en-US" sz="1600" dirty="0"/>
              <a:t> on ecosystem function.</a:t>
            </a:r>
          </a:p>
          <a:p>
            <a:pPr marL="61910" indent="0">
              <a:buNone/>
            </a:pPr>
            <a:endParaRPr lang="en-US" sz="1600" dirty="0"/>
          </a:p>
        </p:txBody>
      </p:sp>
      <p:sp>
        <p:nvSpPr>
          <p:cNvPr id="24" name="Content Placeholder 11"/>
          <p:cNvSpPr txBox="1">
            <a:spLocks/>
          </p:cNvSpPr>
          <p:nvPr/>
        </p:nvSpPr>
        <p:spPr>
          <a:xfrm>
            <a:off x="354585" y="4268313"/>
            <a:ext cx="4279007" cy="1303797"/>
          </a:xfrm>
          <a:prstGeom prst="rect">
            <a:avLst/>
          </a:prstGeom>
        </p:spPr>
        <p:txBody>
          <a:bodyPr/>
          <a:lstStyle>
            <a:lvl1pPr marL="0" indent="0" algn="l" rtl="0" eaLnBrk="1" fontAlgn="base" hangingPunct="1">
              <a:spcBef>
                <a:spcPct val="20000"/>
              </a:spcBef>
              <a:spcAft>
                <a:spcPct val="0"/>
              </a:spcAft>
              <a:buFont typeface="Arial" charset="0"/>
              <a:buNone/>
              <a:defRPr sz="1800" b="0" kern="1200" baseline="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4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b="1" dirty="0"/>
              <a:t>Above:  a) Relationship between the Northern Hemisphere temperate zone and the site-scale responses of the terrestrial carbon sink to eCO2 (</a:t>
            </a:r>
            <a:r>
              <a:rPr lang="el-GR" sz="1200" b="1" dirty="0"/>
              <a:t>Β</a:t>
            </a:r>
            <a:r>
              <a:rPr lang="en-US" sz="1200" b="1" dirty="0"/>
              <a:t>NH and </a:t>
            </a:r>
            <a:r>
              <a:rPr lang="el-GR" sz="1200" b="1" dirty="0"/>
              <a:t>Β</a:t>
            </a:r>
            <a:r>
              <a:rPr lang="en-US" sz="1200" b="1" dirty="0"/>
              <a:t>Site) across </a:t>
            </a:r>
            <a:r>
              <a:rPr lang="en-US" sz="1200" b="1" dirty="0" err="1"/>
              <a:t>MsTMIP</a:t>
            </a:r>
            <a:r>
              <a:rPr lang="en-US" sz="1200" b="1" dirty="0"/>
              <a:t> models. </a:t>
            </a:r>
            <a:r>
              <a:rPr lang="el-GR" sz="1200" b="1" dirty="0"/>
              <a:t>Β</a:t>
            </a:r>
            <a:r>
              <a:rPr lang="en-US" sz="1200" b="1" dirty="0"/>
              <a:t>Site is based on </a:t>
            </a:r>
            <a:r>
              <a:rPr lang="en-US" sz="1200" b="1" dirty="0" err="1"/>
              <a:t>MsTMIP</a:t>
            </a:r>
            <a:r>
              <a:rPr lang="en-US" sz="1200" b="1" dirty="0"/>
              <a:t> model simulation for a change from 320ppm to 380ppm and an extrapolation of FACE experiments. The light grey area shows the emergent observational constraint. b) The histogram indicates the probability density function of unconstrained model B (</a:t>
            </a:r>
            <a:r>
              <a:rPr lang="en-US" sz="1200" b="1" dirty="0" err="1"/>
              <a:t>BMod</a:t>
            </a:r>
            <a:r>
              <a:rPr lang="en-US" sz="1200" b="1" dirty="0"/>
              <a:t>). The red line indicates the constrained PDF. </a:t>
            </a:r>
          </a:p>
          <a:p>
            <a:endParaRPr lang="en-US" sz="1200" b="1" dirty="0"/>
          </a:p>
        </p:txBody>
      </p:sp>
      <p:sp>
        <p:nvSpPr>
          <p:cNvPr id="26" name="Rectangle 25"/>
          <p:cNvSpPr/>
          <p:nvPr/>
        </p:nvSpPr>
        <p:spPr>
          <a:xfrm>
            <a:off x="3373827" y="2898820"/>
            <a:ext cx="443588" cy="85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21"/>
          <p:cNvSpPr txBox="1">
            <a:spLocks/>
          </p:cNvSpPr>
          <p:nvPr/>
        </p:nvSpPr>
        <p:spPr>
          <a:xfrm>
            <a:off x="4434765" y="742884"/>
            <a:ext cx="5786275"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Scientific Achievement</a:t>
            </a:r>
          </a:p>
        </p:txBody>
      </p:sp>
      <p:sp>
        <p:nvSpPr>
          <p:cNvPr id="17" name="Text Placeholder 21"/>
          <p:cNvSpPr txBox="1">
            <a:spLocks/>
          </p:cNvSpPr>
          <p:nvPr/>
        </p:nvSpPr>
        <p:spPr>
          <a:xfrm>
            <a:off x="4443658" y="2810823"/>
            <a:ext cx="5786275"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Significance and Impact</a:t>
            </a:r>
          </a:p>
        </p:txBody>
      </p:sp>
      <p:sp>
        <p:nvSpPr>
          <p:cNvPr id="18" name="Text Placeholder 21"/>
          <p:cNvSpPr txBox="1">
            <a:spLocks/>
          </p:cNvSpPr>
          <p:nvPr/>
        </p:nvSpPr>
        <p:spPr>
          <a:xfrm>
            <a:off x="4533226" y="4685983"/>
            <a:ext cx="5786275" cy="278131"/>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Research Details</a:t>
            </a:r>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9416" y="6300512"/>
            <a:ext cx="829401" cy="483347"/>
          </a:xfrm>
          <a:prstGeom prst="rect">
            <a:avLst/>
          </a:prstGeom>
        </p:spPr>
      </p:pic>
      <p:pic>
        <p:nvPicPr>
          <p:cNvPr id="23" name="Picture 22">
            <a:extLst>
              <a:ext uri="{FF2B5EF4-FFF2-40B4-BE49-F238E27FC236}">
                <a16:creationId xmlns:a16="http://schemas.microsoft.com/office/drawing/2014/main" xmlns="" id="{4E5AD2D6-BD76-3D41-AE11-64AACE896BB9}"/>
              </a:ext>
            </a:extLst>
          </p:cNvPr>
          <p:cNvPicPr>
            <a:picLocks noChangeAspect="1"/>
          </p:cNvPicPr>
          <p:nvPr/>
        </p:nvPicPr>
        <p:blipFill rotWithShape="1">
          <a:blip r:embed="rId3">
            <a:extLst>
              <a:ext uri="{28A0092B-C50C-407E-A947-70E740481C1C}">
                <a14:useLocalDpi xmlns:a14="http://schemas.microsoft.com/office/drawing/2010/main" val="0"/>
              </a:ext>
            </a:extLst>
          </a:blip>
          <a:srcRect r="44423"/>
          <a:stretch/>
        </p:blipFill>
        <p:spPr>
          <a:xfrm>
            <a:off x="61857" y="807606"/>
            <a:ext cx="3126257" cy="2087489"/>
          </a:xfrm>
          <a:prstGeom prst="rect">
            <a:avLst/>
          </a:prstGeom>
        </p:spPr>
      </p:pic>
    </p:spTree>
    <p:extLst>
      <p:ext uri="{BB962C8B-B14F-4D97-AF65-F5344CB8AC3E}">
        <p14:creationId xmlns:p14="http://schemas.microsoft.com/office/powerpoint/2010/main" val="92602699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3327</TotalTime>
  <Words>309</Words>
  <Application>Microsoft Office PowerPoint</Application>
  <PresentationFormat>Custom</PresentationFormat>
  <Paragraphs>14</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Other EESA Highlights (not DOE-SC)</vt:lpstr>
      <vt:lpstr>DOE-SC EESA Highlights</vt:lpstr>
      <vt:lpstr>Horizonal Img_DOE-SC EESA Highlights</vt:lpstr>
      <vt:lpstr>The enhancement of the terrestrial carbon sink by CO2 fertilization</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Jacob Gimbel</cp:lastModifiedBy>
  <cp:revision>211</cp:revision>
  <dcterms:created xsi:type="dcterms:W3CDTF">2016-02-10T19:06:12Z</dcterms:created>
  <dcterms:modified xsi:type="dcterms:W3CDTF">2019-10-03T22:39:50Z</dcterms:modified>
</cp:coreProperties>
</file>