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3" r:id="rId1"/>
    <p:sldMasterId id="2147483688" r:id="rId2"/>
    <p:sldMasterId id="2147483691" r:id="rId3"/>
  </p:sldMasterIdLst>
  <p:notesMasterIdLst>
    <p:notesMasterId r:id="rId5"/>
  </p:notesMasterIdLst>
  <p:handoutMasterIdLst>
    <p:handoutMasterId r:id="rId6"/>
  </p:handoutMasterIdLst>
  <p:sldIdLst>
    <p:sldId id="26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1"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6E25"/>
    <a:srgbClr val="1C75BC"/>
    <a:srgbClr val="88AC2E"/>
    <a:srgbClr val="008000"/>
    <a:srgbClr val="106636"/>
    <a:srgbClr val="276258"/>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821" autoAdjust="0"/>
    <p:restoredTop sz="96324" autoAdjust="0"/>
  </p:normalViewPr>
  <p:slideViewPr>
    <p:cSldViewPr snapToGrid="0" snapToObjects="1">
      <p:cViewPr varScale="1">
        <p:scale>
          <a:sx n="73" d="100"/>
          <a:sy n="73" d="100"/>
        </p:scale>
        <p:origin x="-1074" y="-108"/>
      </p:cViewPr>
      <p:guideLst>
        <p:guide orient="horz" pos="2160"/>
        <p:guide pos="3841"/>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65" d="100"/>
          <a:sy n="65" d="100"/>
        </p:scale>
        <p:origin x="-154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E3BC703-3CBD-6E4D-BA71-3FD9FD935D5C}" type="datetimeFigureOut">
              <a:rPr lang="en-US" smtClean="0"/>
              <a:t>10/3/2019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8910744-5CF2-5543-BF83-A5596142CFE2}" type="slidenum">
              <a:rPr lang="en-US" smtClean="0"/>
              <a:t>‹#›</a:t>
            </a:fld>
            <a:endParaRPr lang="en-US"/>
          </a:p>
        </p:txBody>
      </p:sp>
    </p:spTree>
    <p:extLst>
      <p:ext uri="{BB962C8B-B14F-4D97-AF65-F5344CB8AC3E}">
        <p14:creationId xmlns:p14="http://schemas.microsoft.com/office/powerpoint/2010/main" val="36976717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98C03B-BDB1-094E-85E4-DB3D905A6DF3}" type="datetimeFigureOut">
              <a:rPr lang="en-US" smtClean="0"/>
              <a:t>10/3/2019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1C719-3C4F-EB4F-89FE-A3D057C59AC3}" type="slidenum">
              <a:rPr lang="en-US" smtClean="0"/>
              <a:t>‹#›</a:t>
            </a:fld>
            <a:endParaRPr lang="en-US"/>
          </a:p>
        </p:txBody>
      </p:sp>
    </p:spTree>
    <p:extLst>
      <p:ext uri="{BB962C8B-B14F-4D97-AF65-F5344CB8AC3E}">
        <p14:creationId xmlns:p14="http://schemas.microsoft.com/office/powerpoint/2010/main" val="319436585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B781C719-3C4F-EB4F-89FE-A3D057C59AC3}" type="slidenum">
              <a:rPr lang="en-US" smtClean="0"/>
              <a:t>1</a:t>
            </a:fld>
            <a:endParaRPr lang="en-US"/>
          </a:p>
        </p:txBody>
      </p:sp>
    </p:spTree>
    <p:extLst>
      <p:ext uri="{BB962C8B-B14F-4D97-AF65-F5344CB8AC3E}">
        <p14:creationId xmlns:p14="http://schemas.microsoft.com/office/powerpoint/2010/main" val="9216647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2.xml"/><Relationship Id="rId5" Type="http://schemas.openxmlformats.org/officeDocument/2006/relationships/image" Target="../media/image2.png"/><Relationship Id="rId4"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6.png"/><Relationship Id="rId2" Type="http://schemas.openxmlformats.org/officeDocument/2006/relationships/image" Target="../media/image3.jpg"/><Relationship Id="rId1" Type="http://schemas.openxmlformats.org/officeDocument/2006/relationships/slideMaster" Target="../slideMasters/slideMaster2.xml"/><Relationship Id="rId6" Type="http://schemas.openxmlformats.org/officeDocument/2006/relationships/image" Target="../media/image5.png"/><Relationship Id="rId5" Type="http://schemas.openxmlformats.org/officeDocument/2006/relationships/image" Target="../media/image2.png"/><Relationship Id="rId4" Type="http://schemas.openxmlformats.org/officeDocument/2006/relationships/image" Target="../media/image1.jpe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3.xml"/><Relationship Id="rId5" Type="http://schemas.openxmlformats.org/officeDocument/2006/relationships/image" Target="../media/image2.png"/><Relationship Id="rId4" Type="http://schemas.openxmlformats.org/officeDocument/2006/relationships/image" Target="../media/image1.jpe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6.png"/><Relationship Id="rId2" Type="http://schemas.openxmlformats.org/officeDocument/2006/relationships/image" Target="../media/image3.jpg"/><Relationship Id="rId1" Type="http://schemas.openxmlformats.org/officeDocument/2006/relationships/slideMaster" Target="../slideMasters/slideMaster3.xml"/><Relationship Id="rId6" Type="http://schemas.openxmlformats.org/officeDocument/2006/relationships/image" Target="../media/image5.png"/><Relationship Id="rId5" Type="http://schemas.openxmlformats.org/officeDocument/2006/relationships/image" Target="../media/image2.png"/><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ther (EESA)">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0" y="2"/>
            <a:ext cx="12192000" cy="708660"/>
          </a:xfrm>
          <a:prstGeom prst="rect">
            <a:avLst/>
          </a:prstGeom>
          <a:solidFill>
            <a:srgbClr val="1C75BC"/>
          </a:solidFill>
          <a:ln w="9525">
            <a:noFill/>
            <a:miter lim="800000"/>
            <a:headEnd/>
            <a:tailEnd/>
          </a:ln>
        </p:spPr>
        <p:txBody>
          <a:bodyPr anchor="ctr"/>
          <a:lstStyle>
            <a:lvl1pPr marL="0">
              <a:spcBef>
                <a:spcPts val="0"/>
              </a:spcBef>
              <a:defRPr b="1" baseline="0">
                <a:solidFill>
                  <a:schemeClr val="bg1"/>
                </a:solidFill>
              </a:defRPr>
            </a:lvl1pPr>
          </a:lstStyle>
          <a:p>
            <a:pPr lvl="0"/>
            <a:r>
              <a:rPr lang="en-US" dirty="0"/>
              <a:t>Title</a:t>
            </a:r>
          </a:p>
        </p:txBody>
      </p:sp>
      <p:sp>
        <p:nvSpPr>
          <p:cNvPr id="40" name="Content Placeholder 10"/>
          <p:cNvSpPr>
            <a:spLocks noGrp="1"/>
          </p:cNvSpPr>
          <p:nvPr>
            <p:ph sz="quarter" idx="31" hasCustomPrompt="1"/>
          </p:nvPr>
        </p:nvSpPr>
        <p:spPr>
          <a:xfrm>
            <a:off x="18661" y="782958"/>
            <a:ext cx="4467979" cy="4771004"/>
          </a:xfrm>
          <a:prstGeom prst="rect">
            <a:avLst/>
          </a:prstGeom>
        </p:spPr>
        <p:txBody>
          <a:bodyPr/>
          <a:lstStyle>
            <a:lvl1pPr>
              <a:defRPr sz="1800" b="0" baseline="0">
                <a:solidFill>
                  <a:schemeClr val="accent4"/>
                </a:solidFill>
              </a:defRPr>
            </a:lvl1pPr>
            <a:lvl2pPr>
              <a:defRPr sz="1400"/>
            </a:lvl2pPr>
          </a:lstStyle>
          <a:p>
            <a:pPr lvl="0"/>
            <a:r>
              <a:rPr lang="en-US" dirty="0"/>
              <a:t>Image and caption                      - Visually compelling figure(s) to explain the research               - Include legends and descriptive caption</a:t>
            </a:r>
          </a:p>
        </p:txBody>
      </p:sp>
      <p:sp>
        <p:nvSpPr>
          <p:cNvPr id="41" name="Text Placeholder 30"/>
          <p:cNvSpPr>
            <a:spLocks noGrp="1"/>
          </p:cNvSpPr>
          <p:nvPr>
            <p:ph type="body" sz="quarter" idx="26" hasCustomPrompt="1"/>
          </p:nvPr>
        </p:nvSpPr>
        <p:spPr>
          <a:xfrm>
            <a:off x="16933" y="5553965"/>
            <a:ext cx="4469707" cy="688293"/>
          </a:xfrm>
          <a:prstGeom prst="rect">
            <a:avLst/>
          </a:prstGeom>
        </p:spPr>
        <p:txBody>
          <a:bodyPr>
            <a:noAutofit/>
          </a:bodyPr>
          <a:lstStyle>
            <a:lvl1pPr algn="just">
              <a:lnSpc>
                <a:spcPts val="1000"/>
              </a:lnSpc>
              <a:spcBef>
                <a:spcPts val="0"/>
              </a:spcBef>
              <a:defRPr sz="1000" b="0">
                <a:solidFill>
                  <a:srgbClr val="E86E25"/>
                </a:solidFill>
              </a:defRPr>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4517128" y="1079054"/>
            <a:ext cx="7715033" cy="1214209"/>
          </a:xfrm>
          <a:prstGeom prst="rect">
            <a:avLst/>
          </a:prstGeom>
        </p:spPr>
        <p:txBody>
          <a:bodyPr/>
          <a:lstStyle>
            <a:lvl1pPr marL="228594">
              <a:defRPr sz="1600" b="0">
                <a:solidFill>
                  <a:srgbClr val="1C75BC"/>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4517128" y="2641150"/>
            <a:ext cx="7715033" cy="1212396"/>
          </a:xfrm>
          <a:prstGeom prst="rect">
            <a:avLst/>
          </a:prstGeom>
        </p:spPr>
        <p:txBody>
          <a:bodyPr/>
          <a:lstStyle>
            <a:lvl1pPr marL="228594">
              <a:defRPr sz="1600" b="0">
                <a:solidFill>
                  <a:srgbClr val="1C75BC"/>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4517128" y="4214365"/>
            <a:ext cx="7715033" cy="2034041"/>
          </a:xfrm>
          <a:prstGeom prst="rect">
            <a:avLst/>
          </a:prstGeom>
        </p:spPr>
        <p:txBody>
          <a:bodyPr>
            <a:normAutofit/>
          </a:bodyPr>
          <a:lstStyle>
            <a:lvl1pPr marL="285744" indent="-285744">
              <a:buFont typeface="Arial" panose="020B0604020202020204" pitchFamily="34" charset="0"/>
              <a:buChar char="‒"/>
              <a:defRPr sz="1400" b="0">
                <a:solidFill>
                  <a:srgbClr val="1C75BC"/>
                </a:solidFill>
              </a:defRPr>
            </a:lvl1pPr>
          </a:lstStyle>
          <a:p>
            <a:pPr lvl="0"/>
            <a:r>
              <a:rPr lang="en-US" dirty="0"/>
              <a:t>Address the research approach in 2-4 bullet points</a:t>
            </a:r>
          </a:p>
        </p:txBody>
      </p:sp>
      <p:pic>
        <p:nvPicPr>
          <p:cNvPr id="49" name="Picture 48" descr="EES_Logo2015.jpg"/>
          <p:cNvPicPr>
            <a:picLocks noChangeAspect="1"/>
          </p:cNvPicPr>
          <p:nvPr userDrawn="1"/>
        </p:nvPicPr>
        <p:blipFill>
          <a:blip r:embed="rId2" cstate="print"/>
          <a:stretch>
            <a:fillRect/>
          </a:stretch>
        </p:blipFill>
        <p:spPr>
          <a:xfrm>
            <a:off x="8940800" y="6323281"/>
            <a:ext cx="1802200" cy="365760"/>
          </a:xfrm>
          <a:prstGeom prst="rect">
            <a:avLst/>
          </a:prstGeom>
        </p:spPr>
      </p:pic>
      <p:pic>
        <p:nvPicPr>
          <p:cNvPr id="50" name="Picture 49" descr="Berkeley_Lab_Logo_Small.png"/>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10769600" y="6248406"/>
            <a:ext cx="1016000" cy="593313"/>
          </a:xfrm>
          <a:prstGeom prst="rect">
            <a:avLst/>
          </a:prstGeom>
        </p:spPr>
      </p:pic>
      <p:sp>
        <p:nvSpPr>
          <p:cNvPr id="52" name="Picture Placeholder 51"/>
          <p:cNvSpPr>
            <a:spLocks noGrp="1"/>
          </p:cNvSpPr>
          <p:nvPr>
            <p:ph type="pic" sz="quarter" idx="36" hasCustomPrompt="1"/>
          </p:nvPr>
        </p:nvSpPr>
        <p:spPr>
          <a:xfrm>
            <a:off x="4516968" y="6323019"/>
            <a:ext cx="4250267" cy="439737"/>
          </a:xfrm>
          <a:prstGeom prst="rect">
            <a:avLst/>
          </a:prstGeom>
        </p:spPr>
        <p:txBody>
          <a:bodyPr/>
          <a:lstStyle>
            <a:lvl1pPr>
              <a:defRPr sz="1100">
                <a:solidFill>
                  <a:schemeClr val="accent4"/>
                </a:solidFill>
              </a:defRPr>
            </a:lvl1pPr>
          </a:lstStyle>
          <a:p>
            <a:pPr lvl="0"/>
            <a:r>
              <a:rPr lang="en-US" dirty="0"/>
              <a:t>Optional - additional logos here (project logo, collaborators, etc.)</a:t>
            </a:r>
          </a:p>
        </p:txBody>
      </p:sp>
      <p:sp>
        <p:nvSpPr>
          <p:cNvPr id="15" name="Picture Placeholder 51"/>
          <p:cNvSpPr>
            <a:spLocks noGrp="1"/>
          </p:cNvSpPr>
          <p:nvPr>
            <p:ph type="pic" sz="quarter" idx="37" hasCustomPrompt="1"/>
          </p:nvPr>
        </p:nvSpPr>
        <p:spPr>
          <a:xfrm>
            <a:off x="463134" y="6330639"/>
            <a:ext cx="3844713" cy="439737"/>
          </a:xfrm>
          <a:prstGeom prst="rect">
            <a:avLst/>
          </a:prstGeom>
        </p:spPr>
        <p:txBody>
          <a:bodyPr/>
          <a:lstStyle>
            <a:lvl1pPr>
              <a:defRPr sz="1100" baseline="0">
                <a:solidFill>
                  <a:schemeClr val="accent4"/>
                </a:solidFill>
              </a:defRPr>
            </a:lvl1pPr>
          </a:lstStyle>
          <a:p>
            <a:pPr lvl="0"/>
            <a:r>
              <a:rPr lang="en-US" dirty="0"/>
              <a:t>Sponsor logo here</a:t>
            </a:r>
          </a:p>
        </p:txBody>
      </p:sp>
      <p:cxnSp>
        <p:nvCxnSpPr>
          <p:cNvPr id="3" name="Straight Connector 2"/>
          <p:cNvCxnSpPr/>
          <p:nvPr userDrawn="1"/>
        </p:nvCxnSpPr>
        <p:spPr>
          <a:xfrm>
            <a:off x="0" y="734513"/>
            <a:ext cx="12192000" cy="0"/>
          </a:xfrm>
          <a:prstGeom prst="line">
            <a:avLst/>
          </a:prstGeom>
          <a:ln w="50800" cmpd="thickThin">
            <a:solidFill>
              <a:srgbClr val="88AC2E"/>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a:off x="0" y="6242253"/>
            <a:ext cx="12192000" cy="0"/>
          </a:xfrm>
          <a:prstGeom prst="line">
            <a:avLst/>
          </a:prstGeom>
          <a:ln w="31750">
            <a:solidFill>
              <a:srgbClr val="88AC2E"/>
            </a:solidFill>
          </a:ln>
          <a:effectLst>
            <a:reflection endPos="50000" dist="12700" dir="5400000" sy="-100000" algn="bl" rotWithShape="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5786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ther (EESA 2)">
    <p:spTree>
      <p:nvGrpSpPr>
        <p:cNvPr id="1" name=""/>
        <p:cNvGrpSpPr/>
        <p:nvPr/>
      </p:nvGrpSpPr>
      <p:grpSpPr>
        <a:xfrm>
          <a:off x="0" y="0"/>
          <a:ext cx="0" cy="0"/>
          <a:chOff x="0" y="0"/>
          <a:chExt cx="0" cy="0"/>
        </a:xfrm>
      </p:grpSpPr>
      <p:sp>
        <p:nvSpPr>
          <p:cNvPr id="3" name="Wave 2"/>
          <p:cNvSpPr/>
          <p:nvPr userDrawn="1"/>
        </p:nvSpPr>
        <p:spPr>
          <a:xfrm>
            <a:off x="7" y="330205"/>
            <a:ext cx="12187767" cy="238125"/>
          </a:xfrm>
          <a:prstGeom prst="wave">
            <a:avLst/>
          </a:prstGeom>
          <a:solidFill>
            <a:schemeClr val="accent6">
              <a:lumMod val="75000"/>
            </a:schemeClr>
          </a:soli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52">
              <a:defRPr/>
            </a:pPr>
            <a:endParaRPr lang="en-US" sz="1800">
              <a:solidFill>
                <a:prstClr val="white"/>
              </a:solidFill>
            </a:endParaRPr>
          </a:p>
        </p:txBody>
      </p:sp>
      <p:sp>
        <p:nvSpPr>
          <p:cNvPr id="4" name="Wave 3"/>
          <p:cNvSpPr/>
          <p:nvPr userDrawn="1"/>
        </p:nvSpPr>
        <p:spPr>
          <a:xfrm>
            <a:off x="4241" y="311154"/>
            <a:ext cx="12187767" cy="219075"/>
          </a:xfrm>
          <a:prstGeom prst="wave">
            <a:avLst/>
          </a:prstGeom>
          <a:gradFill>
            <a:gsLst>
              <a:gs pos="0">
                <a:srgbClr val="FFCC66"/>
              </a:gs>
              <a:gs pos="100000">
                <a:srgbClr val="FFF495"/>
              </a:gs>
            </a:gsLst>
            <a:lin ang="600000" scaled="0"/>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52">
              <a:defRPr/>
            </a:pPr>
            <a:endParaRPr lang="en-US" sz="1800">
              <a:solidFill>
                <a:prstClr val="white"/>
              </a:solidFill>
            </a:endParaRPr>
          </a:p>
        </p:txBody>
      </p:sp>
      <p:sp>
        <p:nvSpPr>
          <p:cNvPr id="5" name="Wave 4"/>
          <p:cNvSpPr/>
          <p:nvPr userDrawn="1"/>
        </p:nvSpPr>
        <p:spPr>
          <a:xfrm>
            <a:off x="7" y="263530"/>
            <a:ext cx="12187767" cy="233363"/>
          </a:xfrm>
          <a:prstGeom prst="wave">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52">
              <a:defRPr/>
            </a:pPr>
            <a:endParaRPr lang="en-US" sz="1800">
              <a:solidFill>
                <a:prstClr val="white"/>
              </a:solidFill>
            </a:endParaRPr>
          </a:p>
        </p:txBody>
      </p:sp>
      <p:sp>
        <p:nvSpPr>
          <p:cNvPr id="6" name="Wave 5"/>
          <p:cNvSpPr/>
          <p:nvPr userDrawn="1"/>
        </p:nvSpPr>
        <p:spPr>
          <a:xfrm>
            <a:off x="0" y="65088"/>
            <a:ext cx="12192000" cy="361951"/>
          </a:xfrm>
          <a:prstGeom prst="wave">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52">
              <a:defRPr/>
            </a:pPr>
            <a:endParaRPr lang="en-US" sz="1800">
              <a:solidFill>
                <a:prstClr val="white"/>
              </a:solidFill>
            </a:endParaRPr>
          </a:p>
        </p:txBody>
      </p:sp>
      <p:sp>
        <p:nvSpPr>
          <p:cNvPr id="7" name="Rectangle 6"/>
          <p:cNvSpPr/>
          <p:nvPr userDrawn="1"/>
        </p:nvSpPr>
        <p:spPr>
          <a:xfrm>
            <a:off x="0" y="0"/>
            <a:ext cx="12192000" cy="304800"/>
          </a:xfrm>
          <a:prstGeom prst="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1436852">
              <a:defRPr/>
            </a:pPr>
            <a:endParaRPr lang="en-US" sz="1800" dirty="0">
              <a:solidFill>
                <a:prstClr val="white"/>
              </a:solidFill>
            </a:endParaRPr>
          </a:p>
        </p:txBody>
      </p:sp>
      <p:sp>
        <p:nvSpPr>
          <p:cNvPr id="8" name="Wave 7"/>
          <p:cNvSpPr/>
          <p:nvPr userDrawn="1"/>
        </p:nvSpPr>
        <p:spPr>
          <a:xfrm>
            <a:off x="-4233" y="557214"/>
            <a:ext cx="12196233" cy="233363"/>
          </a:xfrm>
          <a:prstGeom prst="wave">
            <a:avLst/>
          </a:prstGeom>
          <a:solidFill>
            <a:srgbClr val="6BA42C"/>
          </a:soli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52">
              <a:defRPr/>
            </a:pPr>
            <a:endParaRPr lang="en-US" sz="1800">
              <a:solidFill>
                <a:prstClr val="white"/>
              </a:solidFill>
            </a:endParaRPr>
          </a:p>
        </p:txBody>
      </p:sp>
      <p:sp>
        <p:nvSpPr>
          <p:cNvPr id="9" name="Title Placeholder 1"/>
          <p:cNvSpPr>
            <a:spLocks noGrp="1"/>
          </p:cNvSpPr>
          <p:nvPr>
            <p:ph type="title" hasCustomPrompt="1"/>
          </p:nvPr>
        </p:nvSpPr>
        <p:spPr bwMode="auto">
          <a:xfrm>
            <a:off x="0" y="2"/>
            <a:ext cx="12192000" cy="708660"/>
          </a:xfrm>
          <a:prstGeom prst="rect">
            <a:avLst/>
          </a:prstGeom>
          <a:noFill/>
          <a:ln w="9525">
            <a:noFill/>
            <a:miter lim="800000"/>
            <a:headEnd/>
            <a:tailEnd/>
          </a:ln>
        </p:spPr>
        <p:txBody>
          <a:bodyPr anchor="ctr"/>
          <a:lstStyle>
            <a:lvl1pPr marL="0">
              <a:spcBef>
                <a:spcPts val="0"/>
              </a:spcBef>
              <a:defRPr b="1" baseline="0">
                <a:solidFill>
                  <a:schemeClr val="bg1"/>
                </a:solidFill>
              </a:defRPr>
            </a:lvl1pPr>
          </a:lstStyle>
          <a:p>
            <a:pPr lvl="0"/>
            <a:r>
              <a:rPr lang="en-US" dirty="0"/>
              <a:t>Title</a:t>
            </a:r>
          </a:p>
        </p:txBody>
      </p:sp>
      <p:sp>
        <p:nvSpPr>
          <p:cNvPr id="10" name="Content Placeholder 10"/>
          <p:cNvSpPr>
            <a:spLocks noGrp="1"/>
          </p:cNvSpPr>
          <p:nvPr>
            <p:ph sz="quarter" idx="31" hasCustomPrompt="1"/>
          </p:nvPr>
        </p:nvSpPr>
        <p:spPr>
          <a:xfrm>
            <a:off x="18661" y="782958"/>
            <a:ext cx="4467979" cy="4771004"/>
          </a:xfrm>
          <a:prstGeom prst="rect">
            <a:avLst/>
          </a:prstGeom>
        </p:spPr>
        <p:txBody>
          <a:bodyPr/>
          <a:lstStyle>
            <a:lvl1pPr>
              <a:defRPr sz="1800" b="0" baseline="0">
                <a:solidFill>
                  <a:schemeClr val="accent4"/>
                </a:solidFill>
              </a:defRPr>
            </a:lvl1pPr>
            <a:lvl2pPr>
              <a:defRPr sz="1400"/>
            </a:lvl2pPr>
          </a:lstStyle>
          <a:p>
            <a:pPr lvl="0"/>
            <a:r>
              <a:rPr lang="en-US" dirty="0"/>
              <a:t>Image and caption                      - Visually compelling figure(s) to explain the research               - Include legends and descriptive caption</a:t>
            </a:r>
          </a:p>
        </p:txBody>
      </p:sp>
      <p:sp>
        <p:nvSpPr>
          <p:cNvPr id="11" name="Text Placeholder 30"/>
          <p:cNvSpPr>
            <a:spLocks noGrp="1"/>
          </p:cNvSpPr>
          <p:nvPr>
            <p:ph type="body" sz="quarter" idx="26" hasCustomPrompt="1"/>
          </p:nvPr>
        </p:nvSpPr>
        <p:spPr>
          <a:xfrm>
            <a:off x="16933" y="5553965"/>
            <a:ext cx="4469707" cy="688293"/>
          </a:xfrm>
          <a:prstGeom prst="rect">
            <a:avLst/>
          </a:prstGeom>
        </p:spPr>
        <p:txBody>
          <a:bodyPr>
            <a:noAutofit/>
          </a:bodyPr>
          <a:lstStyle>
            <a:lvl1pPr algn="just">
              <a:lnSpc>
                <a:spcPts val="1000"/>
              </a:lnSpc>
              <a:spcBef>
                <a:spcPts val="0"/>
              </a:spcBef>
              <a:defRPr sz="1000" b="0">
                <a:solidFill>
                  <a:srgbClr val="E86E25"/>
                </a:solidFill>
              </a:defRPr>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14" name="Text Placeholder 23"/>
          <p:cNvSpPr>
            <a:spLocks noGrp="1"/>
          </p:cNvSpPr>
          <p:nvPr>
            <p:ph type="body" sz="quarter" idx="30" hasCustomPrompt="1"/>
          </p:nvPr>
        </p:nvSpPr>
        <p:spPr>
          <a:xfrm>
            <a:off x="4517128" y="1079054"/>
            <a:ext cx="7715033" cy="1214209"/>
          </a:xfrm>
          <a:prstGeom prst="rect">
            <a:avLst/>
          </a:prstGeom>
        </p:spPr>
        <p:txBody>
          <a:bodyPr/>
          <a:lstStyle>
            <a:lvl1pPr marL="228594">
              <a:defRPr sz="1600" b="0">
                <a:solidFill>
                  <a:srgbClr val="1C75BC"/>
                </a:solidFill>
              </a:defRPr>
            </a:lvl1pPr>
          </a:lstStyle>
          <a:p>
            <a:pPr lvl="0"/>
            <a:r>
              <a:rPr lang="en-US" dirty="0"/>
              <a:t>50 words or less</a:t>
            </a:r>
          </a:p>
        </p:txBody>
      </p:sp>
      <p:sp>
        <p:nvSpPr>
          <p:cNvPr id="16" name="Text Placeholder 23"/>
          <p:cNvSpPr>
            <a:spLocks noGrp="1"/>
          </p:cNvSpPr>
          <p:nvPr>
            <p:ph type="body" sz="quarter" idx="34" hasCustomPrompt="1"/>
          </p:nvPr>
        </p:nvSpPr>
        <p:spPr>
          <a:xfrm>
            <a:off x="4517128" y="2641150"/>
            <a:ext cx="7715033" cy="1212396"/>
          </a:xfrm>
          <a:prstGeom prst="rect">
            <a:avLst/>
          </a:prstGeom>
        </p:spPr>
        <p:txBody>
          <a:bodyPr/>
          <a:lstStyle>
            <a:lvl1pPr marL="228594">
              <a:defRPr sz="1600" b="0">
                <a:solidFill>
                  <a:srgbClr val="1C75BC"/>
                </a:solidFill>
              </a:defRPr>
            </a:lvl1pPr>
          </a:lstStyle>
          <a:p>
            <a:pPr lvl="0"/>
            <a:r>
              <a:rPr lang="en-US" dirty="0"/>
              <a:t>50 words or less. Importance, relevance, or intriguing component of the finding to the field</a:t>
            </a:r>
          </a:p>
        </p:txBody>
      </p:sp>
      <p:sp>
        <p:nvSpPr>
          <p:cNvPr id="17" name="Text Placeholder 34"/>
          <p:cNvSpPr>
            <a:spLocks noGrp="1"/>
          </p:cNvSpPr>
          <p:nvPr>
            <p:ph type="body" sz="quarter" idx="35" hasCustomPrompt="1"/>
          </p:nvPr>
        </p:nvSpPr>
        <p:spPr>
          <a:xfrm>
            <a:off x="4517128" y="4214365"/>
            <a:ext cx="7715033" cy="2034041"/>
          </a:xfrm>
          <a:prstGeom prst="rect">
            <a:avLst/>
          </a:prstGeom>
        </p:spPr>
        <p:txBody>
          <a:bodyPr>
            <a:normAutofit/>
          </a:bodyPr>
          <a:lstStyle>
            <a:lvl1pPr marL="285744" indent="-285744">
              <a:buFont typeface="Arial" panose="020B0604020202020204" pitchFamily="34" charset="0"/>
              <a:buChar char="‒"/>
              <a:defRPr sz="1400" b="0">
                <a:solidFill>
                  <a:srgbClr val="1C75BC"/>
                </a:solidFill>
              </a:defRPr>
            </a:lvl1pPr>
          </a:lstStyle>
          <a:p>
            <a:pPr lvl="0"/>
            <a:r>
              <a:rPr lang="en-US" dirty="0"/>
              <a:t>Address the research approach in 2-4 bullet points</a:t>
            </a:r>
          </a:p>
        </p:txBody>
      </p:sp>
      <p:pic>
        <p:nvPicPr>
          <p:cNvPr id="18" name="Picture 17" descr="EES_Logo2015.jpg"/>
          <p:cNvPicPr>
            <a:picLocks noChangeAspect="1"/>
          </p:cNvPicPr>
          <p:nvPr userDrawn="1"/>
        </p:nvPicPr>
        <p:blipFill>
          <a:blip r:embed="rId2" cstate="print"/>
          <a:stretch>
            <a:fillRect/>
          </a:stretch>
        </p:blipFill>
        <p:spPr>
          <a:xfrm>
            <a:off x="8940800" y="6323281"/>
            <a:ext cx="1802200" cy="365760"/>
          </a:xfrm>
          <a:prstGeom prst="rect">
            <a:avLst/>
          </a:prstGeom>
        </p:spPr>
      </p:pic>
      <p:pic>
        <p:nvPicPr>
          <p:cNvPr id="19" name="Picture 18" descr="Berkeley_Lab_Logo_Small.png"/>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10769600" y="6248406"/>
            <a:ext cx="1016000" cy="593313"/>
          </a:xfrm>
          <a:prstGeom prst="rect">
            <a:avLst/>
          </a:prstGeom>
        </p:spPr>
      </p:pic>
      <p:sp>
        <p:nvSpPr>
          <p:cNvPr id="20" name="Picture Placeholder 51"/>
          <p:cNvSpPr>
            <a:spLocks noGrp="1"/>
          </p:cNvSpPr>
          <p:nvPr>
            <p:ph type="pic" sz="quarter" idx="36" hasCustomPrompt="1"/>
          </p:nvPr>
        </p:nvSpPr>
        <p:spPr>
          <a:xfrm>
            <a:off x="4516968" y="6323019"/>
            <a:ext cx="4250267" cy="439737"/>
          </a:xfrm>
          <a:prstGeom prst="rect">
            <a:avLst/>
          </a:prstGeom>
        </p:spPr>
        <p:txBody>
          <a:bodyPr/>
          <a:lstStyle>
            <a:lvl1pPr>
              <a:defRPr sz="1100">
                <a:solidFill>
                  <a:schemeClr val="accent4"/>
                </a:solidFill>
              </a:defRPr>
            </a:lvl1pPr>
          </a:lstStyle>
          <a:p>
            <a:pPr lvl="0"/>
            <a:r>
              <a:rPr lang="en-US" dirty="0"/>
              <a:t>Optional - additional logos here (project logo, collaborators, etc.)</a:t>
            </a:r>
          </a:p>
        </p:txBody>
      </p:sp>
      <p:sp>
        <p:nvSpPr>
          <p:cNvPr id="21" name="Picture Placeholder 51"/>
          <p:cNvSpPr>
            <a:spLocks noGrp="1"/>
          </p:cNvSpPr>
          <p:nvPr>
            <p:ph type="pic" sz="quarter" idx="37" hasCustomPrompt="1"/>
          </p:nvPr>
        </p:nvSpPr>
        <p:spPr>
          <a:xfrm>
            <a:off x="463134" y="6330639"/>
            <a:ext cx="3844713" cy="439737"/>
          </a:xfrm>
          <a:prstGeom prst="rect">
            <a:avLst/>
          </a:prstGeom>
        </p:spPr>
        <p:txBody>
          <a:bodyPr/>
          <a:lstStyle>
            <a:lvl1pPr>
              <a:defRPr sz="1100" baseline="0">
                <a:solidFill>
                  <a:schemeClr val="accent4"/>
                </a:solidFill>
              </a:defRPr>
            </a:lvl1pPr>
          </a:lstStyle>
          <a:p>
            <a:pPr lvl="0"/>
            <a:r>
              <a:rPr lang="en-US" dirty="0"/>
              <a:t>Sponsor logo here</a:t>
            </a:r>
          </a:p>
        </p:txBody>
      </p:sp>
      <p:cxnSp>
        <p:nvCxnSpPr>
          <p:cNvPr id="22" name="Straight Connector 21"/>
          <p:cNvCxnSpPr/>
          <p:nvPr userDrawn="1"/>
        </p:nvCxnSpPr>
        <p:spPr>
          <a:xfrm>
            <a:off x="0" y="734513"/>
            <a:ext cx="12192000" cy="0"/>
          </a:xfrm>
          <a:prstGeom prst="line">
            <a:avLst/>
          </a:prstGeom>
          <a:ln w="50800" cmpd="thickThin">
            <a:solidFill>
              <a:srgbClr val="88AC2E"/>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0" y="6242253"/>
            <a:ext cx="12192000" cy="0"/>
          </a:xfrm>
          <a:prstGeom prst="line">
            <a:avLst/>
          </a:prstGeom>
          <a:ln w="31750">
            <a:solidFill>
              <a:srgbClr val="88AC2E"/>
            </a:solidFill>
          </a:ln>
          <a:effectLst>
            <a:reflection endPos="50000" dist="12700" dir="5400000" sy="-100000" algn="bl" rotWithShape="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4339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OE-SC generic (BER or B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noChangeAspect="1"/>
          </p:cNvSpPr>
          <p:nvPr>
            <p:ph type="title" hasCustomPrompt="1"/>
          </p:nvPr>
        </p:nvSpPr>
        <p:spPr bwMode="auto">
          <a:xfrm>
            <a:off x="488649" y="-4626"/>
            <a:ext cx="11190515"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sp>
        <p:nvSpPr>
          <p:cNvPr id="40" name="Content Placeholder 10"/>
          <p:cNvSpPr>
            <a:spLocks noGrp="1" noChangeAspect="1"/>
          </p:cNvSpPr>
          <p:nvPr>
            <p:ph sz="quarter" idx="31" hasCustomPrompt="1"/>
          </p:nvPr>
        </p:nvSpPr>
        <p:spPr>
          <a:xfrm>
            <a:off x="18661" y="782958"/>
            <a:ext cx="4467979" cy="4771004"/>
          </a:xfrm>
          <a:prstGeom prst="rect">
            <a:avLst/>
          </a:prstGeom>
        </p:spPr>
        <p:txBody>
          <a:bodyPr/>
          <a:lstStyle>
            <a:lvl1pPr>
              <a:defRPr sz="1800" b="0" baseline="0">
                <a:solidFill>
                  <a:srgbClr val="008000"/>
                </a:solidFill>
              </a:defRPr>
            </a:lvl1pPr>
            <a:lvl2pPr>
              <a:defRPr sz="1400"/>
            </a:lvl2pPr>
          </a:lstStyle>
          <a:p>
            <a:pPr lvl="0"/>
            <a:r>
              <a:rPr lang="en-US" dirty="0"/>
              <a:t>Image and caption                      - Visually compelling figure(s) to explain the research               - Include legends and descriptive caption                     - DOE has the right to use published journal images per contractual funding agreements</a:t>
            </a:r>
          </a:p>
          <a:p>
            <a:pPr lvl="1"/>
            <a:endParaRPr lang="en-US" dirty="0"/>
          </a:p>
        </p:txBody>
      </p:sp>
      <p:sp>
        <p:nvSpPr>
          <p:cNvPr id="41" name="Text Placeholder 30"/>
          <p:cNvSpPr>
            <a:spLocks noGrp="1" noChangeAspect="1"/>
          </p:cNvSpPr>
          <p:nvPr>
            <p:ph type="body" sz="quarter" idx="26" hasCustomPrompt="1"/>
          </p:nvPr>
        </p:nvSpPr>
        <p:spPr>
          <a:xfrm>
            <a:off x="16933" y="5553965"/>
            <a:ext cx="4469707" cy="688293"/>
          </a:xfrm>
          <a:prstGeom prst="rect">
            <a:avLst/>
          </a:prstGeom>
        </p:spPr>
        <p:txBody>
          <a:bodyPr>
            <a:noAutofit/>
          </a:bodyPr>
          <a:lstStyle>
            <a:lvl1pPr algn="just">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noChangeAspect="1"/>
          </p:cNvSpPr>
          <p:nvPr>
            <p:ph type="body" sz="quarter" idx="30" hasCustomPrompt="1"/>
          </p:nvPr>
        </p:nvSpPr>
        <p:spPr>
          <a:xfrm>
            <a:off x="4517128" y="1079054"/>
            <a:ext cx="7715033" cy="1214209"/>
          </a:xfrm>
          <a:prstGeom prst="rect">
            <a:avLst/>
          </a:prstGeom>
        </p:spPr>
        <p:txBody>
          <a:bodyPr/>
          <a:lstStyle>
            <a:lvl1pPr marL="228594">
              <a:defRPr sz="1600" b="0">
                <a:solidFill>
                  <a:schemeClr val="tx1"/>
                </a:solidFill>
              </a:defRPr>
            </a:lvl1pPr>
          </a:lstStyle>
          <a:p>
            <a:pPr lvl="0"/>
            <a:r>
              <a:rPr lang="en-US" dirty="0"/>
              <a:t>50 words or less</a:t>
            </a:r>
          </a:p>
        </p:txBody>
      </p:sp>
      <p:sp>
        <p:nvSpPr>
          <p:cNvPr id="46" name="Text Placeholder 23"/>
          <p:cNvSpPr>
            <a:spLocks noGrp="1" noChangeAspect="1"/>
          </p:cNvSpPr>
          <p:nvPr>
            <p:ph type="body" sz="quarter" idx="34" hasCustomPrompt="1"/>
          </p:nvPr>
        </p:nvSpPr>
        <p:spPr>
          <a:xfrm>
            <a:off x="4517128" y="2641150"/>
            <a:ext cx="7715033" cy="1212396"/>
          </a:xfrm>
          <a:prstGeom prst="rect">
            <a:avLst/>
          </a:prstGeom>
        </p:spPr>
        <p:txBody>
          <a:bodyPr/>
          <a:lstStyle>
            <a:lvl1pPr marL="228594">
              <a:defRPr sz="1600" b="0">
                <a:solidFill>
                  <a:schemeClr val="tx1"/>
                </a:solidFill>
              </a:defRPr>
            </a:lvl1pPr>
          </a:lstStyle>
          <a:p>
            <a:pPr lvl="0"/>
            <a:r>
              <a:rPr lang="en-US" dirty="0"/>
              <a:t>50 words or less. Importance, relevance, or intriguing component of the finding to the field</a:t>
            </a:r>
          </a:p>
        </p:txBody>
      </p:sp>
      <p:sp>
        <p:nvSpPr>
          <p:cNvPr id="47" name="Text Placeholder 34"/>
          <p:cNvSpPr>
            <a:spLocks noGrp="1" noChangeAspect="1"/>
          </p:cNvSpPr>
          <p:nvPr>
            <p:ph type="body" sz="quarter" idx="35" hasCustomPrompt="1"/>
          </p:nvPr>
        </p:nvSpPr>
        <p:spPr>
          <a:xfrm>
            <a:off x="4517128" y="4214365"/>
            <a:ext cx="7715033" cy="2034041"/>
          </a:xfrm>
          <a:prstGeom prst="rect">
            <a:avLst/>
          </a:prstGeom>
        </p:spPr>
        <p:txBody>
          <a:bodyPr>
            <a:normAutofit/>
          </a:bodyPr>
          <a:lstStyle>
            <a:lvl1pPr marL="285744" indent="-285744">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48" name="Picture 9" descr="horizontal-logo-green-text.jpg"/>
          <p:cNvPicPr>
            <a:picLocks/>
          </p:cNvPicPr>
          <p:nvPr userDrawn="1"/>
        </p:nvPicPr>
        <p:blipFill>
          <a:blip r:embed="rId3" cstate="print"/>
          <a:srcRect/>
          <a:stretch>
            <a:fillRect/>
          </a:stretch>
        </p:blipFill>
        <p:spPr bwMode="auto">
          <a:xfrm>
            <a:off x="609601" y="6354781"/>
            <a:ext cx="2439785" cy="407987"/>
          </a:xfrm>
          <a:prstGeom prst="rect">
            <a:avLst/>
          </a:prstGeom>
          <a:noFill/>
          <a:ln w="9525">
            <a:noFill/>
            <a:miter lim="800000"/>
            <a:headEnd/>
            <a:tailEnd/>
          </a:ln>
        </p:spPr>
      </p:pic>
      <p:pic>
        <p:nvPicPr>
          <p:cNvPr id="49" name="Picture 48" descr="EES_Logo2015.jpg"/>
          <p:cNvPicPr>
            <a:picLocks noChangeAspect="1"/>
          </p:cNvPicPr>
          <p:nvPr userDrawn="1"/>
        </p:nvPicPr>
        <p:blipFill>
          <a:blip r:embed="rId4" cstate="print"/>
          <a:stretch>
            <a:fillRect/>
          </a:stretch>
        </p:blipFill>
        <p:spPr>
          <a:xfrm>
            <a:off x="8940800" y="6323281"/>
            <a:ext cx="1351650" cy="365760"/>
          </a:xfrm>
          <a:prstGeom prst="rect">
            <a:avLst/>
          </a:prstGeom>
        </p:spPr>
      </p:pic>
      <p:pic>
        <p:nvPicPr>
          <p:cNvPr id="50" name="Picture 49" descr="Berkeley_Lab_Logo_Small.png"/>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10769601" y="6248406"/>
            <a:ext cx="761143" cy="592646"/>
          </a:xfrm>
          <a:prstGeom prst="rect">
            <a:avLst/>
          </a:prstGeom>
        </p:spPr>
      </p:pic>
      <p:sp>
        <p:nvSpPr>
          <p:cNvPr id="52" name="Picture Placeholder 51"/>
          <p:cNvSpPr>
            <a:spLocks noGrp="1" noChangeAspect="1"/>
          </p:cNvSpPr>
          <p:nvPr>
            <p:ph type="pic" sz="quarter" idx="36" hasCustomPrompt="1"/>
          </p:nvPr>
        </p:nvSpPr>
        <p:spPr>
          <a:xfrm>
            <a:off x="4516968" y="6323019"/>
            <a:ext cx="4250267" cy="439737"/>
          </a:xfrm>
          <a:prstGeom prst="rect">
            <a:avLst/>
          </a:prstGeom>
        </p:spPr>
        <p:txBody>
          <a:bodyPr/>
          <a:lstStyle>
            <a:lvl1pPr>
              <a:defRPr sz="1100">
                <a:solidFill>
                  <a:srgbClr val="E86E25"/>
                </a:solidFill>
              </a:defRPr>
            </a:lvl1pPr>
          </a:lstStyle>
          <a:p>
            <a:pPr lvl="0"/>
            <a:r>
              <a:rPr lang="en-US" dirty="0"/>
              <a:t>Optional - additional logos here (project logo, collaborators, etc.)</a:t>
            </a:r>
          </a:p>
        </p:txBody>
      </p:sp>
    </p:spTree>
    <p:extLst>
      <p:ext uri="{BB962C8B-B14F-4D97-AF65-F5344CB8AC3E}">
        <p14:creationId xmlns:p14="http://schemas.microsoft.com/office/powerpoint/2010/main" val="3403733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Watershed Function SF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488649" y="-4626"/>
            <a:ext cx="11190515"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sp>
        <p:nvSpPr>
          <p:cNvPr id="40" name="Content Placeholder 10"/>
          <p:cNvSpPr>
            <a:spLocks noGrp="1"/>
          </p:cNvSpPr>
          <p:nvPr>
            <p:ph sz="quarter" idx="31" hasCustomPrompt="1"/>
          </p:nvPr>
        </p:nvSpPr>
        <p:spPr>
          <a:xfrm>
            <a:off x="18661" y="782958"/>
            <a:ext cx="4467979" cy="4771004"/>
          </a:xfrm>
          <a:prstGeom prst="rect">
            <a:avLst/>
          </a:prstGeom>
        </p:spPr>
        <p:txBody>
          <a:bodyPr/>
          <a:lstStyle>
            <a:lvl1pPr>
              <a:defRPr sz="1800" b="0" baseline="0">
                <a:solidFill>
                  <a:srgbClr val="008000"/>
                </a:solidFill>
              </a:defRPr>
            </a:lvl1pPr>
            <a:lvl2pPr>
              <a:defRPr sz="1400"/>
            </a:lvl2pPr>
          </a:lstStyle>
          <a:p>
            <a:pPr lvl="0"/>
            <a:r>
              <a:rPr lang="en-US" dirty="0"/>
              <a:t>Image and caption                      - Visually compelling figure(s) to explain the research               - Include legends and descriptive caption                     - DOE has the right to use published journal images per contractual funding agreements</a:t>
            </a:r>
          </a:p>
          <a:p>
            <a:pPr lvl="1"/>
            <a:endParaRPr lang="en-US" dirty="0"/>
          </a:p>
        </p:txBody>
      </p:sp>
      <p:sp>
        <p:nvSpPr>
          <p:cNvPr id="41" name="Text Placeholder 30"/>
          <p:cNvSpPr>
            <a:spLocks noGrp="1"/>
          </p:cNvSpPr>
          <p:nvPr>
            <p:ph type="body" sz="quarter" idx="26" hasCustomPrompt="1"/>
          </p:nvPr>
        </p:nvSpPr>
        <p:spPr>
          <a:xfrm>
            <a:off x="16933" y="5553965"/>
            <a:ext cx="4469707" cy="688293"/>
          </a:xfrm>
          <a:prstGeom prst="rect">
            <a:avLst/>
          </a:prstGeom>
        </p:spPr>
        <p:txBody>
          <a:bodyPr>
            <a:noAutofit/>
          </a:bodyPr>
          <a:lstStyle>
            <a:lvl1pPr algn="just">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4517128" y="1079054"/>
            <a:ext cx="7715033" cy="1214209"/>
          </a:xfrm>
          <a:prstGeom prst="rect">
            <a:avLst/>
          </a:prstGeom>
        </p:spPr>
        <p:txBody>
          <a:bodyPr/>
          <a:lstStyle>
            <a:lvl1pPr marL="228594">
              <a:defRPr sz="1600" b="0">
                <a:solidFill>
                  <a:schemeClr val="tx1"/>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4517128" y="2641150"/>
            <a:ext cx="7715033" cy="1212396"/>
          </a:xfrm>
          <a:prstGeom prst="rect">
            <a:avLst/>
          </a:prstGeom>
        </p:spPr>
        <p:txBody>
          <a:bodyPr/>
          <a:lstStyle>
            <a:lvl1pPr marL="228594">
              <a:defRPr sz="1600" b="0">
                <a:solidFill>
                  <a:schemeClr val="tx1"/>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4517128" y="4214365"/>
            <a:ext cx="7715033" cy="2034041"/>
          </a:xfrm>
          <a:prstGeom prst="rect">
            <a:avLst/>
          </a:prstGeom>
        </p:spPr>
        <p:txBody>
          <a:bodyPr>
            <a:normAutofit/>
          </a:bodyPr>
          <a:lstStyle>
            <a:lvl1pPr marL="285744" indent="-285744">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609600" y="6354781"/>
            <a:ext cx="3251200" cy="407987"/>
          </a:xfrm>
          <a:prstGeom prst="rect">
            <a:avLst/>
          </a:prstGeom>
          <a:noFill/>
          <a:ln w="9525">
            <a:noFill/>
            <a:miter lim="800000"/>
            <a:headEnd/>
            <a:tailEnd/>
          </a:ln>
        </p:spPr>
      </p:pic>
      <p:pic>
        <p:nvPicPr>
          <p:cNvPr id="49" name="Picture 48" descr="EES_Logo2015.jpg"/>
          <p:cNvPicPr>
            <a:picLocks noChangeAspect="1"/>
          </p:cNvPicPr>
          <p:nvPr userDrawn="1"/>
        </p:nvPicPr>
        <p:blipFill>
          <a:blip r:embed="rId4" cstate="print"/>
          <a:stretch>
            <a:fillRect/>
          </a:stretch>
        </p:blipFill>
        <p:spPr>
          <a:xfrm>
            <a:off x="8940800" y="6323281"/>
            <a:ext cx="1802200" cy="365760"/>
          </a:xfrm>
          <a:prstGeom prst="rect">
            <a:avLst/>
          </a:prstGeom>
        </p:spPr>
      </p:pic>
      <p:pic>
        <p:nvPicPr>
          <p:cNvPr id="50" name="Picture 49" descr="Berkeley_Lab_Logo_Small.png"/>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10769600" y="6248406"/>
            <a:ext cx="1016000" cy="593313"/>
          </a:xfrm>
          <a:prstGeom prst="rect">
            <a:avLst/>
          </a:prstGeom>
        </p:spPr>
      </p:pic>
      <p:pic>
        <p:nvPicPr>
          <p:cNvPr id="15" name="Picture 14" descr="ERSP_2010(SBR)-logo.png"/>
          <p:cNvPicPr>
            <a:picLocks noChangeAspect="1"/>
          </p:cNvPicPr>
          <p:nvPr userDrawn="1"/>
        </p:nvPicPr>
        <p:blipFill>
          <a:blip r:embed="rId6" cstate="print">
            <a:extLst>
              <a:ext uri="{28A0092B-C50C-407E-A947-70E740481C1C}">
                <a14:useLocalDpi xmlns:a14="http://schemas.microsoft.com/office/drawing/2010/main"/>
              </a:ext>
            </a:extLst>
          </a:blip>
          <a:stretch>
            <a:fillRect/>
          </a:stretch>
        </p:blipFill>
        <p:spPr>
          <a:xfrm>
            <a:off x="4151572" y="6294126"/>
            <a:ext cx="731520" cy="536473"/>
          </a:xfrm>
          <a:prstGeom prst="rect">
            <a:avLst/>
          </a:prstGeom>
        </p:spPr>
      </p:pic>
      <p:pic>
        <p:nvPicPr>
          <p:cNvPr id="16" name="Picture 2"/>
          <p:cNvPicPr>
            <a:picLocks noChangeAspect="1" noChangeArrowheads="1"/>
          </p:cNvPicPr>
          <p:nvPr userDrawn="1"/>
        </p:nvPicPr>
        <p:blipFill>
          <a:blip r:embed="rId7">
            <a:extLst>
              <a:ext uri="{28A0092B-C50C-407E-A947-70E740481C1C}">
                <a14:useLocalDpi xmlns:a14="http://schemas.microsoft.com/office/drawing/2010/main"/>
              </a:ext>
            </a:extLst>
          </a:blip>
          <a:stretch>
            <a:fillRect/>
          </a:stretch>
        </p:blipFill>
        <p:spPr bwMode="auto">
          <a:xfrm>
            <a:off x="7947435" y="6293642"/>
            <a:ext cx="731520" cy="524055"/>
          </a:xfrm>
          <a:prstGeom prst="rect">
            <a:avLst/>
          </a:prstGeom>
          <a:noFill/>
          <a:extLst>
            <a:ext uri="{909E8E84-426E-40DD-AFC4-6F175D3DCCD1}">
              <a14:hiddenFill xmlns:a14="http://schemas.microsoft.com/office/drawing/2010/main">
                <a:solidFill>
                  <a:srgbClr val="FFFFFF"/>
                </a:solidFill>
              </a14:hiddenFill>
            </a:ext>
          </a:extLst>
        </p:spPr>
      </p:pic>
      <p:sp>
        <p:nvSpPr>
          <p:cNvPr id="3" name="Text Placeholder 2"/>
          <p:cNvSpPr>
            <a:spLocks noGrp="1"/>
          </p:cNvSpPr>
          <p:nvPr>
            <p:ph type="body" sz="quarter" idx="36" hasCustomPrompt="1"/>
          </p:nvPr>
        </p:nvSpPr>
        <p:spPr>
          <a:xfrm>
            <a:off x="19057" y="5308606"/>
            <a:ext cx="4497916" cy="246063"/>
          </a:xfrm>
          <a:prstGeom prst="rect">
            <a:avLst/>
          </a:prstGeom>
        </p:spPr>
        <p:txBody>
          <a:bodyPr/>
          <a:lstStyle>
            <a:lvl1pPr>
              <a:defRPr sz="1000" baseline="0"/>
            </a:lvl1pPr>
          </a:lstStyle>
          <a:p>
            <a:pPr lvl="0"/>
            <a:r>
              <a:rPr lang="en-US" dirty="0"/>
              <a:t>Data available at (DOI):</a:t>
            </a:r>
          </a:p>
        </p:txBody>
      </p:sp>
    </p:spTree>
    <p:extLst>
      <p:ext uri="{BB962C8B-B14F-4D97-AF65-F5344CB8AC3E}">
        <p14:creationId xmlns:p14="http://schemas.microsoft.com/office/powerpoint/2010/main" val="48872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OE-SC generic (BER or B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488649" y="-4626"/>
            <a:ext cx="11190515"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sp>
        <p:nvSpPr>
          <p:cNvPr id="40" name="Content Placeholder 10"/>
          <p:cNvSpPr>
            <a:spLocks noGrp="1"/>
          </p:cNvSpPr>
          <p:nvPr>
            <p:ph sz="quarter" idx="31" hasCustomPrompt="1"/>
          </p:nvPr>
        </p:nvSpPr>
        <p:spPr>
          <a:xfrm>
            <a:off x="6096000" y="762804"/>
            <a:ext cx="6043472" cy="2652919"/>
          </a:xfrm>
          <a:prstGeom prst="rect">
            <a:avLst/>
          </a:prstGeom>
        </p:spPr>
        <p:txBody>
          <a:bodyPr/>
          <a:lstStyle>
            <a:lvl1pPr>
              <a:defRPr sz="1800" b="0" baseline="0">
                <a:solidFill>
                  <a:srgbClr val="008000"/>
                </a:solidFill>
              </a:defRPr>
            </a:lvl1pPr>
            <a:lvl2pPr>
              <a:defRPr sz="1400"/>
            </a:lvl2pPr>
          </a:lstStyle>
          <a:p>
            <a:pPr lvl="0"/>
            <a:r>
              <a:rPr lang="en-US" dirty="0"/>
              <a:t>Image and caption</a:t>
            </a:r>
          </a:p>
          <a:p>
            <a:pPr lvl="0"/>
            <a:r>
              <a:rPr lang="en-US" dirty="0"/>
              <a:t>- Visually compelling figure(s) to explain the research</a:t>
            </a:r>
          </a:p>
          <a:p>
            <a:pPr lvl="0"/>
            <a:r>
              <a:rPr lang="en-US" dirty="0"/>
              <a:t>- Include legends and descriptive caption                     - DOE has the right to use published journal images per contractual funding agreements</a:t>
            </a:r>
          </a:p>
          <a:p>
            <a:pPr lvl="1"/>
            <a:endParaRPr lang="en-US" dirty="0"/>
          </a:p>
        </p:txBody>
      </p:sp>
      <p:sp>
        <p:nvSpPr>
          <p:cNvPr id="41" name="Text Placeholder 30"/>
          <p:cNvSpPr>
            <a:spLocks noGrp="1"/>
          </p:cNvSpPr>
          <p:nvPr>
            <p:ph type="body" sz="quarter" idx="26" hasCustomPrompt="1"/>
          </p:nvPr>
        </p:nvSpPr>
        <p:spPr>
          <a:xfrm>
            <a:off x="488649" y="5764795"/>
            <a:ext cx="11190515" cy="477460"/>
          </a:xfrm>
          <a:prstGeom prst="rect">
            <a:avLst/>
          </a:prstGeom>
        </p:spPr>
        <p:txBody>
          <a:bodyPr anchor="ctr">
            <a:noAutofit/>
          </a:bodyPr>
          <a:lstStyle>
            <a:lvl1pPr algn="ctr">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7" y="1059212"/>
            <a:ext cx="6170020" cy="2356511"/>
          </a:xfrm>
          <a:prstGeom prst="rect">
            <a:avLst/>
          </a:prstGeom>
        </p:spPr>
        <p:txBody>
          <a:bodyPr/>
          <a:lstStyle>
            <a:lvl1pPr marL="228594" algn="just">
              <a:defRPr sz="1600" b="0">
                <a:solidFill>
                  <a:schemeClr val="tx1"/>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7" y="3730757"/>
            <a:ext cx="6170020" cy="2034041"/>
          </a:xfrm>
          <a:prstGeom prst="rect">
            <a:avLst/>
          </a:prstGeom>
        </p:spPr>
        <p:txBody>
          <a:bodyPr/>
          <a:lstStyle>
            <a:lvl1pPr marL="228594" algn="just">
              <a:defRPr sz="1600" b="0">
                <a:solidFill>
                  <a:schemeClr val="tx1"/>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6096007" y="3730758"/>
            <a:ext cx="6170020" cy="2034041"/>
          </a:xfrm>
          <a:prstGeom prst="rect">
            <a:avLst/>
          </a:prstGeom>
        </p:spPr>
        <p:txBody>
          <a:bodyPr>
            <a:normAutofit/>
          </a:bodyPr>
          <a:lstStyle>
            <a:lvl1pPr marL="285744" indent="-285744" algn="just">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609600" y="6354781"/>
            <a:ext cx="3251200" cy="407987"/>
          </a:xfrm>
          <a:prstGeom prst="rect">
            <a:avLst/>
          </a:prstGeom>
          <a:noFill/>
          <a:ln w="9525">
            <a:noFill/>
            <a:miter lim="800000"/>
            <a:headEnd/>
            <a:tailEnd/>
          </a:ln>
        </p:spPr>
      </p:pic>
      <p:pic>
        <p:nvPicPr>
          <p:cNvPr id="49" name="Picture 48" descr="EES_Logo2015.jpg"/>
          <p:cNvPicPr>
            <a:picLocks noChangeAspect="1"/>
          </p:cNvPicPr>
          <p:nvPr userDrawn="1"/>
        </p:nvPicPr>
        <p:blipFill>
          <a:blip r:embed="rId4" cstate="print"/>
          <a:stretch>
            <a:fillRect/>
          </a:stretch>
        </p:blipFill>
        <p:spPr>
          <a:xfrm>
            <a:off x="8940800" y="6323281"/>
            <a:ext cx="1802200" cy="365760"/>
          </a:xfrm>
          <a:prstGeom prst="rect">
            <a:avLst/>
          </a:prstGeom>
        </p:spPr>
      </p:pic>
      <p:pic>
        <p:nvPicPr>
          <p:cNvPr id="50" name="Picture 49" descr="Berkeley_Lab_Logo_Small.png"/>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10769600" y="6248406"/>
            <a:ext cx="1016000" cy="593313"/>
          </a:xfrm>
          <a:prstGeom prst="rect">
            <a:avLst/>
          </a:prstGeom>
        </p:spPr>
      </p:pic>
      <p:sp>
        <p:nvSpPr>
          <p:cNvPr id="52" name="Picture Placeholder 51"/>
          <p:cNvSpPr>
            <a:spLocks noGrp="1"/>
          </p:cNvSpPr>
          <p:nvPr>
            <p:ph type="pic" sz="quarter" idx="36" hasCustomPrompt="1"/>
          </p:nvPr>
        </p:nvSpPr>
        <p:spPr>
          <a:xfrm>
            <a:off x="4516968" y="6323019"/>
            <a:ext cx="4250267" cy="439737"/>
          </a:xfrm>
          <a:prstGeom prst="rect">
            <a:avLst/>
          </a:prstGeom>
        </p:spPr>
        <p:txBody>
          <a:bodyPr/>
          <a:lstStyle>
            <a:lvl1pPr>
              <a:defRPr sz="1100">
                <a:solidFill>
                  <a:srgbClr val="E86E25"/>
                </a:solidFill>
              </a:defRPr>
            </a:lvl1pPr>
          </a:lstStyle>
          <a:p>
            <a:pPr lvl="0"/>
            <a:r>
              <a:rPr lang="en-US" dirty="0"/>
              <a:t>Optional - additional logos here (project logo, collaborators, etc.)</a:t>
            </a:r>
          </a:p>
        </p:txBody>
      </p:sp>
    </p:spTree>
    <p:extLst>
      <p:ext uri="{BB962C8B-B14F-4D97-AF65-F5344CB8AC3E}">
        <p14:creationId xmlns:p14="http://schemas.microsoft.com/office/powerpoint/2010/main" val="2542556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Watershed Function SF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488649" y="-4626"/>
            <a:ext cx="11190515"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609600" y="6354781"/>
            <a:ext cx="3251200" cy="407987"/>
          </a:xfrm>
          <a:prstGeom prst="rect">
            <a:avLst/>
          </a:prstGeom>
          <a:noFill/>
          <a:ln w="9525">
            <a:noFill/>
            <a:miter lim="800000"/>
            <a:headEnd/>
            <a:tailEnd/>
          </a:ln>
        </p:spPr>
      </p:pic>
      <p:pic>
        <p:nvPicPr>
          <p:cNvPr id="49" name="Picture 48" descr="EES_Logo2015.jpg"/>
          <p:cNvPicPr>
            <a:picLocks noChangeAspect="1"/>
          </p:cNvPicPr>
          <p:nvPr userDrawn="1"/>
        </p:nvPicPr>
        <p:blipFill>
          <a:blip r:embed="rId4" cstate="print"/>
          <a:stretch>
            <a:fillRect/>
          </a:stretch>
        </p:blipFill>
        <p:spPr>
          <a:xfrm>
            <a:off x="8940800" y="6323281"/>
            <a:ext cx="1802200" cy="365760"/>
          </a:xfrm>
          <a:prstGeom prst="rect">
            <a:avLst/>
          </a:prstGeom>
        </p:spPr>
      </p:pic>
      <p:pic>
        <p:nvPicPr>
          <p:cNvPr id="50" name="Picture 49" descr="Berkeley_Lab_Logo_Small.png"/>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10769600" y="6248406"/>
            <a:ext cx="1016000" cy="593313"/>
          </a:xfrm>
          <a:prstGeom prst="rect">
            <a:avLst/>
          </a:prstGeom>
        </p:spPr>
      </p:pic>
      <p:pic>
        <p:nvPicPr>
          <p:cNvPr id="15" name="Picture 14" descr="ERSP_2010(SBR)-logo.png"/>
          <p:cNvPicPr>
            <a:picLocks noChangeAspect="1"/>
          </p:cNvPicPr>
          <p:nvPr userDrawn="1"/>
        </p:nvPicPr>
        <p:blipFill>
          <a:blip r:embed="rId6" cstate="print">
            <a:extLst>
              <a:ext uri="{28A0092B-C50C-407E-A947-70E740481C1C}">
                <a14:useLocalDpi xmlns:a14="http://schemas.microsoft.com/office/drawing/2010/main"/>
              </a:ext>
            </a:extLst>
          </a:blip>
          <a:stretch>
            <a:fillRect/>
          </a:stretch>
        </p:blipFill>
        <p:spPr>
          <a:xfrm>
            <a:off x="4151572" y="6294126"/>
            <a:ext cx="731520" cy="536473"/>
          </a:xfrm>
          <a:prstGeom prst="rect">
            <a:avLst/>
          </a:prstGeom>
        </p:spPr>
      </p:pic>
      <p:pic>
        <p:nvPicPr>
          <p:cNvPr id="16" name="Picture 2"/>
          <p:cNvPicPr>
            <a:picLocks noChangeAspect="1" noChangeArrowheads="1"/>
          </p:cNvPicPr>
          <p:nvPr userDrawn="1"/>
        </p:nvPicPr>
        <p:blipFill>
          <a:blip r:embed="rId7">
            <a:extLst>
              <a:ext uri="{28A0092B-C50C-407E-A947-70E740481C1C}">
                <a14:useLocalDpi xmlns:a14="http://schemas.microsoft.com/office/drawing/2010/main"/>
              </a:ext>
            </a:extLst>
          </a:blip>
          <a:stretch>
            <a:fillRect/>
          </a:stretch>
        </p:blipFill>
        <p:spPr bwMode="auto">
          <a:xfrm>
            <a:off x="7947435" y="6293642"/>
            <a:ext cx="731520" cy="524055"/>
          </a:xfrm>
          <a:prstGeom prst="rect">
            <a:avLst/>
          </a:prstGeom>
          <a:noFill/>
          <a:extLst>
            <a:ext uri="{909E8E84-426E-40DD-AFC4-6F175D3DCCD1}">
              <a14:hiddenFill xmlns:a14="http://schemas.microsoft.com/office/drawing/2010/main">
                <a:solidFill>
                  <a:srgbClr val="FFFFFF"/>
                </a:solidFill>
              </a14:hiddenFill>
            </a:ext>
          </a:extLst>
        </p:spPr>
      </p:pic>
      <p:sp>
        <p:nvSpPr>
          <p:cNvPr id="21" name="Content Placeholder 10"/>
          <p:cNvSpPr>
            <a:spLocks noGrp="1"/>
          </p:cNvSpPr>
          <p:nvPr>
            <p:ph sz="quarter" idx="31" hasCustomPrompt="1"/>
          </p:nvPr>
        </p:nvSpPr>
        <p:spPr>
          <a:xfrm>
            <a:off x="6096000" y="762804"/>
            <a:ext cx="6043472" cy="2652919"/>
          </a:xfrm>
          <a:prstGeom prst="rect">
            <a:avLst/>
          </a:prstGeom>
        </p:spPr>
        <p:txBody>
          <a:bodyPr/>
          <a:lstStyle>
            <a:lvl1pPr>
              <a:defRPr sz="1800" b="0" baseline="0">
                <a:solidFill>
                  <a:srgbClr val="008000"/>
                </a:solidFill>
              </a:defRPr>
            </a:lvl1pPr>
            <a:lvl2pPr>
              <a:defRPr sz="1400"/>
            </a:lvl2pPr>
          </a:lstStyle>
          <a:p>
            <a:pPr lvl="0"/>
            <a:r>
              <a:rPr lang="en-US" dirty="0"/>
              <a:t>Image and caption</a:t>
            </a:r>
          </a:p>
          <a:p>
            <a:pPr lvl="0"/>
            <a:r>
              <a:rPr lang="en-US" dirty="0"/>
              <a:t>- Visually compelling figure(s) to explain the research</a:t>
            </a:r>
          </a:p>
          <a:p>
            <a:pPr lvl="0"/>
            <a:r>
              <a:rPr lang="en-US" dirty="0"/>
              <a:t>- Include legends and descriptive caption                     - DOE has the right to use published journal images per contractual funding agreements</a:t>
            </a:r>
          </a:p>
          <a:p>
            <a:pPr lvl="1"/>
            <a:endParaRPr lang="en-US" dirty="0"/>
          </a:p>
        </p:txBody>
      </p:sp>
      <p:sp>
        <p:nvSpPr>
          <p:cNvPr id="22" name="Text Placeholder 30"/>
          <p:cNvSpPr>
            <a:spLocks noGrp="1"/>
          </p:cNvSpPr>
          <p:nvPr>
            <p:ph type="body" sz="quarter" idx="26" hasCustomPrompt="1"/>
          </p:nvPr>
        </p:nvSpPr>
        <p:spPr>
          <a:xfrm>
            <a:off x="488649" y="5764795"/>
            <a:ext cx="11190515" cy="477460"/>
          </a:xfrm>
          <a:prstGeom prst="rect">
            <a:avLst/>
          </a:prstGeom>
        </p:spPr>
        <p:txBody>
          <a:bodyPr anchor="ctr">
            <a:noAutofit/>
          </a:bodyPr>
          <a:lstStyle>
            <a:lvl1pPr algn="ctr">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23" name="Text Placeholder 23"/>
          <p:cNvSpPr>
            <a:spLocks noGrp="1"/>
          </p:cNvSpPr>
          <p:nvPr>
            <p:ph type="body" sz="quarter" idx="30" hasCustomPrompt="1"/>
          </p:nvPr>
        </p:nvSpPr>
        <p:spPr>
          <a:xfrm>
            <a:off x="7" y="1059212"/>
            <a:ext cx="6170020" cy="2356511"/>
          </a:xfrm>
          <a:prstGeom prst="rect">
            <a:avLst/>
          </a:prstGeom>
        </p:spPr>
        <p:txBody>
          <a:bodyPr/>
          <a:lstStyle>
            <a:lvl1pPr marL="228594" algn="just">
              <a:defRPr sz="1600" b="0">
                <a:solidFill>
                  <a:schemeClr val="tx1"/>
                </a:solidFill>
              </a:defRPr>
            </a:lvl1pPr>
          </a:lstStyle>
          <a:p>
            <a:pPr lvl="0"/>
            <a:r>
              <a:rPr lang="en-US" dirty="0"/>
              <a:t>50 words or less</a:t>
            </a:r>
          </a:p>
        </p:txBody>
      </p:sp>
      <p:sp>
        <p:nvSpPr>
          <p:cNvPr id="24" name="Text Placeholder 23"/>
          <p:cNvSpPr>
            <a:spLocks noGrp="1"/>
          </p:cNvSpPr>
          <p:nvPr>
            <p:ph type="body" sz="quarter" idx="34" hasCustomPrompt="1"/>
          </p:nvPr>
        </p:nvSpPr>
        <p:spPr>
          <a:xfrm>
            <a:off x="7" y="3730757"/>
            <a:ext cx="6170020" cy="2034041"/>
          </a:xfrm>
          <a:prstGeom prst="rect">
            <a:avLst/>
          </a:prstGeom>
        </p:spPr>
        <p:txBody>
          <a:bodyPr/>
          <a:lstStyle>
            <a:lvl1pPr marL="228594" algn="just">
              <a:defRPr sz="1600" b="0">
                <a:solidFill>
                  <a:schemeClr val="tx1"/>
                </a:solidFill>
              </a:defRPr>
            </a:lvl1pPr>
          </a:lstStyle>
          <a:p>
            <a:pPr lvl="0"/>
            <a:r>
              <a:rPr lang="en-US" dirty="0"/>
              <a:t>50 words or less. Importance, relevance, or intriguing component of the finding to the field</a:t>
            </a:r>
          </a:p>
        </p:txBody>
      </p:sp>
      <p:sp>
        <p:nvSpPr>
          <p:cNvPr id="25" name="Text Placeholder 34"/>
          <p:cNvSpPr>
            <a:spLocks noGrp="1"/>
          </p:cNvSpPr>
          <p:nvPr>
            <p:ph type="body" sz="quarter" idx="35" hasCustomPrompt="1"/>
          </p:nvPr>
        </p:nvSpPr>
        <p:spPr>
          <a:xfrm>
            <a:off x="6096007" y="3730758"/>
            <a:ext cx="6170020" cy="2034041"/>
          </a:xfrm>
          <a:prstGeom prst="rect">
            <a:avLst/>
          </a:prstGeom>
        </p:spPr>
        <p:txBody>
          <a:bodyPr>
            <a:normAutofit/>
          </a:bodyPr>
          <a:lstStyle>
            <a:lvl1pPr marL="285744" indent="-285744" algn="just">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sp>
        <p:nvSpPr>
          <p:cNvPr id="26" name="Text Placeholder 2"/>
          <p:cNvSpPr>
            <a:spLocks noGrp="1"/>
          </p:cNvSpPr>
          <p:nvPr>
            <p:ph type="body" sz="quarter" idx="36" hasCustomPrompt="1"/>
          </p:nvPr>
        </p:nvSpPr>
        <p:spPr>
          <a:xfrm>
            <a:off x="4883099" y="6260102"/>
            <a:ext cx="3064343" cy="557595"/>
          </a:xfrm>
          <a:prstGeom prst="rect">
            <a:avLst/>
          </a:prstGeom>
        </p:spPr>
        <p:txBody>
          <a:bodyPr/>
          <a:lstStyle>
            <a:lvl1pPr>
              <a:defRPr sz="1000" baseline="0"/>
            </a:lvl1pPr>
          </a:lstStyle>
          <a:p>
            <a:pPr lvl="0"/>
            <a:r>
              <a:rPr lang="en-US" dirty="0"/>
              <a:t>Data available at (DOI):</a:t>
            </a:r>
          </a:p>
        </p:txBody>
      </p:sp>
    </p:spTree>
    <p:extLst>
      <p:ext uri="{BB962C8B-B14F-4D97-AF65-F5344CB8AC3E}">
        <p14:creationId xmlns:p14="http://schemas.microsoft.com/office/powerpoint/2010/main" val="372463042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0634342"/>
      </p:ext>
    </p:extLst>
  </p:cSld>
  <p:clrMap bg1="lt1" tx1="dk1" bg2="lt2" tx2="dk2" accent1="accent1" accent2="accent2" accent3="accent3" accent4="accent4" accent5="accent5" accent6="accent6" hlink="hlink" folHlink="folHlink"/>
  <p:sldLayoutIdLst>
    <p:sldLayoutId id="2147483686" r:id="rId1"/>
    <p:sldLayoutId id="2147483687"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43" algn="ctr" rtl="0" eaLnBrk="1" fontAlgn="base" hangingPunct="1">
        <a:spcBef>
          <a:spcPct val="0"/>
        </a:spcBef>
        <a:spcAft>
          <a:spcPct val="0"/>
        </a:spcAft>
        <a:defRPr sz="2400">
          <a:solidFill>
            <a:srgbClr val="106636"/>
          </a:solidFill>
          <a:latin typeface="Arial" charset="0"/>
          <a:cs typeface="Arial" charset="0"/>
        </a:defRPr>
      </a:lvl6pPr>
      <a:lvl7pPr marL="911688" algn="ctr" rtl="0" eaLnBrk="1" fontAlgn="base" hangingPunct="1">
        <a:spcBef>
          <a:spcPct val="0"/>
        </a:spcBef>
        <a:spcAft>
          <a:spcPct val="0"/>
        </a:spcAft>
        <a:defRPr sz="2400">
          <a:solidFill>
            <a:srgbClr val="106636"/>
          </a:solidFill>
          <a:latin typeface="Arial" charset="0"/>
          <a:cs typeface="Arial" charset="0"/>
        </a:defRPr>
      </a:lvl7pPr>
      <a:lvl8pPr marL="1367526" algn="ctr" rtl="0" eaLnBrk="1" fontAlgn="base" hangingPunct="1">
        <a:spcBef>
          <a:spcPct val="0"/>
        </a:spcBef>
        <a:spcAft>
          <a:spcPct val="0"/>
        </a:spcAft>
        <a:defRPr sz="2400">
          <a:solidFill>
            <a:srgbClr val="106636"/>
          </a:solidFill>
          <a:latin typeface="Arial" charset="0"/>
          <a:cs typeface="Arial" charset="0"/>
        </a:defRPr>
      </a:lvl8pPr>
      <a:lvl9pPr marL="1823374"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491"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66" indent="-226666"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59" indent="-226666"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053" indent="-226666"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143" indent="-227926" algn="l" defTabSz="91168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2986" indent="-227926" algn="l" defTabSz="91168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829" indent="-227926" algn="l" defTabSz="91168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672" indent="-227926" algn="l" defTabSz="91168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688" rtl="0" eaLnBrk="1" latinLnBrk="0" hangingPunct="1">
        <a:defRPr sz="1800" kern="1200">
          <a:solidFill>
            <a:schemeClr val="tx1"/>
          </a:solidFill>
          <a:latin typeface="+mn-lt"/>
          <a:ea typeface="+mn-ea"/>
          <a:cs typeface="+mn-cs"/>
        </a:defRPr>
      </a:lvl1pPr>
      <a:lvl2pPr marL="455843" algn="l" defTabSz="911688" rtl="0" eaLnBrk="1" latinLnBrk="0" hangingPunct="1">
        <a:defRPr sz="1800" kern="1200">
          <a:solidFill>
            <a:schemeClr val="tx1"/>
          </a:solidFill>
          <a:latin typeface="+mn-lt"/>
          <a:ea typeface="+mn-ea"/>
          <a:cs typeface="+mn-cs"/>
        </a:defRPr>
      </a:lvl2pPr>
      <a:lvl3pPr marL="911688" algn="l" defTabSz="911688" rtl="0" eaLnBrk="1" latinLnBrk="0" hangingPunct="1">
        <a:defRPr sz="1800" kern="1200">
          <a:solidFill>
            <a:schemeClr val="tx1"/>
          </a:solidFill>
          <a:latin typeface="+mn-lt"/>
          <a:ea typeface="+mn-ea"/>
          <a:cs typeface="+mn-cs"/>
        </a:defRPr>
      </a:lvl3pPr>
      <a:lvl4pPr marL="1367526" algn="l" defTabSz="911688" rtl="0" eaLnBrk="1" latinLnBrk="0" hangingPunct="1">
        <a:defRPr sz="1800" kern="1200">
          <a:solidFill>
            <a:schemeClr val="tx1"/>
          </a:solidFill>
          <a:latin typeface="+mn-lt"/>
          <a:ea typeface="+mn-ea"/>
          <a:cs typeface="+mn-cs"/>
        </a:defRPr>
      </a:lvl4pPr>
      <a:lvl5pPr marL="1823374" algn="l" defTabSz="911688" rtl="0" eaLnBrk="1" latinLnBrk="0" hangingPunct="1">
        <a:defRPr sz="1800" kern="1200">
          <a:solidFill>
            <a:schemeClr val="tx1"/>
          </a:solidFill>
          <a:latin typeface="+mn-lt"/>
          <a:ea typeface="+mn-ea"/>
          <a:cs typeface="+mn-cs"/>
        </a:defRPr>
      </a:lvl5pPr>
      <a:lvl6pPr marL="2279216" algn="l" defTabSz="911688" rtl="0" eaLnBrk="1" latinLnBrk="0" hangingPunct="1">
        <a:defRPr sz="1800" kern="1200">
          <a:solidFill>
            <a:schemeClr val="tx1"/>
          </a:solidFill>
          <a:latin typeface="+mn-lt"/>
          <a:ea typeface="+mn-ea"/>
          <a:cs typeface="+mn-cs"/>
        </a:defRPr>
      </a:lvl6pPr>
      <a:lvl7pPr marL="2735061" algn="l" defTabSz="911688" rtl="0" eaLnBrk="1" latinLnBrk="0" hangingPunct="1">
        <a:defRPr sz="1800" kern="1200">
          <a:solidFill>
            <a:schemeClr val="tx1"/>
          </a:solidFill>
          <a:latin typeface="+mn-lt"/>
          <a:ea typeface="+mn-ea"/>
          <a:cs typeface="+mn-cs"/>
        </a:defRPr>
      </a:lvl7pPr>
      <a:lvl8pPr marL="3190907" algn="l" defTabSz="911688" rtl="0" eaLnBrk="1" latinLnBrk="0" hangingPunct="1">
        <a:defRPr sz="1800" kern="1200">
          <a:solidFill>
            <a:schemeClr val="tx1"/>
          </a:solidFill>
          <a:latin typeface="+mn-lt"/>
          <a:ea typeface="+mn-ea"/>
          <a:cs typeface="+mn-cs"/>
        </a:defRPr>
      </a:lvl8pPr>
      <a:lvl9pPr marL="3646751" algn="l" defTabSz="911688"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4818570"/>
      </p:ext>
    </p:extLst>
  </p:cSld>
  <p:clrMap bg1="lt1" tx1="dk1" bg2="lt2" tx2="dk2" accent1="accent1" accent2="accent2" accent3="accent3" accent4="accent4" accent5="accent5" accent6="accent6" hlink="hlink" folHlink="folHlink"/>
  <p:sldLayoutIdLst>
    <p:sldLayoutId id="2147483689" r:id="rId1"/>
    <p:sldLayoutId id="2147483690"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43" algn="ctr" rtl="0" eaLnBrk="1" fontAlgn="base" hangingPunct="1">
        <a:spcBef>
          <a:spcPct val="0"/>
        </a:spcBef>
        <a:spcAft>
          <a:spcPct val="0"/>
        </a:spcAft>
        <a:defRPr sz="2400">
          <a:solidFill>
            <a:srgbClr val="106636"/>
          </a:solidFill>
          <a:latin typeface="Arial" charset="0"/>
          <a:cs typeface="Arial" charset="0"/>
        </a:defRPr>
      </a:lvl6pPr>
      <a:lvl7pPr marL="911688" algn="ctr" rtl="0" eaLnBrk="1" fontAlgn="base" hangingPunct="1">
        <a:spcBef>
          <a:spcPct val="0"/>
        </a:spcBef>
        <a:spcAft>
          <a:spcPct val="0"/>
        </a:spcAft>
        <a:defRPr sz="2400">
          <a:solidFill>
            <a:srgbClr val="106636"/>
          </a:solidFill>
          <a:latin typeface="Arial" charset="0"/>
          <a:cs typeface="Arial" charset="0"/>
        </a:defRPr>
      </a:lvl7pPr>
      <a:lvl8pPr marL="1367526" algn="ctr" rtl="0" eaLnBrk="1" fontAlgn="base" hangingPunct="1">
        <a:spcBef>
          <a:spcPct val="0"/>
        </a:spcBef>
        <a:spcAft>
          <a:spcPct val="0"/>
        </a:spcAft>
        <a:defRPr sz="2400">
          <a:solidFill>
            <a:srgbClr val="106636"/>
          </a:solidFill>
          <a:latin typeface="Arial" charset="0"/>
          <a:cs typeface="Arial" charset="0"/>
        </a:defRPr>
      </a:lvl8pPr>
      <a:lvl9pPr marL="1823374"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491"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66" indent="-226666"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59" indent="-226666"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053" indent="-226666"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143" indent="-227926" algn="l" defTabSz="91168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2986" indent="-227926" algn="l" defTabSz="91168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829" indent="-227926" algn="l" defTabSz="91168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672" indent="-227926" algn="l" defTabSz="91168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688" rtl="0" eaLnBrk="1" latinLnBrk="0" hangingPunct="1">
        <a:defRPr sz="1800" kern="1200">
          <a:solidFill>
            <a:schemeClr val="tx1"/>
          </a:solidFill>
          <a:latin typeface="+mn-lt"/>
          <a:ea typeface="+mn-ea"/>
          <a:cs typeface="+mn-cs"/>
        </a:defRPr>
      </a:lvl1pPr>
      <a:lvl2pPr marL="455843" algn="l" defTabSz="911688" rtl="0" eaLnBrk="1" latinLnBrk="0" hangingPunct="1">
        <a:defRPr sz="1800" kern="1200">
          <a:solidFill>
            <a:schemeClr val="tx1"/>
          </a:solidFill>
          <a:latin typeface="+mn-lt"/>
          <a:ea typeface="+mn-ea"/>
          <a:cs typeface="+mn-cs"/>
        </a:defRPr>
      </a:lvl2pPr>
      <a:lvl3pPr marL="911688" algn="l" defTabSz="911688" rtl="0" eaLnBrk="1" latinLnBrk="0" hangingPunct="1">
        <a:defRPr sz="1800" kern="1200">
          <a:solidFill>
            <a:schemeClr val="tx1"/>
          </a:solidFill>
          <a:latin typeface="+mn-lt"/>
          <a:ea typeface="+mn-ea"/>
          <a:cs typeface="+mn-cs"/>
        </a:defRPr>
      </a:lvl3pPr>
      <a:lvl4pPr marL="1367526" algn="l" defTabSz="911688" rtl="0" eaLnBrk="1" latinLnBrk="0" hangingPunct="1">
        <a:defRPr sz="1800" kern="1200">
          <a:solidFill>
            <a:schemeClr val="tx1"/>
          </a:solidFill>
          <a:latin typeface="+mn-lt"/>
          <a:ea typeface="+mn-ea"/>
          <a:cs typeface="+mn-cs"/>
        </a:defRPr>
      </a:lvl4pPr>
      <a:lvl5pPr marL="1823374" algn="l" defTabSz="911688" rtl="0" eaLnBrk="1" latinLnBrk="0" hangingPunct="1">
        <a:defRPr sz="1800" kern="1200">
          <a:solidFill>
            <a:schemeClr val="tx1"/>
          </a:solidFill>
          <a:latin typeface="+mn-lt"/>
          <a:ea typeface="+mn-ea"/>
          <a:cs typeface="+mn-cs"/>
        </a:defRPr>
      </a:lvl5pPr>
      <a:lvl6pPr marL="2279216" algn="l" defTabSz="911688" rtl="0" eaLnBrk="1" latinLnBrk="0" hangingPunct="1">
        <a:defRPr sz="1800" kern="1200">
          <a:solidFill>
            <a:schemeClr val="tx1"/>
          </a:solidFill>
          <a:latin typeface="+mn-lt"/>
          <a:ea typeface="+mn-ea"/>
          <a:cs typeface="+mn-cs"/>
        </a:defRPr>
      </a:lvl6pPr>
      <a:lvl7pPr marL="2735061" algn="l" defTabSz="911688" rtl="0" eaLnBrk="1" latinLnBrk="0" hangingPunct="1">
        <a:defRPr sz="1800" kern="1200">
          <a:solidFill>
            <a:schemeClr val="tx1"/>
          </a:solidFill>
          <a:latin typeface="+mn-lt"/>
          <a:ea typeface="+mn-ea"/>
          <a:cs typeface="+mn-cs"/>
        </a:defRPr>
      </a:lvl7pPr>
      <a:lvl8pPr marL="3190907" algn="l" defTabSz="911688" rtl="0" eaLnBrk="1" latinLnBrk="0" hangingPunct="1">
        <a:defRPr sz="1800" kern="1200">
          <a:solidFill>
            <a:schemeClr val="tx1"/>
          </a:solidFill>
          <a:latin typeface="+mn-lt"/>
          <a:ea typeface="+mn-ea"/>
          <a:cs typeface="+mn-cs"/>
        </a:defRPr>
      </a:lvl8pPr>
      <a:lvl9pPr marL="3646751" algn="l" defTabSz="911688"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Text Placeholder 21"/>
          <p:cNvSpPr txBox="1">
            <a:spLocks/>
          </p:cNvSpPr>
          <p:nvPr userDrawn="1"/>
        </p:nvSpPr>
        <p:spPr>
          <a:xfrm>
            <a:off x="6096007" y="3429002"/>
            <a:ext cx="6170020" cy="278131"/>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377"/>
            <a:r>
              <a:rPr lang="en-US" sz="1800" dirty="0"/>
              <a:t>Research Details</a:t>
            </a:r>
          </a:p>
        </p:txBody>
      </p:sp>
      <p:sp>
        <p:nvSpPr>
          <p:cNvPr id="6" name="Text Placeholder 21"/>
          <p:cNvSpPr txBox="1">
            <a:spLocks/>
          </p:cNvSpPr>
          <p:nvPr userDrawn="1"/>
        </p:nvSpPr>
        <p:spPr>
          <a:xfrm>
            <a:off x="7" y="3429003"/>
            <a:ext cx="6170020" cy="274639"/>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377"/>
            <a:r>
              <a:rPr lang="en-US" sz="1800" dirty="0"/>
              <a:t>Significance and Impact</a:t>
            </a:r>
          </a:p>
        </p:txBody>
      </p:sp>
      <p:sp>
        <p:nvSpPr>
          <p:cNvPr id="7" name="Text Placeholder 21"/>
          <p:cNvSpPr txBox="1">
            <a:spLocks/>
          </p:cNvSpPr>
          <p:nvPr userDrawn="1"/>
        </p:nvSpPr>
        <p:spPr>
          <a:xfrm>
            <a:off x="7" y="762799"/>
            <a:ext cx="6170020" cy="274639"/>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377"/>
            <a:r>
              <a:rPr lang="en-US" sz="1800" dirty="0"/>
              <a:t>Scientific Achievement</a:t>
            </a:r>
          </a:p>
        </p:txBody>
      </p:sp>
    </p:spTree>
    <p:extLst>
      <p:ext uri="{BB962C8B-B14F-4D97-AF65-F5344CB8AC3E}">
        <p14:creationId xmlns:p14="http://schemas.microsoft.com/office/powerpoint/2010/main" val="846587891"/>
      </p:ext>
    </p:extLst>
  </p:cSld>
  <p:clrMap bg1="lt1" tx1="dk1" bg2="lt2" tx2="dk2" accent1="accent1" accent2="accent2" accent3="accent3" accent4="accent4" accent5="accent5" accent6="accent6" hlink="hlink" folHlink="folHlink"/>
  <p:sldLayoutIdLst>
    <p:sldLayoutId id="2147483692" r:id="rId1"/>
    <p:sldLayoutId id="2147483693"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43" algn="ctr" rtl="0" eaLnBrk="1" fontAlgn="base" hangingPunct="1">
        <a:spcBef>
          <a:spcPct val="0"/>
        </a:spcBef>
        <a:spcAft>
          <a:spcPct val="0"/>
        </a:spcAft>
        <a:defRPr sz="2400">
          <a:solidFill>
            <a:srgbClr val="106636"/>
          </a:solidFill>
          <a:latin typeface="Arial" charset="0"/>
          <a:cs typeface="Arial" charset="0"/>
        </a:defRPr>
      </a:lvl6pPr>
      <a:lvl7pPr marL="911688" algn="ctr" rtl="0" eaLnBrk="1" fontAlgn="base" hangingPunct="1">
        <a:spcBef>
          <a:spcPct val="0"/>
        </a:spcBef>
        <a:spcAft>
          <a:spcPct val="0"/>
        </a:spcAft>
        <a:defRPr sz="2400">
          <a:solidFill>
            <a:srgbClr val="106636"/>
          </a:solidFill>
          <a:latin typeface="Arial" charset="0"/>
          <a:cs typeface="Arial" charset="0"/>
        </a:defRPr>
      </a:lvl7pPr>
      <a:lvl8pPr marL="1367526" algn="ctr" rtl="0" eaLnBrk="1" fontAlgn="base" hangingPunct="1">
        <a:spcBef>
          <a:spcPct val="0"/>
        </a:spcBef>
        <a:spcAft>
          <a:spcPct val="0"/>
        </a:spcAft>
        <a:defRPr sz="2400">
          <a:solidFill>
            <a:srgbClr val="106636"/>
          </a:solidFill>
          <a:latin typeface="Arial" charset="0"/>
          <a:cs typeface="Arial" charset="0"/>
        </a:defRPr>
      </a:lvl8pPr>
      <a:lvl9pPr marL="1823374"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491"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66" indent="-226666"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59" indent="-226666"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053" indent="-226666"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143" indent="-227926" algn="l" defTabSz="91168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2986" indent="-227926" algn="l" defTabSz="91168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829" indent="-227926" algn="l" defTabSz="91168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672" indent="-227926" algn="l" defTabSz="91168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688" rtl="0" eaLnBrk="1" latinLnBrk="0" hangingPunct="1">
        <a:defRPr sz="1800" kern="1200">
          <a:solidFill>
            <a:schemeClr val="tx1"/>
          </a:solidFill>
          <a:latin typeface="+mn-lt"/>
          <a:ea typeface="+mn-ea"/>
          <a:cs typeface="+mn-cs"/>
        </a:defRPr>
      </a:lvl1pPr>
      <a:lvl2pPr marL="455843" algn="l" defTabSz="911688" rtl="0" eaLnBrk="1" latinLnBrk="0" hangingPunct="1">
        <a:defRPr sz="1800" kern="1200">
          <a:solidFill>
            <a:schemeClr val="tx1"/>
          </a:solidFill>
          <a:latin typeface="+mn-lt"/>
          <a:ea typeface="+mn-ea"/>
          <a:cs typeface="+mn-cs"/>
        </a:defRPr>
      </a:lvl2pPr>
      <a:lvl3pPr marL="911688" algn="l" defTabSz="911688" rtl="0" eaLnBrk="1" latinLnBrk="0" hangingPunct="1">
        <a:defRPr sz="1800" kern="1200">
          <a:solidFill>
            <a:schemeClr val="tx1"/>
          </a:solidFill>
          <a:latin typeface="+mn-lt"/>
          <a:ea typeface="+mn-ea"/>
          <a:cs typeface="+mn-cs"/>
        </a:defRPr>
      </a:lvl3pPr>
      <a:lvl4pPr marL="1367526" algn="l" defTabSz="911688" rtl="0" eaLnBrk="1" latinLnBrk="0" hangingPunct="1">
        <a:defRPr sz="1800" kern="1200">
          <a:solidFill>
            <a:schemeClr val="tx1"/>
          </a:solidFill>
          <a:latin typeface="+mn-lt"/>
          <a:ea typeface="+mn-ea"/>
          <a:cs typeface="+mn-cs"/>
        </a:defRPr>
      </a:lvl4pPr>
      <a:lvl5pPr marL="1823374" algn="l" defTabSz="911688" rtl="0" eaLnBrk="1" latinLnBrk="0" hangingPunct="1">
        <a:defRPr sz="1800" kern="1200">
          <a:solidFill>
            <a:schemeClr val="tx1"/>
          </a:solidFill>
          <a:latin typeface="+mn-lt"/>
          <a:ea typeface="+mn-ea"/>
          <a:cs typeface="+mn-cs"/>
        </a:defRPr>
      </a:lvl5pPr>
      <a:lvl6pPr marL="2279216" algn="l" defTabSz="911688" rtl="0" eaLnBrk="1" latinLnBrk="0" hangingPunct="1">
        <a:defRPr sz="1800" kern="1200">
          <a:solidFill>
            <a:schemeClr val="tx1"/>
          </a:solidFill>
          <a:latin typeface="+mn-lt"/>
          <a:ea typeface="+mn-ea"/>
          <a:cs typeface="+mn-cs"/>
        </a:defRPr>
      </a:lvl6pPr>
      <a:lvl7pPr marL="2735061" algn="l" defTabSz="911688" rtl="0" eaLnBrk="1" latinLnBrk="0" hangingPunct="1">
        <a:defRPr sz="1800" kern="1200">
          <a:solidFill>
            <a:schemeClr val="tx1"/>
          </a:solidFill>
          <a:latin typeface="+mn-lt"/>
          <a:ea typeface="+mn-ea"/>
          <a:cs typeface="+mn-cs"/>
        </a:defRPr>
      </a:lvl7pPr>
      <a:lvl8pPr marL="3190907" algn="l" defTabSz="911688" rtl="0" eaLnBrk="1" latinLnBrk="0" hangingPunct="1">
        <a:defRPr sz="1800" kern="1200">
          <a:solidFill>
            <a:schemeClr val="tx1"/>
          </a:solidFill>
          <a:latin typeface="+mn-lt"/>
          <a:ea typeface="+mn-ea"/>
          <a:cs typeface="+mn-cs"/>
        </a:defRPr>
      </a:lvl8pPr>
      <a:lvl9pPr marL="3646751" algn="l" defTabSz="91168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a:extLst>
              <a:ext uri="{FF2B5EF4-FFF2-40B4-BE49-F238E27FC236}">
                <a16:creationId xmlns:a16="http://schemas.microsoft.com/office/drawing/2014/main" xmlns="" id="{57DE7CC1-614E-8141-B448-5E499D13931A}"/>
              </a:ext>
            </a:extLst>
          </p:cNvPr>
          <p:cNvPicPr>
            <a:picLocks noChangeAspect="1"/>
          </p:cNvPicPr>
          <p:nvPr/>
        </p:nvPicPr>
        <p:blipFill rotWithShape="1">
          <a:blip r:embed="rId3">
            <a:extLst>
              <a:ext uri="{28A0092B-C50C-407E-A947-70E740481C1C}">
                <a14:useLocalDpi xmlns:a14="http://schemas.microsoft.com/office/drawing/2010/main" val="0"/>
              </a:ext>
            </a:extLst>
          </a:blip>
          <a:srcRect l="55534"/>
          <a:stretch/>
        </p:blipFill>
        <p:spPr>
          <a:xfrm>
            <a:off x="2093843" y="2266019"/>
            <a:ext cx="2549231" cy="2127541"/>
          </a:xfrm>
          <a:prstGeom prst="rect">
            <a:avLst/>
          </a:prstGeom>
        </p:spPr>
      </p:pic>
      <p:sp>
        <p:nvSpPr>
          <p:cNvPr id="9" name="Title 8"/>
          <p:cNvSpPr>
            <a:spLocks noGrp="1"/>
          </p:cNvSpPr>
          <p:nvPr>
            <p:ph type="title"/>
          </p:nvPr>
        </p:nvSpPr>
        <p:spPr>
          <a:xfrm>
            <a:off x="1396082" y="13945"/>
            <a:ext cx="9908022" cy="708660"/>
          </a:xfrm>
        </p:spPr>
        <p:txBody>
          <a:bodyPr/>
          <a:lstStyle/>
          <a:p>
            <a:r>
              <a:rPr lang="en-US" dirty="0"/>
              <a:t>The enhancement of the terrestrial carbon sink by CO</a:t>
            </a:r>
            <a:r>
              <a:rPr lang="en-US" baseline="-25000" dirty="0"/>
              <a:t>2</a:t>
            </a:r>
            <a:r>
              <a:rPr lang="en-US" dirty="0"/>
              <a:t> fertilization</a:t>
            </a:r>
          </a:p>
        </p:txBody>
      </p:sp>
      <p:sp>
        <p:nvSpPr>
          <p:cNvPr id="10" name="Text Placeholder 9"/>
          <p:cNvSpPr>
            <a:spLocks noGrp="1"/>
          </p:cNvSpPr>
          <p:nvPr>
            <p:ph type="body" sz="quarter" idx="26"/>
          </p:nvPr>
        </p:nvSpPr>
        <p:spPr>
          <a:xfrm>
            <a:off x="3144293" y="6271298"/>
            <a:ext cx="4635123" cy="1357413"/>
          </a:xfrm>
        </p:spPr>
        <p:txBody>
          <a:bodyPr/>
          <a:lstStyle/>
          <a:p>
            <a:r>
              <a:rPr lang="en-US" sz="1200" dirty="0"/>
              <a:t>Liu, Y. Piao, S., Gasser, T., </a:t>
            </a:r>
            <a:r>
              <a:rPr lang="en-US" sz="1200" dirty="0" err="1"/>
              <a:t>Ciais</a:t>
            </a:r>
            <a:r>
              <a:rPr lang="en-US" sz="1200" dirty="0"/>
              <a:t>, P., Yang, H., Wang, H., Keenan, T.F., et al. </a:t>
            </a:r>
            <a:r>
              <a:rPr lang="en-US" sz="1200" dirty="0" smtClean="0"/>
              <a:t>(2019</a:t>
            </a:r>
            <a:r>
              <a:rPr lang="en-US" sz="1200" dirty="0"/>
              <a:t>) </a:t>
            </a:r>
            <a:r>
              <a:rPr lang="en-US" sz="1200" dirty="0"/>
              <a:t>Field-experiment constraints on the </a:t>
            </a:r>
            <a:r>
              <a:rPr lang="en-US" sz="1200" dirty="0" smtClean="0"/>
              <a:t>enhancement  of </a:t>
            </a:r>
            <a:r>
              <a:rPr lang="en-US" sz="1200" dirty="0"/>
              <a:t>the terrestrial </a:t>
            </a:r>
            <a:r>
              <a:rPr lang="en-US" sz="1200" dirty="0" smtClean="0"/>
              <a:t>carbon </a:t>
            </a:r>
            <a:r>
              <a:rPr lang="en-US" sz="1200" dirty="0"/>
              <a:t>sink by CO2 </a:t>
            </a:r>
            <a:r>
              <a:rPr lang="en-US" sz="1200" dirty="0" smtClean="0"/>
              <a:t>fertilization Nature </a:t>
            </a:r>
            <a:r>
              <a:rPr lang="en-US" sz="1200" dirty="0" smtClean="0"/>
              <a:t>Geoscience, https</a:t>
            </a:r>
            <a:r>
              <a:rPr lang="en-US" sz="1200" dirty="0"/>
              <a:t>://doi.org/10.1038/s41561-019-0436-1 </a:t>
            </a:r>
          </a:p>
        </p:txBody>
      </p:sp>
      <p:sp>
        <p:nvSpPr>
          <p:cNvPr id="11" name="Text Placeholder 10"/>
          <p:cNvSpPr>
            <a:spLocks noGrp="1"/>
          </p:cNvSpPr>
          <p:nvPr>
            <p:ph type="body" sz="quarter" idx="30"/>
          </p:nvPr>
        </p:nvSpPr>
        <p:spPr>
          <a:xfrm>
            <a:off x="4717774" y="1022767"/>
            <a:ext cx="7474225" cy="1530730"/>
          </a:xfrm>
        </p:spPr>
        <p:txBody>
          <a:bodyPr/>
          <a:lstStyle/>
          <a:p>
            <a:pPr marL="119060" indent="-109536">
              <a:buFont typeface="Arial" charset="0"/>
              <a:buChar char="•"/>
            </a:pPr>
            <a:r>
              <a:rPr lang="en-US" dirty="0"/>
              <a:t>We identify a strong effect of eCO</a:t>
            </a:r>
            <a:r>
              <a:rPr lang="en-US" baseline="-25000" dirty="0"/>
              <a:t>2</a:t>
            </a:r>
            <a:r>
              <a:rPr lang="en-US" dirty="0"/>
              <a:t> on the global terrestrial sink, modulated by both climate and nutrient availability.</a:t>
            </a:r>
          </a:p>
          <a:p>
            <a:pPr marL="119060" indent="-109536">
              <a:buFont typeface="Arial" charset="0"/>
              <a:buChar char="•"/>
            </a:pPr>
            <a:r>
              <a:rPr lang="en-US" dirty="0"/>
              <a:t>We identify an emergent data-constrained eCO</a:t>
            </a:r>
            <a:r>
              <a:rPr lang="en-US" baseline="-25000" dirty="0"/>
              <a:t>2</a:t>
            </a:r>
            <a:r>
              <a:rPr lang="en-US" dirty="0"/>
              <a:t> sensitivity of 0.64 ± 0.28 </a:t>
            </a:r>
            <a:r>
              <a:rPr lang="en-US" dirty="0" err="1"/>
              <a:t>PgC</a:t>
            </a:r>
            <a:r>
              <a:rPr lang="en-US" dirty="0"/>
              <a:t> yr</a:t>
            </a:r>
            <a:r>
              <a:rPr lang="en-US" baseline="30000" dirty="0"/>
              <a:t>−1 </a:t>
            </a:r>
            <a:r>
              <a:rPr lang="en-US" dirty="0"/>
              <a:t>per hundred ppm of eCO</a:t>
            </a:r>
            <a:r>
              <a:rPr lang="en-US" baseline="-25000" dirty="0"/>
              <a:t>2</a:t>
            </a:r>
            <a:r>
              <a:rPr lang="en-US" dirty="0"/>
              <a:t>. </a:t>
            </a:r>
          </a:p>
          <a:p>
            <a:pPr marL="119060" indent="-109536">
              <a:buFont typeface="Arial" charset="0"/>
              <a:buChar char="•"/>
            </a:pPr>
            <a:r>
              <a:rPr lang="en-US" dirty="0"/>
              <a:t>Extrapolating worldwide, this northern temperate sensitivity projects the global terrestrial carbon sink to increase by 3.5 ± 1.9 </a:t>
            </a:r>
            <a:r>
              <a:rPr lang="en-US" dirty="0" err="1"/>
              <a:t>PgC</a:t>
            </a:r>
            <a:r>
              <a:rPr lang="en-US" dirty="0"/>
              <a:t> yr</a:t>
            </a:r>
            <a:r>
              <a:rPr lang="en-US" baseline="30000" dirty="0"/>
              <a:t>−1 </a:t>
            </a:r>
            <a:r>
              <a:rPr lang="en-US" dirty="0"/>
              <a:t>for an increase in CO</a:t>
            </a:r>
            <a:r>
              <a:rPr lang="en-US" baseline="-25000" dirty="0"/>
              <a:t>2</a:t>
            </a:r>
            <a:r>
              <a:rPr lang="en-US" dirty="0"/>
              <a:t> of 100 ppm.</a:t>
            </a:r>
          </a:p>
          <a:p>
            <a:pPr marL="9524"/>
            <a:endParaRPr lang="en-US" dirty="0"/>
          </a:p>
        </p:txBody>
      </p:sp>
      <p:sp>
        <p:nvSpPr>
          <p:cNvPr id="13" name="Text Placeholder 12"/>
          <p:cNvSpPr>
            <a:spLocks noGrp="1"/>
          </p:cNvSpPr>
          <p:nvPr>
            <p:ph type="body" sz="quarter" idx="34"/>
          </p:nvPr>
        </p:nvSpPr>
        <p:spPr>
          <a:xfrm>
            <a:off x="4717774" y="3153822"/>
            <a:ext cx="7170480" cy="1726433"/>
          </a:xfrm>
        </p:spPr>
        <p:txBody>
          <a:bodyPr/>
          <a:lstStyle/>
          <a:p>
            <a:pPr marL="119063" indent="-119063">
              <a:buFont typeface="Arial"/>
              <a:buChar char="•"/>
            </a:pPr>
            <a:r>
              <a:rPr lang="en-US" dirty="0"/>
              <a:t>These results demonstrate the potential of combining models with results from ecological experiments. </a:t>
            </a:r>
          </a:p>
          <a:p>
            <a:pPr marL="119063" indent="-119063">
              <a:buFont typeface="Arial"/>
              <a:buChar char="•"/>
            </a:pPr>
            <a:r>
              <a:rPr lang="en-US" dirty="0"/>
              <a:t>They also suggest large past and potential future increases in the global terrestrial sink due to the effect of elevated CO</a:t>
            </a:r>
            <a:r>
              <a:rPr lang="en-US" baseline="-25000" dirty="0"/>
              <a:t>2</a:t>
            </a:r>
            <a:r>
              <a:rPr lang="en-US" dirty="0"/>
              <a:t>, emphasizing the importance of using experimental observations to constrain land surface models.</a:t>
            </a:r>
          </a:p>
          <a:p>
            <a:pPr marL="119063" indent="-119063">
              <a:buFont typeface="Arial"/>
              <a:buChar char="•"/>
            </a:pPr>
            <a:endParaRPr lang="en-US" dirty="0"/>
          </a:p>
        </p:txBody>
      </p:sp>
      <p:sp>
        <p:nvSpPr>
          <p:cNvPr id="14" name="Text Placeholder 13"/>
          <p:cNvSpPr>
            <a:spLocks noGrp="1"/>
          </p:cNvSpPr>
          <p:nvPr>
            <p:ph type="body" sz="quarter" idx="35"/>
          </p:nvPr>
        </p:nvSpPr>
        <p:spPr>
          <a:xfrm>
            <a:off x="4746179" y="5008814"/>
            <a:ext cx="7417413" cy="1262484"/>
          </a:xfrm>
        </p:spPr>
        <p:txBody>
          <a:bodyPr>
            <a:noAutofit/>
          </a:bodyPr>
          <a:lstStyle/>
          <a:p>
            <a:pPr marL="133350" indent="-133350">
              <a:buFont typeface="Arial" panose="020B0604020202020204" pitchFamily="34" charset="0"/>
              <a:buChar char="•"/>
            </a:pPr>
            <a:r>
              <a:rPr lang="en-US" sz="1600" dirty="0"/>
              <a:t>We use ecosystem models and globally distributed ground observations from eCO</a:t>
            </a:r>
            <a:r>
              <a:rPr lang="en-US" sz="1600" baseline="-25000" dirty="0"/>
              <a:t>2</a:t>
            </a:r>
            <a:r>
              <a:rPr lang="en-US" sz="1600" dirty="0"/>
              <a:t> experiments to assess the effect of CO</a:t>
            </a:r>
            <a:r>
              <a:rPr lang="en-US" sz="1600" baseline="-25000" dirty="0"/>
              <a:t>2</a:t>
            </a:r>
            <a:r>
              <a:rPr lang="en-US" sz="1600" dirty="0"/>
              <a:t> on the terrestrial carbon sink.</a:t>
            </a:r>
          </a:p>
          <a:p>
            <a:pPr marL="133350" indent="-133350">
              <a:buFont typeface="Arial" panose="020B0604020202020204" pitchFamily="34" charset="0"/>
              <a:buChar char="•"/>
            </a:pPr>
            <a:r>
              <a:rPr lang="en-US" sz="1600" dirty="0"/>
              <a:t>We develop methods to bridge the scales between ground observations, and models, to quantify the effect of CO</a:t>
            </a:r>
            <a:r>
              <a:rPr lang="en-US" sz="1600" baseline="-25000" dirty="0"/>
              <a:t>2</a:t>
            </a:r>
            <a:r>
              <a:rPr lang="en-US" sz="1600" dirty="0"/>
              <a:t> on ecosystem function.</a:t>
            </a:r>
          </a:p>
          <a:p>
            <a:pPr marL="61910" indent="0">
              <a:buNone/>
            </a:pPr>
            <a:endParaRPr lang="en-US" sz="1600" dirty="0"/>
          </a:p>
        </p:txBody>
      </p:sp>
      <p:sp>
        <p:nvSpPr>
          <p:cNvPr id="24" name="Content Placeholder 11"/>
          <p:cNvSpPr txBox="1">
            <a:spLocks/>
          </p:cNvSpPr>
          <p:nvPr/>
        </p:nvSpPr>
        <p:spPr>
          <a:xfrm>
            <a:off x="354585" y="4268313"/>
            <a:ext cx="4279007" cy="1303797"/>
          </a:xfrm>
          <a:prstGeom prst="rect">
            <a:avLst/>
          </a:prstGeom>
        </p:spPr>
        <p:txBody>
          <a:bodyPr/>
          <a:lstStyle>
            <a:lvl1pPr marL="0" indent="0" algn="l" rtl="0" eaLnBrk="1" fontAlgn="base" hangingPunct="1">
              <a:spcBef>
                <a:spcPct val="20000"/>
              </a:spcBef>
              <a:spcAft>
                <a:spcPct val="0"/>
              </a:spcAft>
              <a:buFont typeface="Arial" charset="0"/>
              <a:buNone/>
              <a:defRPr sz="1800" b="0" kern="1200" baseline="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4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200" b="1" dirty="0"/>
              <a:t>Above:  a) Relationship between the Northern Hemisphere temperate zone and the site-scale responses of the terrestrial carbon sink to eCO2 (</a:t>
            </a:r>
            <a:r>
              <a:rPr lang="el-GR" sz="1200" b="1" dirty="0"/>
              <a:t>Β</a:t>
            </a:r>
            <a:r>
              <a:rPr lang="en-US" sz="1200" b="1" dirty="0"/>
              <a:t>NH and </a:t>
            </a:r>
            <a:r>
              <a:rPr lang="el-GR" sz="1200" b="1" dirty="0"/>
              <a:t>Β</a:t>
            </a:r>
            <a:r>
              <a:rPr lang="en-US" sz="1200" b="1" dirty="0"/>
              <a:t>Site) across </a:t>
            </a:r>
            <a:r>
              <a:rPr lang="en-US" sz="1200" b="1" dirty="0" err="1"/>
              <a:t>MsTMIP</a:t>
            </a:r>
            <a:r>
              <a:rPr lang="en-US" sz="1200" b="1" dirty="0"/>
              <a:t> models. </a:t>
            </a:r>
            <a:r>
              <a:rPr lang="el-GR" sz="1200" b="1" dirty="0"/>
              <a:t>Β</a:t>
            </a:r>
            <a:r>
              <a:rPr lang="en-US" sz="1200" b="1" dirty="0"/>
              <a:t>Site is based on </a:t>
            </a:r>
            <a:r>
              <a:rPr lang="en-US" sz="1200" b="1" dirty="0" err="1"/>
              <a:t>MsTMIP</a:t>
            </a:r>
            <a:r>
              <a:rPr lang="en-US" sz="1200" b="1" dirty="0"/>
              <a:t> model simulation for a change from 320ppm to 380ppm and an extrapolation of FACE experiments. The light grey area shows the emergent observational constraint. b) The histogram indicates the probability density function of unconstrained model B (</a:t>
            </a:r>
            <a:r>
              <a:rPr lang="en-US" sz="1200" b="1" dirty="0" err="1"/>
              <a:t>BMod</a:t>
            </a:r>
            <a:r>
              <a:rPr lang="en-US" sz="1200" b="1" dirty="0"/>
              <a:t>). The red line indicates the constrained PDF. </a:t>
            </a:r>
          </a:p>
          <a:p>
            <a:endParaRPr lang="en-US" sz="1200" b="1" dirty="0"/>
          </a:p>
        </p:txBody>
      </p:sp>
      <p:sp>
        <p:nvSpPr>
          <p:cNvPr id="26" name="Rectangle 25"/>
          <p:cNvSpPr/>
          <p:nvPr/>
        </p:nvSpPr>
        <p:spPr>
          <a:xfrm>
            <a:off x="3373827" y="2898820"/>
            <a:ext cx="443588" cy="852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 Placeholder 21"/>
          <p:cNvSpPr txBox="1">
            <a:spLocks/>
          </p:cNvSpPr>
          <p:nvPr/>
        </p:nvSpPr>
        <p:spPr>
          <a:xfrm>
            <a:off x="4434765" y="742884"/>
            <a:ext cx="5786275" cy="274639"/>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377"/>
            <a:r>
              <a:rPr lang="en-US" dirty="0"/>
              <a:t>Scientific Achievement</a:t>
            </a:r>
          </a:p>
        </p:txBody>
      </p:sp>
      <p:sp>
        <p:nvSpPr>
          <p:cNvPr id="17" name="Text Placeholder 21"/>
          <p:cNvSpPr txBox="1">
            <a:spLocks/>
          </p:cNvSpPr>
          <p:nvPr/>
        </p:nvSpPr>
        <p:spPr>
          <a:xfrm>
            <a:off x="4443658" y="2810823"/>
            <a:ext cx="5786275" cy="274639"/>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377"/>
            <a:r>
              <a:rPr lang="en-US" dirty="0"/>
              <a:t>Significance and Impact</a:t>
            </a:r>
          </a:p>
        </p:txBody>
      </p:sp>
      <p:sp>
        <p:nvSpPr>
          <p:cNvPr id="18" name="Text Placeholder 21"/>
          <p:cNvSpPr txBox="1">
            <a:spLocks/>
          </p:cNvSpPr>
          <p:nvPr/>
        </p:nvSpPr>
        <p:spPr>
          <a:xfrm>
            <a:off x="4533226" y="4685983"/>
            <a:ext cx="5786275" cy="278131"/>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377"/>
            <a:r>
              <a:rPr lang="en-US" dirty="0"/>
              <a:t>Research Details</a:t>
            </a:r>
          </a:p>
        </p:txBody>
      </p:sp>
      <p:pic>
        <p:nvPicPr>
          <p:cNvPr id="16" name="Picture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79416" y="6300512"/>
            <a:ext cx="829401" cy="483347"/>
          </a:xfrm>
          <a:prstGeom prst="rect">
            <a:avLst/>
          </a:prstGeom>
        </p:spPr>
      </p:pic>
      <p:pic>
        <p:nvPicPr>
          <p:cNvPr id="23" name="Picture 22">
            <a:extLst>
              <a:ext uri="{FF2B5EF4-FFF2-40B4-BE49-F238E27FC236}">
                <a16:creationId xmlns:a16="http://schemas.microsoft.com/office/drawing/2014/main" xmlns="" id="{4E5AD2D6-BD76-3D41-AE11-64AACE896BB9}"/>
              </a:ext>
            </a:extLst>
          </p:cNvPr>
          <p:cNvPicPr>
            <a:picLocks noChangeAspect="1"/>
          </p:cNvPicPr>
          <p:nvPr/>
        </p:nvPicPr>
        <p:blipFill rotWithShape="1">
          <a:blip r:embed="rId3">
            <a:extLst>
              <a:ext uri="{28A0092B-C50C-407E-A947-70E740481C1C}">
                <a14:useLocalDpi xmlns:a14="http://schemas.microsoft.com/office/drawing/2010/main" val="0"/>
              </a:ext>
            </a:extLst>
          </a:blip>
          <a:srcRect r="44423"/>
          <a:stretch/>
        </p:blipFill>
        <p:spPr>
          <a:xfrm>
            <a:off x="61857" y="807606"/>
            <a:ext cx="3126257" cy="2087489"/>
          </a:xfrm>
          <a:prstGeom prst="rect">
            <a:avLst/>
          </a:prstGeom>
        </p:spPr>
      </p:pic>
    </p:spTree>
    <p:extLst>
      <p:ext uri="{BB962C8B-B14F-4D97-AF65-F5344CB8AC3E}">
        <p14:creationId xmlns:p14="http://schemas.microsoft.com/office/powerpoint/2010/main" val="926026992"/>
      </p:ext>
    </p:extLst>
  </p:cSld>
  <p:clrMapOvr>
    <a:masterClrMapping/>
  </p:clrMapOvr>
</p:sld>
</file>

<file path=ppt/theme/theme1.xml><?xml version="1.0" encoding="utf-8"?>
<a:theme xmlns:a="http://schemas.openxmlformats.org/drawingml/2006/main" name="Other EESA Highlights (not DOE-S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OE-SC EESA Highligh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Horizonal Img_DOE-SC EESA Highligh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3327</TotalTime>
  <Words>309</Words>
  <Application>Microsoft Office PowerPoint</Application>
  <PresentationFormat>Custom</PresentationFormat>
  <Paragraphs>14</Paragraphs>
  <Slides>1</Slides>
  <Notes>1</Notes>
  <HiddenSlides>0</HiddenSlides>
  <MMClips>0</MMClips>
  <ScaleCrop>false</ScaleCrop>
  <HeadingPairs>
    <vt:vector size="4" baseType="variant">
      <vt:variant>
        <vt:lpstr>Theme</vt:lpstr>
      </vt:variant>
      <vt:variant>
        <vt:i4>3</vt:i4>
      </vt:variant>
      <vt:variant>
        <vt:lpstr>Slide Titles</vt:lpstr>
      </vt:variant>
      <vt:variant>
        <vt:i4>1</vt:i4>
      </vt:variant>
    </vt:vector>
  </HeadingPairs>
  <TitlesOfParts>
    <vt:vector size="4" baseType="lpstr">
      <vt:lpstr>Other EESA Highlights (not DOE-SC)</vt:lpstr>
      <vt:lpstr>DOE-SC EESA Highlights</vt:lpstr>
      <vt:lpstr>Horizonal Img_DOE-SC EESA Highlights</vt:lpstr>
      <vt:lpstr>The enhancement of the terrestrial carbon sink by CO2 fertilization</vt:lpstr>
    </vt:vector>
  </TitlesOfParts>
  <Company>LBNL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Maryann Villavert</dc:creator>
  <cp:lastModifiedBy>Jacob Gimbel</cp:lastModifiedBy>
  <cp:revision>211</cp:revision>
  <dcterms:created xsi:type="dcterms:W3CDTF">2016-02-10T19:06:12Z</dcterms:created>
  <dcterms:modified xsi:type="dcterms:W3CDTF">2019-10-03T22:39:50Z</dcterms:modified>
</cp:coreProperties>
</file>