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2"/>
    <p:restoredTop sz="94647"/>
  </p:normalViewPr>
  <p:slideViewPr>
    <p:cSldViewPr snapToGrid="0" snapToObjects="1">
      <p:cViewPr varScale="1">
        <p:scale>
          <a:sx n="80" d="100"/>
          <a:sy n="80" d="100"/>
        </p:scale>
        <p:origin x="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10/8/2019</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10/8/2019</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19JC015152"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2A06BB-C25A-EA44-A8AC-8606A4495173}"/>
              </a:ext>
            </a:extLst>
          </p:cNvPr>
          <p:cNvSpPr txBox="1"/>
          <p:nvPr/>
        </p:nvSpPr>
        <p:spPr>
          <a:xfrm>
            <a:off x="204231" y="21736"/>
            <a:ext cx="11894089"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Relationship Between U.S. East Coast Sea Level and the Atlantic Meridional Overturning Circulation: A </a:t>
            </a:r>
            <a:r>
              <a:rPr lang="en-US" sz="2800" b="1" dirty="0" smtClean="0">
                <a:latin typeface="Times New Roman" panose="02020603050405020304" pitchFamily="18" charset="0"/>
                <a:cs typeface="Times New Roman" panose="02020603050405020304" pitchFamily="18" charset="0"/>
              </a:rPr>
              <a:t>Review</a:t>
            </a:r>
            <a:endParaRPr lang="en-US" sz="280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E4FC2D94-20FC-EA42-BB42-2D9AFFA267E7}"/>
              </a:ext>
            </a:extLst>
          </p:cNvPr>
          <p:cNvPicPr>
            <a:picLocks noChangeAspect="1"/>
          </p:cNvPicPr>
          <p:nvPr/>
        </p:nvPicPr>
        <p:blipFill>
          <a:blip r:embed="rId2"/>
          <a:stretch>
            <a:fillRect/>
          </a:stretch>
        </p:blipFill>
        <p:spPr>
          <a:xfrm>
            <a:off x="9379095" y="6332896"/>
            <a:ext cx="2767689" cy="464649"/>
          </a:xfrm>
          <a:prstGeom prst="rect">
            <a:avLst/>
          </a:prstGeom>
        </p:spPr>
      </p:pic>
      <p:sp>
        <p:nvSpPr>
          <p:cNvPr id="20" name="Rectangle 19">
            <a:extLst>
              <a:ext uri="{FF2B5EF4-FFF2-40B4-BE49-F238E27FC236}">
                <a16:creationId xmlns:a16="http://schemas.microsoft.com/office/drawing/2014/main" id="{74B5393D-A426-CE49-A359-7BCE18E89393}"/>
              </a:ext>
            </a:extLst>
          </p:cNvPr>
          <p:cNvSpPr/>
          <p:nvPr/>
        </p:nvSpPr>
        <p:spPr>
          <a:xfrm>
            <a:off x="8522077" y="3859976"/>
            <a:ext cx="3576243" cy="2308324"/>
          </a:xfrm>
          <a:prstGeom prst="rect">
            <a:avLst/>
          </a:prstGeom>
        </p:spPr>
        <p:txBody>
          <a:bodyPr wrap="square">
            <a:spAutoFit/>
          </a:bodyPr>
          <a:lstStyle/>
          <a:p>
            <a:r>
              <a:rPr lang="en-US" dirty="0"/>
              <a:t>Little, C. M., </a:t>
            </a:r>
            <a:r>
              <a:rPr lang="en-US" b="1" dirty="0"/>
              <a:t>A. Hu</a:t>
            </a:r>
            <a:r>
              <a:rPr lang="en-US" dirty="0"/>
              <a:t>, C. W. Hughes, G. D. McCarthy, C. G. </a:t>
            </a:r>
            <a:r>
              <a:rPr lang="en-US" dirty="0" err="1"/>
              <a:t>Piecuch</a:t>
            </a:r>
            <a:r>
              <a:rPr lang="en-US" dirty="0"/>
              <a:t>, R. M. Ponte, M. D. Thomas, 2019, </a:t>
            </a:r>
            <a:r>
              <a:rPr lang="en-US" b="1" dirty="0">
                <a:hlinkClick r:id="rId3"/>
              </a:rPr>
              <a:t>The Relationship between United States East Coast Sea Level and the Atlantic Meridional Overturning Circulation: a Review</a:t>
            </a:r>
            <a:r>
              <a:rPr lang="en-US" dirty="0"/>
              <a:t>, </a:t>
            </a:r>
            <a:r>
              <a:rPr lang="en-US" i="1" dirty="0"/>
              <a:t>JGR-Ocean</a:t>
            </a:r>
            <a:r>
              <a:rPr lang="en-US" dirty="0"/>
              <a:t>, 124, </a:t>
            </a:r>
            <a:r>
              <a:rPr lang="en-US" dirty="0" err="1"/>
              <a:t>doi</a:t>
            </a:r>
            <a:r>
              <a:rPr lang="en-US" dirty="0"/>
              <a:t>: 10.1029/2019JC015152</a:t>
            </a:r>
            <a:r>
              <a:rPr lang="en-US" dirty="0" smtClean="0"/>
              <a:t>.</a:t>
            </a:r>
            <a:endParaRPr lang="en-US" dirty="0"/>
          </a:p>
        </p:txBody>
      </p:sp>
      <p:sp>
        <p:nvSpPr>
          <p:cNvPr id="23" name="Shape 113">
            <a:extLst>
              <a:ext uri="{FF2B5EF4-FFF2-40B4-BE49-F238E27FC236}">
                <a16:creationId xmlns:a16="http://schemas.microsoft.com/office/drawing/2014/main" id="{AAAF3FD3-EEF5-E64A-9AC9-EACF9F3B5972}"/>
              </a:ext>
            </a:extLst>
          </p:cNvPr>
          <p:cNvSpPr txBox="1">
            <a:spLocks/>
          </p:cNvSpPr>
          <p:nvPr/>
        </p:nvSpPr>
        <p:spPr>
          <a:xfrm>
            <a:off x="174552" y="969251"/>
            <a:ext cx="4256956"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a:t>we review </a:t>
            </a:r>
            <a:r>
              <a:rPr lang="en-US" sz="1600" dirty="0" smtClean="0"/>
              <a:t>the consistency of the supports </a:t>
            </a:r>
            <a:r>
              <a:rPr lang="en-US" sz="1600" dirty="0"/>
              <a:t>in numerical models for an antiphase relationship between AMOC strength and dynamic sea level. </a:t>
            </a:r>
            <a:r>
              <a:rPr lang="en-US" sz="1600" dirty="0" smtClean="0"/>
              <a:t>Simulations </a:t>
            </a:r>
            <a:r>
              <a:rPr lang="en-US" sz="1600" dirty="0"/>
              <a:t>exhibit substantial along‐coast and </a:t>
            </a:r>
            <a:r>
              <a:rPr lang="en-US" sz="1600" dirty="0" err="1"/>
              <a:t>intermodel</a:t>
            </a:r>
            <a:r>
              <a:rPr lang="en-US" sz="1600" dirty="0"/>
              <a:t> differences in the amplitude of AMOC‐associated dynamic sea level variability. </a:t>
            </a:r>
            <a:endParaRPr lang="en-US" sz="1600" dirty="0" smtClean="0"/>
          </a:p>
          <a:p>
            <a:pPr algn="l">
              <a:lnSpc>
                <a:spcPct val="115000"/>
              </a:lnSpc>
              <a:spcBef>
                <a:spcPts val="0"/>
              </a:spcBef>
            </a:pPr>
            <a:r>
              <a:rPr lang="en-US" sz="1600" b="1" dirty="0" smtClean="0">
                <a:solidFill>
                  <a:schemeClr val="tx1">
                    <a:lumMod val="50000"/>
                    <a:lumOff val="50000"/>
                  </a:schemeClr>
                </a:solidFill>
              </a:rPr>
              <a:t>Approach</a:t>
            </a:r>
            <a:r>
              <a:rPr lang="en-US" sz="1600" b="1" dirty="0">
                <a:solidFill>
                  <a:schemeClr val="tx1">
                    <a:lumMod val="50000"/>
                    <a:lumOff val="50000"/>
                  </a:schemeClr>
                </a:solidFill>
              </a:rPr>
              <a:t>:</a:t>
            </a:r>
            <a:r>
              <a:rPr lang="en-US" sz="1600" dirty="0">
                <a:solidFill>
                  <a:schemeClr val="tx1">
                    <a:lumMod val="50000"/>
                    <a:lumOff val="50000"/>
                  </a:schemeClr>
                </a:solidFill>
              </a:rPr>
              <a:t> </a:t>
            </a:r>
            <a:r>
              <a:rPr lang="en-US" sz="1600" dirty="0" smtClean="0">
                <a:solidFill>
                  <a:schemeClr val="tx1">
                    <a:lumMod val="50000"/>
                    <a:lumOff val="50000"/>
                  </a:schemeClr>
                </a:solidFill>
              </a:rPr>
              <a:t>Review and analyzing CMIP5 related publications regarding sea level change and AMOC.</a:t>
            </a:r>
          </a:p>
          <a:p>
            <a:pPr algn="l">
              <a:lnSpc>
                <a:spcPct val="115000"/>
              </a:lnSpc>
              <a:spcBef>
                <a:spcPts val="0"/>
              </a:spcBef>
            </a:pPr>
            <a:r>
              <a:rPr lang="en-US" sz="1600" b="1" dirty="0" smtClean="0">
                <a:solidFill>
                  <a:schemeClr val="tx1">
                    <a:lumMod val="50000"/>
                    <a:lumOff val="50000"/>
                  </a:schemeClr>
                </a:solidFill>
              </a:rPr>
              <a:t>Results/Impacts: </a:t>
            </a:r>
            <a:r>
              <a:rPr lang="en-US" sz="1600" dirty="0">
                <a:latin typeface="Times New Roman" panose="02020603050405020304" pitchFamily="18" charset="0"/>
                <a:cs typeface="Times New Roman" panose="02020603050405020304" pitchFamily="18" charset="0"/>
              </a:rPr>
              <a:t>In this review, we have noted some possible origins for regional, model, timescale, and forcing dependence. However, we are unable to assess the degree to which each is responsible for variations in local scaling coefficients. Explanations for these deviations are essential to improve confidence in reconstructions of North Atlantic variability derived from tide gauge observations or </a:t>
            </a:r>
            <a:r>
              <a:rPr lang="en-US" sz="1600" dirty="0" smtClean="0">
                <a:latin typeface="Times New Roman" panose="02020603050405020304" pitchFamily="18" charset="0"/>
                <a:cs typeface="Times New Roman" panose="02020603050405020304" pitchFamily="18" charset="0"/>
              </a:rPr>
              <a:t>paleo proxies </a:t>
            </a:r>
            <a:r>
              <a:rPr lang="en-US" sz="1600" dirty="0">
                <a:latin typeface="Times New Roman" panose="02020603050405020304" pitchFamily="18" charset="0"/>
                <a:cs typeface="Times New Roman" panose="02020603050405020304" pitchFamily="18" charset="0"/>
              </a:rPr>
              <a:t>and projections of coastal sea level change from current‐generation climate models.</a:t>
            </a:r>
          </a:p>
          <a:p>
            <a:pPr algn="l">
              <a:lnSpc>
                <a:spcPct val="115000"/>
              </a:lnSpc>
              <a:spcBef>
                <a:spcPts val="0"/>
              </a:spcBef>
            </a:pPr>
            <a:endParaRPr lang="en-US" sz="1600" dirty="0">
              <a:solidFill>
                <a:schemeClr val="tx1">
                  <a:lumMod val="50000"/>
                  <a:lumOff val="50000"/>
                </a:schemeClr>
              </a:solidFill>
            </a:endParaRPr>
          </a:p>
        </p:txBody>
      </p:sp>
      <p:pic>
        <p:nvPicPr>
          <p:cNvPr id="1026" name="Picture 2" descr="cgd"/>
          <p:cNvPicPr>
            <a:picLocks noChangeAspect="1" noChangeArrowheads="1"/>
          </p:cNvPicPr>
          <p:nvPr/>
        </p:nvPicPr>
        <p:blipFill rotWithShape="1">
          <a:blip r:embed="rId4">
            <a:extLst>
              <a:ext uri="{28A0092B-C50C-407E-A947-70E740481C1C}">
                <a14:useLocalDpi xmlns:a14="http://schemas.microsoft.com/office/drawing/2010/main" val="0"/>
              </a:ext>
            </a:extLst>
          </a:blip>
          <a:srcRect t="18173" b="18131"/>
          <a:stretch/>
        </p:blipFill>
        <p:spPr bwMode="auto">
          <a:xfrm>
            <a:off x="4388286" y="6322096"/>
            <a:ext cx="746422" cy="475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ca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6235" y="6272448"/>
            <a:ext cx="1746548" cy="560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99897" y="975843"/>
            <a:ext cx="3220601" cy="2062103"/>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Figure 1. </a:t>
            </a:r>
            <a:r>
              <a:rPr lang="en-US" sz="1600" dirty="0">
                <a:latin typeface="Times New Roman" panose="02020603050405020304" pitchFamily="18" charset="0"/>
                <a:cs typeface="Times New Roman" panose="02020603050405020304" pitchFamily="18" charset="0"/>
              </a:rPr>
              <a:t>Map of the ratio of dynamic sea level change to AMOC change (m/</a:t>
            </a:r>
            <a:r>
              <a:rPr lang="en-US" sz="1600" dirty="0" err="1">
                <a:latin typeface="Times New Roman" panose="02020603050405020304" pitchFamily="18" charset="0"/>
                <a:cs typeface="Times New Roman" panose="02020603050405020304" pitchFamily="18" charset="0"/>
              </a:rPr>
              <a:t>Sv</a:t>
            </a:r>
            <a:r>
              <a:rPr lang="en-US" sz="1600" dirty="0">
                <a:latin typeface="Times New Roman" panose="02020603050405020304" pitchFamily="18" charset="0"/>
                <a:cs typeface="Times New Roman" panose="02020603050405020304" pitchFamily="18" charset="0"/>
              </a:rPr>
              <a:t>; 2076–2100 minus 1976–2000) for</a:t>
            </a:r>
          </a:p>
          <a:p>
            <a:r>
              <a:rPr lang="en-US" sz="1600" dirty="0">
                <a:latin typeface="Times New Roman" panose="02020603050405020304" pitchFamily="18" charset="0"/>
                <a:cs typeface="Times New Roman" panose="02020603050405020304" pitchFamily="18" charset="0"/>
              </a:rPr>
              <a:t>25 RCP4.5‐forced Coupled Model </a:t>
            </a:r>
            <a:r>
              <a:rPr lang="en-US" sz="1600" dirty="0" err="1">
                <a:latin typeface="Times New Roman" panose="02020603050405020304" pitchFamily="18" charset="0"/>
                <a:cs typeface="Times New Roman" panose="02020603050405020304" pitchFamily="18" charset="0"/>
              </a:rPr>
              <a:t>Intercomparison</a:t>
            </a:r>
            <a:r>
              <a:rPr lang="en-US" sz="1600" dirty="0">
                <a:latin typeface="Times New Roman" panose="02020603050405020304" pitchFamily="18" charset="0"/>
                <a:cs typeface="Times New Roman" panose="02020603050405020304" pitchFamily="18" charset="0"/>
              </a:rPr>
              <a:t> Project Phase 5 models with AMOC weakening larger than 2 </a:t>
            </a:r>
            <a:r>
              <a:rPr lang="en-US" sz="1600" dirty="0" err="1">
                <a:latin typeface="Times New Roman" panose="02020603050405020304" pitchFamily="18" charset="0"/>
                <a:cs typeface="Times New Roman" panose="02020603050405020304" pitchFamily="18" charset="0"/>
              </a:rPr>
              <a:t>Sv</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4388286" y="889875"/>
            <a:ext cx="4133791" cy="5532199"/>
          </a:xfrm>
          <a:prstGeom prst="rect">
            <a:avLst/>
          </a:prstGeom>
        </p:spPr>
      </p:pic>
    </p:spTree>
    <p:extLst>
      <p:ext uri="{BB962C8B-B14F-4D97-AF65-F5344CB8AC3E}">
        <p14:creationId xmlns:p14="http://schemas.microsoft.com/office/powerpoint/2010/main" val="27089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199</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Stephanie Shearer</cp:lastModifiedBy>
  <cp:revision>30</cp:revision>
  <dcterms:created xsi:type="dcterms:W3CDTF">2019-01-21T20:59:35Z</dcterms:created>
  <dcterms:modified xsi:type="dcterms:W3CDTF">2019-10-08T19:00:34Z</dcterms:modified>
</cp:coreProperties>
</file>