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7" r:id="rId2"/>
  </p:sldIdLst>
  <p:sldSz cx="10058400" cy="7772400"/>
  <p:notesSz cx="6985000" cy="9283700"/>
  <p:defaultTextStyle>
    <a:defPPr>
      <a:defRPr lang="en-US"/>
    </a:defPPr>
    <a:lvl1pPr marL="0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245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493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738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6984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231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5476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4722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3969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66"/>
    <a:srgbClr val="000000"/>
    <a:srgbClr val="FFFFFF"/>
    <a:srgbClr val="00FFFF"/>
    <a:srgbClr val="68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60" autoAdjust="0"/>
  </p:normalViewPr>
  <p:slideViewPr>
    <p:cSldViewPr snapToGrid="0" snapToObjects="1" showGuides="1">
      <p:cViewPr varScale="1">
        <p:scale>
          <a:sx n="67" d="100"/>
          <a:sy n="67" d="100"/>
        </p:scale>
        <p:origin x="1064" y="44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4" d="100"/>
          <a:sy n="74" d="100"/>
        </p:scale>
        <p:origin x="-2928" y="-77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547743F-9F2F-F946-B4B9-95F2F60FB6A2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56FB101-B1F6-3440-94F2-864600494A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0123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44645EDD-FE25-044D-B57A-0CCE6925436F}" type="datetime1">
              <a:rPr lang="en-US" smtClean="0"/>
              <a:pPr/>
              <a:t>3/27/2019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696913"/>
            <a:ext cx="450532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4398D3C4-4A05-554B-9132-75328EA933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904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245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493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738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6984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6231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5476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4722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3969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95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813563"/>
            <a:ext cx="9052560" cy="5129425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8"/>
            <a:ext cx="8549640" cy="1543685"/>
          </a:xfrm>
          <a:prstGeom prst="rect">
            <a:avLst/>
          </a:prstGeom>
        </p:spPr>
        <p:txBody>
          <a:bodyPr lIns="101849" tIns="50925" rIns="101849" bIns="50925"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2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4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9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62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54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47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39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2" y="1739795"/>
            <a:ext cx="4444207" cy="725064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700" b="1"/>
            </a:lvl1pPr>
            <a:lvl2pPr marL="509245" indent="0">
              <a:buNone/>
              <a:defRPr sz="2200" b="1"/>
            </a:lvl2pPr>
            <a:lvl3pPr marL="1018493" indent="0">
              <a:buNone/>
              <a:defRPr sz="2000" b="1"/>
            </a:lvl3pPr>
            <a:lvl4pPr marL="1527738" indent="0">
              <a:buNone/>
              <a:defRPr sz="1800" b="1"/>
            </a:lvl4pPr>
            <a:lvl5pPr marL="2036984" indent="0">
              <a:buNone/>
              <a:defRPr sz="1800" b="1"/>
            </a:lvl5pPr>
            <a:lvl6pPr marL="2546231" indent="0">
              <a:buNone/>
              <a:defRPr sz="1800" b="1"/>
            </a:lvl6pPr>
            <a:lvl7pPr marL="3055476" indent="0">
              <a:buNone/>
              <a:defRPr sz="1800" b="1"/>
            </a:lvl7pPr>
            <a:lvl8pPr marL="3564722" indent="0">
              <a:buNone/>
              <a:defRPr sz="1800" b="1"/>
            </a:lvl8pPr>
            <a:lvl9pPr marL="407396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2" y="2464859"/>
            <a:ext cx="4444207" cy="4478126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700" b="1"/>
            </a:lvl1pPr>
            <a:lvl2pPr marL="509245" indent="0">
              <a:buNone/>
              <a:defRPr sz="2200" b="1"/>
            </a:lvl2pPr>
            <a:lvl3pPr marL="1018493" indent="0">
              <a:buNone/>
              <a:defRPr sz="2000" b="1"/>
            </a:lvl3pPr>
            <a:lvl4pPr marL="1527738" indent="0">
              <a:buNone/>
              <a:defRPr sz="1800" b="1"/>
            </a:lvl4pPr>
            <a:lvl5pPr marL="2036984" indent="0">
              <a:buNone/>
              <a:defRPr sz="1800" b="1"/>
            </a:lvl5pPr>
            <a:lvl6pPr marL="2546231" indent="0">
              <a:buNone/>
              <a:defRPr sz="1800" b="1"/>
            </a:lvl6pPr>
            <a:lvl7pPr marL="3055476" indent="0">
              <a:buNone/>
              <a:defRPr sz="1800" b="1"/>
            </a:lvl7pPr>
            <a:lvl8pPr marL="3564722" indent="0">
              <a:buNone/>
              <a:defRPr sz="1800" b="1"/>
            </a:lvl8pPr>
            <a:lvl9pPr marL="407396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  <a:prstGeom prst="rect">
            <a:avLst/>
          </a:prstGeom>
        </p:spPr>
        <p:txBody>
          <a:bodyPr lIns="101849" tIns="50925" rIns="101849" bIns="50925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1600"/>
            </a:lvl1pPr>
            <a:lvl2pPr marL="509245" indent="0">
              <a:buNone/>
              <a:defRPr sz="1300"/>
            </a:lvl2pPr>
            <a:lvl3pPr marL="1018493" indent="0">
              <a:buNone/>
              <a:defRPr sz="1100"/>
            </a:lvl3pPr>
            <a:lvl4pPr marL="1527738" indent="0">
              <a:buNone/>
              <a:defRPr sz="1000"/>
            </a:lvl4pPr>
            <a:lvl5pPr marL="2036984" indent="0">
              <a:buNone/>
              <a:defRPr sz="1000"/>
            </a:lvl5pPr>
            <a:lvl6pPr marL="2546231" indent="0">
              <a:buNone/>
              <a:defRPr sz="1000"/>
            </a:lvl6pPr>
            <a:lvl7pPr marL="3055476" indent="0">
              <a:buNone/>
              <a:defRPr sz="1000"/>
            </a:lvl7pPr>
            <a:lvl8pPr marL="3564722" indent="0">
              <a:buNone/>
              <a:defRPr sz="1000"/>
            </a:lvl8pPr>
            <a:lvl9pPr marL="407396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2"/>
            <a:ext cx="6035040" cy="642303"/>
          </a:xfrm>
          <a:prstGeom prst="rect">
            <a:avLst/>
          </a:prstGeom>
        </p:spPr>
        <p:txBody>
          <a:bodyPr lIns="101849" tIns="50925" rIns="101849" bIns="50925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3600"/>
            </a:lvl1pPr>
            <a:lvl2pPr marL="509245" indent="0">
              <a:buNone/>
              <a:defRPr sz="3100"/>
            </a:lvl2pPr>
            <a:lvl3pPr marL="1018493" indent="0">
              <a:buNone/>
              <a:defRPr sz="2700"/>
            </a:lvl3pPr>
            <a:lvl4pPr marL="1527738" indent="0">
              <a:buNone/>
              <a:defRPr sz="2200"/>
            </a:lvl4pPr>
            <a:lvl5pPr marL="2036984" indent="0">
              <a:buNone/>
              <a:defRPr sz="2200"/>
            </a:lvl5pPr>
            <a:lvl6pPr marL="2546231" indent="0">
              <a:buNone/>
              <a:defRPr sz="2200"/>
            </a:lvl6pPr>
            <a:lvl7pPr marL="3055476" indent="0">
              <a:buNone/>
              <a:defRPr sz="2200"/>
            </a:lvl7pPr>
            <a:lvl8pPr marL="3564722" indent="0">
              <a:buNone/>
              <a:defRPr sz="2200"/>
            </a:lvl8pPr>
            <a:lvl9pPr marL="4073969" indent="0">
              <a:buNone/>
              <a:defRPr sz="2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5"/>
            <a:ext cx="6035040" cy="912177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1600"/>
            </a:lvl1pPr>
            <a:lvl2pPr marL="509245" indent="0">
              <a:buNone/>
              <a:defRPr sz="1300"/>
            </a:lvl2pPr>
            <a:lvl3pPr marL="1018493" indent="0">
              <a:buNone/>
              <a:defRPr sz="1100"/>
            </a:lvl3pPr>
            <a:lvl4pPr marL="1527738" indent="0">
              <a:buNone/>
              <a:defRPr sz="1000"/>
            </a:lvl4pPr>
            <a:lvl5pPr marL="2036984" indent="0">
              <a:buNone/>
              <a:defRPr sz="1000"/>
            </a:lvl5pPr>
            <a:lvl6pPr marL="2546231" indent="0">
              <a:buNone/>
              <a:defRPr sz="1000"/>
            </a:lvl6pPr>
            <a:lvl7pPr marL="3055476" indent="0">
              <a:buNone/>
              <a:defRPr sz="1000"/>
            </a:lvl7pPr>
            <a:lvl8pPr marL="3564722" indent="0">
              <a:buNone/>
              <a:defRPr sz="1000"/>
            </a:lvl8pPr>
            <a:lvl9pPr marL="407396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50924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935" indent="-381935" algn="l" defTabSz="50924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525" indent="-318279" algn="l" defTabSz="509245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14" indent="-254624" algn="l" defTabSz="5092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362" indent="-254624" algn="l" defTabSz="509245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607" indent="-254624" algn="l" defTabSz="509245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853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100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9345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591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245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493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738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984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231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476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722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969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i.org/10.1016/j.scib.2018.12.02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3556" y="964773"/>
            <a:ext cx="3426315" cy="3160663"/>
          </a:xfrm>
          <a:prstGeom prst="rect">
            <a:avLst/>
          </a:prstGeom>
        </p:spPr>
      </p:pic>
      <p:sp>
        <p:nvSpPr>
          <p:cNvPr id="2" name="Rectangle 10"/>
          <p:cNvSpPr txBox="1">
            <a:spLocks noChangeArrowheads="1"/>
          </p:cNvSpPr>
          <p:nvPr/>
        </p:nvSpPr>
        <p:spPr>
          <a:xfrm>
            <a:off x="41909" y="4326431"/>
            <a:ext cx="4821398" cy="2407285"/>
          </a:xfrm>
          <a:prstGeom prst="rect">
            <a:avLst/>
          </a:prstGeom>
        </p:spPr>
        <p:txBody>
          <a:bodyPr lIns="101882" tIns="50941" rIns="101882" bIns="50941"/>
          <a:lstStyle/>
          <a:p>
            <a:pPr marL="382059" indent="-382059" defTabSz="1018824" eaLnBrk="0">
              <a:spcBef>
                <a:spcPct val="20000"/>
              </a:spcBef>
              <a:defRPr/>
            </a:pPr>
            <a:r>
              <a:rPr lang="en-US" sz="2200" b="1" u="sng" kern="0" dirty="0" smtClean="0"/>
              <a:t>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used here is the Flexible Global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Ocean-Atmosphere-Land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Model grid-point version 2 (FGOALS-g2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Experiments: 1600 </a:t>
            </a:r>
            <a:r>
              <a:rPr lang="en-US" sz="1600" kern="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yr</a:t>
            </a: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1850 control run; two partially coupled simulations where the tropical Pacific temperature (20ºS-20ºN) or North Pacific temperature (20-60ºN) is relax back to climatological annual cycle of the control run.</a:t>
            </a:r>
            <a:endParaRPr lang="en-US" sz="1400" kern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11"/>
          <p:cNvSpPr txBox="1">
            <a:spLocks noChangeArrowheads="1"/>
          </p:cNvSpPr>
          <p:nvPr/>
        </p:nvSpPr>
        <p:spPr>
          <a:xfrm>
            <a:off x="4861560" y="4269630"/>
            <a:ext cx="5204456" cy="2392892"/>
          </a:xfrm>
          <a:prstGeom prst="rect">
            <a:avLst/>
          </a:prstGeom>
        </p:spPr>
        <p:txBody>
          <a:bodyPr lIns="101882" tIns="50941" rIns="101882" bIns="50941"/>
          <a:lstStyle/>
          <a:p>
            <a:pPr marL="382059" indent="-382059" defTabSz="1018824" eaLnBrk="0">
              <a:spcBef>
                <a:spcPct val="20000"/>
              </a:spcBef>
              <a:defRPr/>
            </a:pPr>
            <a:r>
              <a:rPr lang="en-US" sz="2200" b="1" u="sng" kern="0" dirty="0" smtClean="0"/>
              <a:t>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50–80-year AMO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involves transport of warm and saline Atlantic water into the Greenland-Iceland-Norwegian (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GIN) Seas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 to reaching its maximum positive phase, while such a transport is weak for the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10–30-year AMO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zonality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atmospheric variability associated with the 50–80 year AMO favors the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 of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warm and saline water into the GIN Seas;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disappearance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Pacific variability weakens the </a:t>
            </a:r>
            <a:r>
              <a:rPr lang="en-US" sz="15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zonality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atmospheric variability and the transport of warm and saline water into the GIN Seas, leading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weakening of the 50–80-year AMO.</a:t>
            </a:r>
            <a:endParaRPr lang="en-US" sz="1500" kern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0250" y="829175"/>
            <a:ext cx="4822408" cy="3442253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square" lIns="101882" tIns="50941" rIns="101882" bIns="50941">
            <a:spAutoFit/>
          </a:bodyPr>
          <a:lstStyle/>
          <a:p>
            <a:pPr>
              <a:defRPr/>
            </a:pPr>
            <a:r>
              <a:rPr lang="en-US" sz="2200" b="1" u="sng" dirty="0" smtClean="0">
                <a:solidFill>
                  <a:srgbClr val="000000"/>
                </a:solidFill>
              </a:rPr>
              <a:t>Objective</a:t>
            </a:r>
          </a:p>
          <a:p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Atlantic Multi-decadal Oscillation (AMO) is an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observed mode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sea surface temperature (SST) variability in the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North Atlantic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is commonly represented by an area-weighted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SST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 of the North Atlantic (0–65N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the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exact underlying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mechanism for AMO is still under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debate,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multiple studies show that AMO is capable of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generating profound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on regional and global climate in both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observations and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simulations.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coupled models failed to reproduce the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observed 50–80-year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AMO, but were overwhelmed by a 10–30-year AMO. Here we show that the 50–80-year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 and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10–30-year AMO represent two different AMO 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regimes by analyzing a few millennium scale model </a:t>
            </a:r>
            <a:r>
              <a:rPr lang="en-US" sz="1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5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imulations.</a:t>
            </a:r>
            <a:endParaRPr lang="en-US" sz="1500" b="1" u="sng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 flipV="1">
            <a:off x="132383" y="14613866"/>
            <a:ext cx="9884848" cy="287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-61101"/>
            <a:ext cx="9974579" cy="964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 anchor="ctr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</a:rPr>
              <a:t>Two Regimes of Atlantic </a:t>
            </a:r>
            <a:r>
              <a:rPr lang="en-US" sz="2800" b="1" dirty="0" err="1">
                <a:latin typeface="Times New Roman" panose="02020603050405020304" pitchFamily="18" charset="0"/>
              </a:rPr>
              <a:t>Multidecadal</a:t>
            </a:r>
            <a:r>
              <a:rPr lang="en-US" sz="2800" b="1" dirty="0">
                <a:latin typeface="Times New Roman" panose="02020603050405020304" pitchFamily="18" charset="0"/>
              </a:rPr>
              <a:t> Oscillation: Cross-basin Dependent or </a:t>
            </a:r>
            <a:r>
              <a:rPr lang="en-US" sz="2800" b="1" dirty="0" smtClean="0">
                <a:latin typeface="Times New Roman" panose="02020603050405020304" pitchFamily="18" charset="0"/>
              </a:rPr>
              <a:t>Atlantic-intrinsic</a:t>
            </a:r>
            <a:endParaRPr lang="en-US" sz="2800" b="1" dirty="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8403" y="7170160"/>
            <a:ext cx="9978149" cy="5602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192087" y="4326431"/>
            <a:ext cx="9614853" cy="1799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4842908" y="836348"/>
            <a:ext cx="20399" cy="6260906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129651" y="928147"/>
            <a:ext cx="193636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gency FB" panose="020B0503020202020204" pitchFamily="34" charset="0"/>
                <a:ea typeface="SimSun" panose="02010600030101010101" pitchFamily="2" charset="-122"/>
              </a:rPr>
              <a:t>Figure 1 </a:t>
            </a:r>
            <a:r>
              <a:rPr lang="en-US" sz="1200" dirty="0">
                <a:latin typeface="Agency FB" panose="020B0503020202020204" pitchFamily="34" charset="0"/>
              </a:rPr>
              <a:t>AMO SST patterns (left panel) and corresponding power spectra (right panel) of AMO indexes in the CTL (a, d), </a:t>
            </a:r>
            <a:r>
              <a:rPr lang="en-US" sz="1200" dirty="0" err="1">
                <a:latin typeface="Agency FB" panose="020B0503020202020204" pitchFamily="34" charset="0"/>
              </a:rPr>
              <a:t>TPdepth</a:t>
            </a:r>
            <a:r>
              <a:rPr lang="en-US" sz="1200" dirty="0">
                <a:latin typeface="Agency FB" panose="020B0503020202020204" pitchFamily="34" charset="0"/>
              </a:rPr>
              <a:t> (b, e) and </a:t>
            </a:r>
            <a:r>
              <a:rPr lang="en-US" sz="1200" dirty="0" err="1">
                <a:latin typeface="Agency FB" panose="020B0503020202020204" pitchFamily="34" charset="0"/>
              </a:rPr>
              <a:t>NPdepth</a:t>
            </a:r>
            <a:r>
              <a:rPr lang="en-US" sz="1200" dirty="0">
                <a:latin typeface="Agency FB" panose="020B0503020202020204" pitchFamily="34" charset="0"/>
              </a:rPr>
              <a:t> (c, f) experiments. </a:t>
            </a:r>
            <a:r>
              <a:rPr lang="en-US" sz="1200" dirty="0" smtClean="0">
                <a:latin typeface="Agency FB" panose="020B0503020202020204" pitchFamily="34" charset="0"/>
              </a:rPr>
              <a:t>The monthly </a:t>
            </a:r>
            <a:r>
              <a:rPr lang="en-US" sz="1200" dirty="0">
                <a:latin typeface="Agency FB" panose="020B0503020202020204" pitchFamily="34" charset="0"/>
              </a:rPr>
              <a:t>AMO index is defined as the </a:t>
            </a:r>
            <a:r>
              <a:rPr lang="en-US" sz="1200" dirty="0" err="1">
                <a:latin typeface="Agency FB" panose="020B0503020202020204" pitchFamily="34" charset="0"/>
              </a:rPr>
              <a:t>detrended</a:t>
            </a:r>
            <a:r>
              <a:rPr lang="en-US" sz="1200" dirty="0">
                <a:latin typeface="Agency FB" panose="020B0503020202020204" pitchFamily="34" charset="0"/>
              </a:rPr>
              <a:t> North Atlantic (0–60N, 80W–0) monthly </a:t>
            </a:r>
            <a:r>
              <a:rPr lang="en-US" sz="1200" dirty="0" smtClean="0">
                <a:latin typeface="Agency FB" panose="020B0503020202020204" pitchFamily="34" charset="0"/>
              </a:rPr>
              <a:t>SST anomalies </a:t>
            </a:r>
            <a:r>
              <a:rPr lang="en-US" sz="1200" dirty="0">
                <a:latin typeface="Agency FB" panose="020B0503020202020204" pitchFamily="34" charset="0"/>
              </a:rPr>
              <a:t>minus global (60S–60N) mean monthly SST [8]. The pattern is</a:t>
            </a:r>
          </a:p>
          <a:p>
            <a:r>
              <a:rPr lang="en-US" sz="1200" dirty="0">
                <a:latin typeface="Agency FB" panose="020B0503020202020204" pitchFamily="34" charset="0"/>
              </a:rPr>
              <a:t>obtained by regressing monthly SST anomalies onto the AMO index and then smoothing it with a 9-point spatial filter. The dots indicate the magnitude of the regression </a:t>
            </a:r>
            <a:r>
              <a:rPr lang="en-US" sz="1200" dirty="0" smtClean="0">
                <a:latin typeface="Agency FB" panose="020B0503020202020204" pitchFamily="34" charset="0"/>
              </a:rPr>
              <a:t>is above </a:t>
            </a:r>
            <a:r>
              <a:rPr lang="en-US" sz="1200" dirty="0">
                <a:latin typeface="Agency FB" panose="020B0503020202020204" pitchFamily="34" charset="0"/>
              </a:rPr>
              <a:t>0.3. The red and blue curves are red-noise test and the 5% significance test, respectively.</a:t>
            </a:r>
            <a:endParaRPr lang="en-US" sz="1200" dirty="0">
              <a:solidFill>
                <a:srgbClr val="FF0000"/>
              </a:solidFill>
              <a:latin typeface="Agency FB" panose="020B0503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910" y="7129338"/>
            <a:ext cx="99746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Lin, P., Z. Yu, J. Lu*, M. Ding, 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A. Hu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 H. Liu*, 2019, </a:t>
            </a:r>
            <a:r>
              <a:rPr lang="en-US" sz="1600" b="1" dirty="0">
                <a:latin typeface="Times New Roman" panose="02020603050405020304" pitchFamily="18" charset="0"/>
                <a:hlinkClick r:id="rId4"/>
              </a:rPr>
              <a:t>Two Regimes of Atlantic </a:t>
            </a:r>
            <a:r>
              <a:rPr lang="en-US" sz="1600" b="1" dirty="0" err="1">
                <a:latin typeface="Times New Roman" panose="02020603050405020304" pitchFamily="18" charset="0"/>
                <a:hlinkClick r:id="rId4"/>
              </a:rPr>
              <a:t>Multidecadal</a:t>
            </a:r>
            <a:r>
              <a:rPr lang="en-US" sz="1600" b="1" dirty="0">
                <a:latin typeface="Times New Roman" panose="02020603050405020304" pitchFamily="18" charset="0"/>
                <a:hlinkClick r:id="rId4"/>
              </a:rPr>
              <a:t> Oscillation: Cross-basin Dependent or Atlantic-intrinsic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en-US" sz="16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 Science Bulletin,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 doi:10.1016/j.scib.2018.12.027.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0988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CA_Sit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21397</TotalTime>
  <Words>421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SimSun</vt:lpstr>
      <vt:lpstr>Agency FB</vt:lpstr>
      <vt:lpstr>Arial</vt:lpstr>
      <vt:lpstr>Calibri</vt:lpstr>
      <vt:lpstr>Times New Roman</vt:lpstr>
      <vt:lpstr>DOE-CA_Site_Review_Template</vt:lpstr>
      <vt:lpstr>PowerPoint Presentation</vt:lpstr>
    </vt:vector>
  </TitlesOfParts>
  <Company>NCAR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Stephanie Shearer</dc:creator>
  <cp:lastModifiedBy>Stephanie Shearer</cp:lastModifiedBy>
  <cp:revision>281</cp:revision>
  <dcterms:created xsi:type="dcterms:W3CDTF">2012-05-10T21:40:48Z</dcterms:created>
  <dcterms:modified xsi:type="dcterms:W3CDTF">2019-03-27T17:02:57Z</dcterms:modified>
</cp:coreProperties>
</file>