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2"/>
    <p:restoredTop sz="94647"/>
  </p:normalViewPr>
  <p:slideViewPr>
    <p:cSldViewPr snapToGrid="0" snapToObjects="1">
      <p:cViewPr varScale="1">
        <p:scale>
          <a:sx n="73" d="100"/>
          <a:sy n="73" d="100"/>
        </p:scale>
        <p:origin x="70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C84B0-B5AC-8242-A5BF-8024D09C5B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946D4D-DFA6-3D4E-9142-823D0A5104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43D453-A21A-464C-8F3B-5DBC10CDBD15}"/>
              </a:ext>
            </a:extLst>
          </p:cNvPr>
          <p:cNvSpPr>
            <a:spLocks noGrp="1"/>
          </p:cNvSpPr>
          <p:nvPr>
            <p:ph type="dt" sz="half" idx="10"/>
          </p:nvPr>
        </p:nvSpPr>
        <p:spPr/>
        <p:txBody>
          <a:bodyPr/>
          <a:lstStyle/>
          <a:p>
            <a:fld id="{507456DF-0A81-A14B-AA86-C8EDD1E859E7}" type="datetimeFigureOut">
              <a:rPr lang="en-US" smtClean="0"/>
              <a:t>3/31/2020</a:t>
            </a:fld>
            <a:endParaRPr lang="en-US"/>
          </a:p>
        </p:txBody>
      </p:sp>
      <p:sp>
        <p:nvSpPr>
          <p:cNvPr id="5" name="Footer Placeholder 4">
            <a:extLst>
              <a:ext uri="{FF2B5EF4-FFF2-40B4-BE49-F238E27FC236}">
                <a16:creationId xmlns:a16="http://schemas.microsoft.com/office/drawing/2014/main" id="{A3C6DEE4-B33C-BF49-A88C-28E7EE40B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2A1EC-9649-4643-B0AB-E2DCF6462D28}"/>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946640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933E3-DD53-3640-9873-5807129775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B530F5-653C-CA4A-8CDA-7CD156FA2AC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B5885-80AC-5C49-8BA1-7F0577C1A343}"/>
              </a:ext>
            </a:extLst>
          </p:cNvPr>
          <p:cNvSpPr>
            <a:spLocks noGrp="1"/>
          </p:cNvSpPr>
          <p:nvPr>
            <p:ph type="dt" sz="half" idx="10"/>
          </p:nvPr>
        </p:nvSpPr>
        <p:spPr/>
        <p:txBody>
          <a:bodyPr/>
          <a:lstStyle/>
          <a:p>
            <a:fld id="{507456DF-0A81-A14B-AA86-C8EDD1E859E7}" type="datetimeFigureOut">
              <a:rPr lang="en-US" smtClean="0"/>
              <a:t>3/31/2020</a:t>
            </a:fld>
            <a:endParaRPr lang="en-US"/>
          </a:p>
        </p:txBody>
      </p:sp>
      <p:sp>
        <p:nvSpPr>
          <p:cNvPr id="5" name="Footer Placeholder 4">
            <a:extLst>
              <a:ext uri="{FF2B5EF4-FFF2-40B4-BE49-F238E27FC236}">
                <a16:creationId xmlns:a16="http://schemas.microsoft.com/office/drawing/2014/main" id="{A630CEE0-0A42-CE45-9FB8-E893960F3F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0E3FB1-1B6F-1740-AC3B-482FA823FA5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8376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2CF7C1-6CBA-1F4F-B6B9-E51E840589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81D5C0-B4B4-BC41-91E1-6AEEA9CE4D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1AB89-4155-8040-B371-DFD318B55F00}"/>
              </a:ext>
            </a:extLst>
          </p:cNvPr>
          <p:cNvSpPr>
            <a:spLocks noGrp="1"/>
          </p:cNvSpPr>
          <p:nvPr>
            <p:ph type="dt" sz="half" idx="10"/>
          </p:nvPr>
        </p:nvSpPr>
        <p:spPr/>
        <p:txBody>
          <a:bodyPr/>
          <a:lstStyle/>
          <a:p>
            <a:fld id="{507456DF-0A81-A14B-AA86-C8EDD1E859E7}" type="datetimeFigureOut">
              <a:rPr lang="en-US" smtClean="0"/>
              <a:t>3/31/2020</a:t>
            </a:fld>
            <a:endParaRPr lang="en-US"/>
          </a:p>
        </p:txBody>
      </p:sp>
      <p:sp>
        <p:nvSpPr>
          <p:cNvPr id="5" name="Footer Placeholder 4">
            <a:extLst>
              <a:ext uri="{FF2B5EF4-FFF2-40B4-BE49-F238E27FC236}">
                <a16:creationId xmlns:a16="http://schemas.microsoft.com/office/drawing/2014/main" id="{6902ABA2-9FE6-5B4F-A841-20D6837346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89FDBB-D0D6-8E4B-A98A-E0D4060B104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66139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18B3A-0427-BA4C-85A3-BE6E4BDB02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436AC3-6A34-E448-B3F1-D1A3830AC4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D827C7-6163-3247-BA71-FD598FE7947A}"/>
              </a:ext>
            </a:extLst>
          </p:cNvPr>
          <p:cNvSpPr>
            <a:spLocks noGrp="1"/>
          </p:cNvSpPr>
          <p:nvPr>
            <p:ph type="dt" sz="half" idx="10"/>
          </p:nvPr>
        </p:nvSpPr>
        <p:spPr/>
        <p:txBody>
          <a:bodyPr/>
          <a:lstStyle/>
          <a:p>
            <a:fld id="{507456DF-0A81-A14B-AA86-C8EDD1E859E7}" type="datetimeFigureOut">
              <a:rPr lang="en-US" smtClean="0"/>
              <a:t>3/31/2020</a:t>
            </a:fld>
            <a:endParaRPr lang="en-US"/>
          </a:p>
        </p:txBody>
      </p:sp>
      <p:sp>
        <p:nvSpPr>
          <p:cNvPr id="5" name="Footer Placeholder 4">
            <a:extLst>
              <a:ext uri="{FF2B5EF4-FFF2-40B4-BE49-F238E27FC236}">
                <a16:creationId xmlns:a16="http://schemas.microsoft.com/office/drawing/2014/main" id="{DADDDDD0-7624-CC4D-9ADA-AAFCE65081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C10901-AA9D-3741-AE7F-EFE6A29E8C3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4651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C6512-5458-2F48-9D85-696AF1E89A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7917B8-685B-054A-978F-68ECE16281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ABD03D2-5907-744C-9555-FC111708298A}"/>
              </a:ext>
            </a:extLst>
          </p:cNvPr>
          <p:cNvSpPr>
            <a:spLocks noGrp="1"/>
          </p:cNvSpPr>
          <p:nvPr>
            <p:ph type="dt" sz="half" idx="10"/>
          </p:nvPr>
        </p:nvSpPr>
        <p:spPr/>
        <p:txBody>
          <a:bodyPr/>
          <a:lstStyle/>
          <a:p>
            <a:fld id="{507456DF-0A81-A14B-AA86-C8EDD1E859E7}" type="datetimeFigureOut">
              <a:rPr lang="en-US" smtClean="0"/>
              <a:t>3/31/2020</a:t>
            </a:fld>
            <a:endParaRPr lang="en-US"/>
          </a:p>
        </p:txBody>
      </p:sp>
      <p:sp>
        <p:nvSpPr>
          <p:cNvPr id="5" name="Footer Placeholder 4">
            <a:extLst>
              <a:ext uri="{FF2B5EF4-FFF2-40B4-BE49-F238E27FC236}">
                <a16:creationId xmlns:a16="http://schemas.microsoft.com/office/drawing/2014/main" id="{C78BA3C4-B7A0-AE42-8385-D9BBC3966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33693-11E4-424C-87EB-905BC4383572}"/>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07550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BA6D-BD55-AF4D-9B88-5ADD567ADD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2CD63-48B3-7C4B-B5CF-4EB3600145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9AC2B-0A1F-B344-BD9A-6C8354B072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840082-0C2A-8549-B660-CE0267BD3B73}"/>
              </a:ext>
            </a:extLst>
          </p:cNvPr>
          <p:cNvSpPr>
            <a:spLocks noGrp="1"/>
          </p:cNvSpPr>
          <p:nvPr>
            <p:ph type="dt" sz="half" idx="10"/>
          </p:nvPr>
        </p:nvSpPr>
        <p:spPr/>
        <p:txBody>
          <a:bodyPr/>
          <a:lstStyle/>
          <a:p>
            <a:fld id="{507456DF-0A81-A14B-AA86-C8EDD1E859E7}" type="datetimeFigureOut">
              <a:rPr lang="en-US" smtClean="0"/>
              <a:t>3/31/2020</a:t>
            </a:fld>
            <a:endParaRPr lang="en-US"/>
          </a:p>
        </p:txBody>
      </p:sp>
      <p:sp>
        <p:nvSpPr>
          <p:cNvPr id="6" name="Footer Placeholder 5">
            <a:extLst>
              <a:ext uri="{FF2B5EF4-FFF2-40B4-BE49-F238E27FC236}">
                <a16:creationId xmlns:a16="http://schemas.microsoft.com/office/drawing/2014/main" id="{7613CC6A-E8C0-1745-9ADA-3A548C1835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B50967-F7B7-354D-AED0-FACBDF50139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38094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C8CCC-EDB9-DE4F-9837-8992A74675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AFFAA9-7BC6-E349-9242-4EF0B8A7CC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C473FF1-45FF-844C-826F-806D40DB76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ED1C88-2D9E-4A47-B38E-6DA87A155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376165-3DDD-DC49-AB1D-6BFDA73A4A9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EEB8C7-6BCD-7741-BD59-3AD1EB05199F}"/>
              </a:ext>
            </a:extLst>
          </p:cNvPr>
          <p:cNvSpPr>
            <a:spLocks noGrp="1"/>
          </p:cNvSpPr>
          <p:nvPr>
            <p:ph type="dt" sz="half" idx="10"/>
          </p:nvPr>
        </p:nvSpPr>
        <p:spPr/>
        <p:txBody>
          <a:bodyPr/>
          <a:lstStyle/>
          <a:p>
            <a:fld id="{507456DF-0A81-A14B-AA86-C8EDD1E859E7}" type="datetimeFigureOut">
              <a:rPr lang="en-US" smtClean="0"/>
              <a:t>3/31/2020</a:t>
            </a:fld>
            <a:endParaRPr lang="en-US"/>
          </a:p>
        </p:txBody>
      </p:sp>
      <p:sp>
        <p:nvSpPr>
          <p:cNvPr id="8" name="Footer Placeholder 7">
            <a:extLst>
              <a:ext uri="{FF2B5EF4-FFF2-40B4-BE49-F238E27FC236}">
                <a16:creationId xmlns:a16="http://schemas.microsoft.com/office/drawing/2014/main" id="{CB2B7351-294F-4842-A85F-C5458B1E8A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1D03D2-2B76-FA41-997D-89966DD5F3B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541560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95E97-E1D3-8148-9E67-576CE7B47F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20ACB7-2CF2-A249-8EDD-D93152979E07}"/>
              </a:ext>
            </a:extLst>
          </p:cNvPr>
          <p:cNvSpPr>
            <a:spLocks noGrp="1"/>
          </p:cNvSpPr>
          <p:nvPr>
            <p:ph type="dt" sz="half" idx="10"/>
          </p:nvPr>
        </p:nvSpPr>
        <p:spPr/>
        <p:txBody>
          <a:bodyPr/>
          <a:lstStyle/>
          <a:p>
            <a:fld id="{507456DF-0A81-A14B-AA86-C8EDD1E859E7}" type="datetimeFigureOut">
              <a:rPr lang="en-US" smtClean="0"/>
              <a:t>3/31/2020</a:t>
            </a:fld>
            <a:endParaRPr lang="en-US"/>
          </a:p>
        </p:txBody>
      </p:sp>
      <p:sp>
        <p:nvSpPr>
          <p:cNvPr id="4" name="Footer Placeholder 3">
            <a:extLst>
              <a:ext uri="{FF2B5EF4-FFF2-40B4-BE49-F238E27FC236}">
                <a16:creationId xmlns:a16="http://schemas.microsoft.com/office/drawing/2014/main" id="{7ACFEA8D-3E03-414D-9A19-388CAB9D0C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B85CC0-2175-0948-8D61-7B9AE0C7A22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17023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82ED71-A714-A44A-B6C3-EB617209726B}"/>
              </a:ext>
            </a:extLst>
          </p:cNvPr>
          <p:cNvSpPr>
            <a:spLocks noGrp="1"/>
          </p:cNvSpPr>
          <p:nvPr>
            <p:ph type="dt" sz="half" idx="10"/>
          </p:nvPr>
        </p:nvSpPr>
        <p:spPr/>
        <p:txBody>
          <a:bodyPr/>
          <a:lstStyle/>
          <a:p>
            <a:fld id="{507456DF-0A81-A14B-AA86-C8EDD1E859E7}" type="datetimeFigureOut">
              <a:rPr lang="en-US" smtClean="0"/>
              <a:t>3/31/2020</a:t>
            </a:fld>
            <a:endParaRPr lang="en-US"/>
          </a:p>
        </p:txBody>
      </p:sp>
      <p:sp>
        <p:nvSpPr>
          <p:cNvPr id="3" name="Footer Placeholder 2">
            <a:extLst>
              <a:ext uri="{FF2B5EF4-FFF2-40B4-BE49-F238E27FC236}">
                <a16:creationId xmlns:a16="http://schemas.microsoft.com/office/drawing/2014/main" id="{ADEFA4FF-AE2C-2B43-9BD2-EA4DD10656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9B42D-80BE-3B4D-BB68-9C9F1B55AD94}"/>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17401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21045-FC92-E446-B719-CEE594454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7513B7-9293-FB41-96D8-F259060ACD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1C5928-9515-5C47-9DB8-50E41A9B5E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994D0C-9CF3-8548-BEE0-7F4BFA236227}"/>
              </a:ext>
            </a:extLst>
          </p:cNvPr>
          <p:cNvSpPr>
            <a:spLocks noGrp="1"/>
          </p:cNvSpPr>
          <p:nvPr>
            <p:ph type="dt" sz="half" idx="10"/>
          </p:nvPr>
        </p:nvSpPr>
        <p:spPr/>
        <p:txBody>
          <a:bodyPr/>
          <a:lstStyle/>
          <a:p>
            <a:fld id="{507456DF-0A81-A14B-AA86-C8EDD1E859E7}" type="datetimeFigureOut">
              <a:rPr lang="en-US" smtClean="0"/>
              <a:t>3/31/2020</a:t>
            </a:fld>
            <a:endParaRPr lang="en-US"/>
          </a:p>
        </p:txBody>
      </p:sp>
      <p:sp>
        <p:nvSpPr>
          <p:cNvPr id="6" name="Footer Placeholder 5">
            <a:extLst>
              <a:ext uri="{FF2B5EF4-FFF2-40B4-BE49-F238E27FC236}">
                <a16:creationId xmlns:a16="http://schemas.microsoft.com/office/drawing/2014/main" id="{4685762B-CA09-8642-B906-8FBA7D7C2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F38B03-84F1-3D43-8A04-BFCE6546F61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54209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134D-6CEF-0846-BE20-BA1C797C1A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4D1AE3-0A3A-1845-AFAC-DA70EB3050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38D4E8-A04E-3548-A315-DD7FAE7F2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64EB4E8-A70D-AA4A-8A1D-55AEC74A57F9}"/>
              </a:ext>
            </a:extLst>
          </p:cNvPr>
          <p:cNvSpPr>
            <a:spLocks noGrp="1"/>
          </p:cNvSpPr>
          <p:nvPr>
            <p:ph type="dt" sz="half" idx="10"/>
          </p:nvPr>
        </p:nvSpPr>
        <p:spPr/>
        <p:txBody>
          <a:bodyPr/>
          <a:lstStyle/>
          <a:p>
            <a:fld id="{507456DF-0A81-A14B-AA86-C8EDD1E859E7}" type="datetimeFigureOut">
              <a:rPr lang="en-US" smtClean="0"/>
              <a:t>3/31/2020</a:t>
            </a:fld>
            <a:endParaRPr lang="en-US"/>
          </a:p>
        </p:txBody>
      </p:sp>
      <p:sp>
        <p:nvSpPr>
          <p:cNvPr id="6" name="Footer Placeholder 5">
            <a:extLst>
              <a:ext uri="{FF2B5EF4-FFF2-40B4-BE49-F238E27FC236}">
                <a16:creationId xmlns:a16="http://schemas.microsoft.com/office/drawing/2014/main" id="{ED8CAC84-D629-5E4D-A910-818241A148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F4C55-1B9B-1940-8E4F-A9CAC845850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418221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5E8F1-A942-BA4A-AE92-76F91173AD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D312E-9006-0347-B0A5-308BE253CF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A94E02-F3B1-434D-BD6D-87F60317F7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456DF-0A81-A14B-AA86-C8EDD1E859E7}" type="datetimeFigureOut">
              <a:rPr lang="en-US" smtClean="0"/>
              <a:t>3/31/2020</a:t>
            </a:fld>
            <a:endParaRPr lang="en-US"/>
          </a:p>
        </p:txBody>
      </p:sp>
      <p:sp>
        <p:nvSpPr>
          <p:cNvPr id="5" name="Footer Placeholder 4">
            <a:extLst>
              <a:ext uri="{FF2B5EF4-FFF2-40B4-BE49-F238E27FC236}">
                <a16:creationId xmlns:a16="http://schemas.microsoft.com/office/drawing/2014/main" id="{885AD956-A09C-6944-B8F5-ABD2B26EE4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DCF463-5C16-4F45-ACAF-6EFE472088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446996-BA74-5841-AC0F-A18822EADCC5}" type="slidenum">
              <a:rPr lang="en-US" smtClean="0"/>
              <a:t>‹#›</a:t>
            </a:fld>
            <a:endParaRPr lang="en-US"/>
          </a:p>
        </p:txBody>
      </p:sp>
    </p:spTree>
    <p:extLst>
      <p:ext uri="{BB962C8B-B14F-4D97-AF65-F5344CB8AC3E}">
        <p14:creationId xmlns:p14="http://schemas.microsoft.com/office/powerpoint/2010/main" val="2900038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175/JCLI-D-19-0686.1" TargetMode="External"/><Relationship Id="rId2" Type="http://schemas.openxmlformats.org/officeDocument/2006/relationships/image" Target="../media/image1.tiff"/><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F2A06BB-C25A-EA44-A8AC-8606A4495173}"/>
              </a:ext>
            </a:extLst>
          </p:cNvPr>
          <p:cNvSpPr txBox="1"/>
          <p:nvPr/>
        </p:nvSpPr>
        <p:spPr>
          <a:xfrm>
            <a:off x="0" y="7310"/>
            <a:ext cx="12146784" cy="830997"/>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Decadal Reduction of Southeastern Australian Autumn Rainfall in the Early 1990s: A Response to Sea Surface Temperature Warming in the Subtropical </a:t>
            </a:r>
            <a:r>
              <a:rPr lang="en-US" sz="2400" dirty="0" smtClean="0">
                <a:latin typeface="Times New Roman" panose="02020603050405020304" pitchFamily="18" charset="0"/>
                <a:cs typeface="Times New Roman" panose="02020603050405020304" pitchFamily="18" charset="0"/>
              </a:rPr>
              <a:t>South</a:t>
            </a:r>
            <a:endParaRPr lang="en-US" sz="2400"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E4FC2D94-20FC-EA42-BB42-2D9AFFA267E7}"/>
              </a:ext>
            </a:extLst>
          </p:cNvPr>
          <p:cNvPicPr>
            <a:picLocks noChangeAspect="1"/>
          </p:cNvPicPr>
          <p:nvPr/>
        </p:nvPicPr>
        <p:blipFill>
          <a:blip r:embed="rId2"/>
          <a:stretch>
            <a:fillRect/>
          </a:stretch>
        </p:blipFill>
        <p:spPr>
          <a:xfrm>
            <a:off x="9379095" y="6332896"/>
            <a:ext cx="2767689" cy="464649"/>
          </a:xfrm>
          <a:prstGeom prst="rect">
            <a:avLst/>
          </a:prstGeom>
        </p:spPr>
      </p:pic>
      <p:sp>
        <p:nvSpPr>
          <p:cNvPr id="4" name="Rectangle 3">
            <a:extLst>
              <a:ext uri="{FF2B5EF4-FFF2-40B4-BE49-F238E27FC236}">
                <a16:creationId xmlns:a16="http://schemas.microsoft.com/office/drawing/2014/main" id="{74B5393D-A426-CE49-A359-7BCE18E89393}"/>
              </a:ext>
            </a:extLst>
          </p:cNvPr>
          <p:cNvSpPr/>
          <p:nvPr/>
        </p:nvSpPr>
        <p:spPr>
          <a:xfrm>
            <a:off x="4282409" y="5139529"/>
            <a:ext cx="8074097" cy="1200329"/>
          </a:xfrm>
          <a:prstGeom prst="rect">
            <a:avLst/>
          </a:prstGeom>
        </p:spPr>
        <p:txBody>
          <a:bodyPr wrap="square">
            <a:spAutoFit/>
          </a:bodyPr>
          <a:lstStyle/>
          <a:p>
            <a:r>
              <a:rPr lang="en-US" dirty="0" smtClean="0"/>
              <a:t>Lin</a:t>
            </a:r>
            <a:r>
              <a:rPr lang="en-US" dirty="0"/>
              <a:t>, Z., Y. Li, Y. Liu, and </a:t>
            </a:r>
            <a:r>
              <a:rPr lang="en-US" b="1" dirty="0"/>
              <a:t>A. Hu</a:t>
            </a:r>
            <a:r>
              <a:rPr lang="en-US" dirty="0"/>
              <a:t>, 2020, </a:t>
            </a:r>
            <a:r>
              <a:rPr lang="en-US" b="1" dirty="0">
                <a:hlinkClick r:id="rId3"/>
              </a:rPr>
              <a:t>Decadal Reduction of Southeastern Australian Autumn Rainfall in the Early 1990s: A Response to Sea Surface Temperature Warming in the Subtropical South Pacific</a:t>
            </a:r>
            <a:r>
              <a:rPr lang="en-US" dirty="0"/>
              <a:t>, </a:t>
            </a:r>
            <a:r>
              <a:rPr lang="en-US" i="1" dirty="0"/>
              <a:t>J. Climate</a:t>
            </a:r>
            <a:r>
              <a:rPr lang="en-US" dirty="0"/>
              <a:t>, </a:t>
            </a:r>
            <a:r>
              <a:rPr lang="en-US" b="1" dirty="0"/>
              <a:t>23</a:t>
            </a:r>
            <a:r>
              <a:rPr lang="en-US" dirty="0"/>
              <a:t>, 2249-2261, doi:10.1175/JCLI-D-19-0686.1.</a:t>
            </a:r>
            <a:r>
              <a:rPr lang="en-US" dirty="0" smtClean="0"/>
              <a:t>.</a:t>
            </a:r>
            <a:endParaRPr lang="en-US" dirty="0">
              <a:latin typeface="Times New Roman" panose="02020603050405020304" pitchFamily="18" charset="0"/>
              <a:cs typeface="Times New Roman" panose="02020603050405020304" pitchFamily="18" charset="0"/>
            </a:endParaRPr>
          </a:p>
        </p:txBody>
      </p:sp>
      <p:sp>
        <p:nvSpPr>
          <p:cNvPr id="5" name="Shape 113">
            <a:extLst>
              <a:ext uri="{FF2B5EF4-FFF2-40B4-BE49-F238E27FC236}">
                <a16:creationId xmlns:a16="http://schemas.microsoft.com/office/drawing/2014/main" id="{AAAF3FD3-EEF5-E64A-9AC9-EACF9F3B5972}"/>
              </a:ext>
            </a:extLst>
          </p:cNvPr>
          <p:cNvSpPr txBox="1">
            <a:spLocks/>
          </p:cNvSpPr>
          <p:nvPr/>
        </p:nvSpPr>
        <p:spPr>
          <a:xfrm>
            <a:off x="60247" y="862091"/>
            <a:ext cx="5804767" cy="3494100"/>
          </a:xfrm>
          <a:prstGeom prst="rect">
            <a:avLst/>
          </a:prstGeom>
        </p:spPr>
        <p:txBody>
          <a:bodyPr spcFirstLastPara="1" vert="horz" wrap="square" lIns="91425" tIns="91425" rIns="91425" bIns="91425"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sz="1700" b="1" dirty="0">
                <a:solidFill>
                  <a:schemeClr val="tx1">
                    <a:lumMod val="50000"/>
                    <a:lumOff val="50000"/>
                  </a:schemeClr>
                </a:solidFill>
              </a:rPr>
              <a:t>Objective</a:t>
            </a:r>
            <a:r>
              <a:rPr lang="en-US" sz="1700" b="1" dirty="0" smtClean="0">
                <a:solidFill>
                  <a:schemeClr val="tx1">
                    <a:lumMod val="50000"/>
                    <a:lumOff val="50000"/>
                  </a:schemeClr>
                </a:solidFill>
              </a:rPr>
              <a:t>:</a:t>
            </a:r>
            <a:r>
              <a:rPr lang="en-US" sz="1700" dirty="0">
                <a:latin typeface="Times New Roman" panose="02020603050405020304" pitchFamily="18" charset="0"/>
                <a:cs typeface="Times New Roman" panose="02020603050405020304" pitchFamily="18" charset="0"/>
              </a:rPr>
              <a:t> </a:t>
            </a:r>
            <a:r>
              <a:rPr lang="en-US" sz="1700" dirty="0"/>
              <a:t>Rainfall in southeastern Australia (SEA) decreased substantially in the austral autumn (March–May) of the 1990s and 2000s. The observed autumn rainfall reduction has been linked to the climate change–induced poleward shift of the subtropical dry zone across SEA and natural </a:t>
            </a:r>
            <a:r>
              <a:rPr lang="en-US" sz="1700" dirty="0" err="1"/>
              <a:t>multidecadal</a:t>
            </a:r>
            <a:r>
              <a:rPr lang="en-US" sz="1700" dirty="0"/>
              <a:t> variations. However, the underlying physical processes responsible for the SEA drought are still not fully understood.</a:t>
            </a:r>
          </a:p>
          <a:p>
            <a:pPr algn="l"/>
            <a:r>
              <a:rPr lang="en-US" sz="1700" b="1" dirty="0" smtClean="0">
                <a:solidFill>
                  <a:schemeClr val="tx1">
                    <a:lumMod val="50000"/>
                    <a:lumOff val="50000"/>
                  </a:schemeClr>
                </a:solidFill>
              </a:rPr>
              <a:t>Approach</a:t>
            </a:r>
            <a:r>
              <a:rPr lang="en-US" sz="1700" b="1" dirty="0">
                <a:solidFill>
                  <a:schemeClr val="tx1">
                    <a:lumMod val="50000"/>
                    <a:lumOff val="50000"/>
                  </a:schemeClr>
                </a:solidFill>
              </a:rPr>
              <a:t>:</a:t>
            </a:r>
            <a:r>
              <a:rPr lang="en-US" sz="1700" dirty="0">
                <a:solidFill>
                  <a:schemeClr val="tx1">
                    <a:lumMod val="50000"/>
                    <a:lumOff val="50000"/>
                  </a:schemeClr>
                </a:solidFill>
              </a:rPr>
              <a:t> </a:t>
            </a:r>
            <a:r>
              <a:rPr lang="en-US" sz="1700" dirty="0" smtClean="0"/>
              <a:t>The observed precipitation is from Bureau of Meteorology </a:t>
            </a:r>
            <a:r>
              <a:rPr lang="en-US" sz="1700" dirty="0"/>
              <a:t>(BoM</a:t>
            </a:r>
            <a:r>
              <a:rPr lang="en-US" sz="1700" dirty="0" smtClean="0"/>
              <a:t>) and other atmospheric variables from NCEP/.NCAR reanalysis. To test the proposed mechanism, the GFLD atmospheric model (AM2.1) is used.  </a:t>
            </a:r>
          </a:p>
          <a:p>
            <a:pPr algn="l">
              <a:lnSpc>
                <a:spcPct val="100000"/>
              </a:lnSpc>
              <a:spcBef>
                <a:spcPts val="0"/>
              </a:spcBef>
            </a:pPr>
            <a:r>
              <a:rPr lang="en-US" sz="1600" dirty="0" smtClean="0">
                <a:latin typeface="Times New Roman" panose="02020603050405020304" pitchFamily="18" charset="0"/>
                <a:cs typeface="Times New Roman" panose="02020603050405020304" pitchFamily="18" charset="0"/>
              </a:rPr>
              <a:t>. </a:t>
            </a:r>
            <a:endParaRPr lang="en-US" sz="1600" dirty="0">
              <a:solidFill>
                <a:schemeClr val="tx1">
                  <a:lumMod val="50000"/>
                  <a:lumOff val="50000"/>
                </a:schemeClr>
              </a:solidFill>
              <a:latin typeface="Times New Roman" panose="02020603050405020304" pitchFamily="18" charset="0"/>
              <a:cs typeface="Times New Roman" panose="02020603050405020304" pitchFamily="18" charset="0"/>
            </a:endParaRPr>
          </a:p>
        </p:txBody>
      </p:sp>
      <p:pic>
        <p:nvPicPr>
          <p:cNvPr id="6" name="Picture 2" descr="cgd"/>
          <p:cNvPicPr>
            <a:picLocks noChangeAspect="1" noChangeArrowheads="1"/>
          </p:cNvPicPr>
          <p:nvPr/>
        </p:nvPicPr>
        <p:blipFill rotWithShape="1">
          <a:blip r:embed="rId4">
            <a:extLst>
              <a:ext uri="{28A0092B-C50C-407E-A947-70E740481C1C}">
                <a14:useLocalDpi xmlns:a14="http://schemas.microsoft.com/office/drawing/2010/main" val="0"/>
              </a:ext>
            </a:extLst>
          </a:blip>
          <a:srcRect t="18173" b="18131"/>
          <a:stretch/>
        </p:blipFill>
        <p:spPr bwMode="auto">
          <a:xfrm>
            <a:off x="4388286" y="6322096"/>
            <a:ext cx="746422" cy="47544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Image result for ncar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6235" y="6272448"/>
            <a:ext cx="1746548" cy="56026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9967290" y="757174"/>
            <a:ext cx="2080412" cy="4031873"/>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FIG. 1</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(a),(b) Time series of the </a:t>
            </a:r>
            <a:r>
              <a:rPr lang="en-US" sz="1600" dirty="0" err="1">
                <a:latin typeface="Times New Roman" panose="02020603050405020304" pitchFamily="18" charset="0"/>
                <a:cs typeface="Times New Roman" panose="02020603050405020304" pitchFamily="18" charset="0"/>
              </a:rPr>
              <a:t>interdecadal</a:t>
            </a:r>
            <a:r>
              <a:rPr lang="en-US" sz="1600" dirty="0">
                <a:latin typeface="Times New Roman" panose="02020603050405020304" pitchFamily="18" charset="0"/>
                <a:cs typeface="Times New Roman" panose="02020603050405020304" pitchFamily="18" charset="0"/>
              </a:rPr>
              <a:t> components of the</a:t>
            </a:r>
          </a:p>
          <a:p>
            <a:r>
              <a:rPr lang="en-US" sz="1600" dirty="0">
                <a:latin typeface="Times New Roman" panose="02020603050405020304" pitchFamily="18" charset="0"/>
                <a:cs typeface="Times New Roman" panose="02020603050405020304" pitchFamily="18" charset="0"/>
              </a:rPr>
              <a:t>subtropical ridge intensity index (STRI; blue solid line) and </a:t>
            </a:r>
            <a:r>
              <a:rPr lang="en-US" sz="1600" dirty="0" smtClean="0">
                <a:latin typeface="Times New Roman" panose="02020603050405020304" pitchFamily="18" charset="0"/>
                <a:cs typeface="Times New Roman" panose="02020603050405020304" pitchFamily="18" charset="0"/>
              </a:rPr>
              <a:t>the (a</a:t>
            </a:r>
            <a:r>
              <a:rPr lang="en-US" sz="1600" dirty="0">
                <a:latin typeface="Times New Roman" panose="02020603050405020304" pitchFamily="18" charset="0"/>
                <a:cs typeface="Times New Roman" panose="02020603050405020304" pitchFamily="18" charset="0"/>
              </a:rPr>
              <a:t>) SEARI (filled line) and (b) SSPI (filled line) during </a:t>
            </a:r>
            <a:r>
              <a:rPr lang="en-US" sz="1600" dirty="0" smtClean="0">
                <a:latin typeface="Times New Roman" panose="02020603050405020304" pitchFamily="18" charset="0"/>
                <a:cs typeface="Times New Roman" panose="02020603050405020304" pitchFamily="18" charset="0"/>
              </a:rPr>
              <a:t>1900–2011, in </a:t>
            </a:r>
            <a:r>
              <a:rPr lang="en-US" sz="1600" dirty="0">
                <a:latin typeface="Times New Roman" panose="02020603050405020304" pitchFamily="18" charset="0"/>
                <a:cs typeface="Times New Roman" panose="02020603050405020304" pitchFamily="18" charset="0"/>
              </a:rPr>
              <a:t>which the 1971–2000 mean is subtracted. (c) The </a:t>
            </a:r>
            <a:r>
              <a:rPr lang="en-US" sz="1600" dirty="0" smtClean="0">
                <a:latin typeface="Times New Roman" panose="02020603050405020304" pitchFamily="18" charset="0"/>
                <a:cs typeface="Times New Roman" panose="02020603050405020304" pitchFamily="18" charset="0"/>
              </a:rPr>
              <a:t>wavelet analysis of </a:t>
            </a:r>
            <a:r>
              <a:rPr lang="en-US" sz="1600" dirty="0">
                <a:latin typeface="Times New Roman" panose="02020603050405020304" pitchFamily="18" charset="0"/>
                <a:cs typeface="Times New Roman" panose="02020603050405020304" pitchFamily="18" charset="0"/>
              </a:rPr>
              <a:t>the STRI, with positive values shaded.</a:t>
            </a:r>
          </a:p>
        </p:txBody>
      </p:sp>
      <p:pic>
        <p:nvPicPr>
          <p:cNvPr id="9" name="Picture 8"/>
          <p:cNvPicPr>
            <a:picLocks noChangeAspect="1"/>
          </p:cNvPicPr>
          <p:nvPr/>
        </p:nvPicPr>
        <p:blipFill>
          <a:blip r:embed="rId6"/>
          <a:stretch>
            <a:fillRect/>
          </a:stretch>
        </p:blipFill>
        <p:spPr>
          <a:xfrm>
            <a:off x="6296332" y="856131"/>
            <a:ext cx="3712901" cy="4351494"/>
          </a:xfrm>
          <a:prstGeom prst="rect">
            <a:avLst/>
          </a:prstGeom>
        </p:spPr>
      </p:pic>
      <p:sp>
        <p:nvSpPr>
          <p:cNvPr id="11" name="TextBox 10"/>
          <p:cNvSpPr txBox="1"/>
          <p:nvPr/>
        </p:nvSpPr>
        <p:spPr>
          <a:xfrm>
            <a:off x="46308" y="3884952"/>
            <a:ext cx="4236101" cy="2970044"/>
          </a:xfrm>
          <a:prstGeom prst="rect">
            <a:avLst/>
          </a:prstGeom>
          <a:noFill/>
        </p:spPr>
        <p:txBody>
          <a:bodyPr wrap="square" rtlCol="0">
            <a:spAutoFit/>
          </a:bodyPr>
          <a:lstStyle/>
          <a:p>
            <a:r>
              <a:rPr lang="en-US" sz="1700" b="1" dirty="0">
                <a:solidFill>
                  <a:schemeClr val="tx1">
                    <a:lumMod val="50000"/>
                    <a:lumOff val="50000"/>
                  </a:schemeClr>
                </a:solidFill>
              </a:rPr>
              <a:t>Results/Impacts: </a:t>
            </a:r>
            <a:r>
              <a:rPr lang="en-US" sz="1700" dirty="0"/>
              <a:t>In response to the SST warming, autumn rainfall is suppressed in both northeastern and southeastern Australia, and an easterly anomaly over northern Australia, which is related to the </a:t>
            </a:r>
            <a:r>
              <a:rPr lang="en-US" sz="1700" dirty="0" err="1"/>
              <a:t>anticyclonic</a:t>
            </a:r>
            <a:r>
              <a:rPr lang="en-US" sz="1700" dirty="0"/>
              <a:t> anomaly over Australia, is apparent in the lower troposphere. These responses are attributed to the SST-warming-induced regional divergent overturning circulation between the SSP and eastern Australia.</a:t>
            </a:r>
          </a:p>
        </p:txBody>
      </p:sp>
    </p:spTree>
    <p:extLst>
      <p:ext uri="{BB962C8B-B14F-4D97-AF65-F5344CB8AC3E}">
        <p14:creationId xmlns:p14="http://schemas.microsoft.com/office/powerpoint/2010/main" val="1242934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2134</TotalTime>
  <Words>324</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Pritchard</dc:creator>
  <cp:lastModifiedBy>Stephanie Shearer</cp:lastModifiedBy>
  <cp:revision>37</cp:revision>
  <dcterms:created xsi:type="dcterms:W3CDTF">2019-01-21T20:59:35Z</dcterms:created>
  <dcterms:modified xsi:type="dcterms:W3CDTF">2020-03-31T22:29:41Z</dcterms:modified>
</cp:coreProperties>
</file>