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9" clrIdx="0">
    <p:extLst>
      <p:ext uri="{19B8F6BF-5375-455C-9EA6-DF929625EA0E}">
        <p15:presenceInfo xmlns:p15="http://schemas.microsoft.com/office/powerpoint/2012/main" userId="S::beth.mundy@pnnl.gov::09c03546-1d2d-4d82-89e1-bb5e2a2e687b" providerId="AD"/>
      </p:ext>
    </p:extLst>
  </p:cmAuthor>
  <p:cmAuthor id="2" name="Fan, Jiwen" initials="FJ" lastIdx="6" clrIdx="1">
    <p:extLst>
      <p:ext uri="{19B8F6BF-5375-455C-9EA6-DF929625EA0E}">
        <p15:presenceInfo xmlns:p15="http://schemas.microsoft.com/office/powerpoint/2012/main" userId="S::jiwen.fan@pnnl.gov::2004cbe7-a365-4f2a-b7a0-312938d353be" providerId="AD"/>
      </p:ext>
    </p:extLst>
  </p:cmAuthor>
  <p:cmAuthor id="3" name="Blake, Jennifer" initials="BJ" lastIdx="1" clrIdx="2">
    <p:extLst>
      <p:ext uri="{19B8F6BF-5375-455C-9EA6-DF929625EA0E}">
        <p15:presenceInfo xmlns:p15="http://schemas.microsoft.com/office/powerpoint/2012/main" userId="S::Jennifer.Blake@pnnl.gov::18c46799-5b14-4629-b3db-32d9fb0f43bf" providerId="AD"/>
      </p:ext>
    </p:extLst>
  </p:cmAuthor>
  <p:cmAuthor id="4" name="Himes, Catherine L" initials="HCL" lastIdx="3" clrIdx="3">
    <p:extLst>
      <p:ext uri="{19B8F6BF-5375-455C-9EA6-DF929625EA0E}">
        <p15:presenceInfo xmlns:p15="http://schemas.microsoft.com/office/powerpoint/2012/main" userId="S::catherine.himes@pnnl.gov::3188da6f-cffb-4e9b-aed8-fac80e95ab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759890-6FAD-40F3-97D2-48CBBC25B583}" v="4" dt="2021-03-23T21:14:31.5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68" autoAdjust="0"/>
    <p:restoredTop sz="86395" autoAdjust="0"/>
  </p:normalViewPr>
  <p:slideViewPr>
    <p:cSldViewPr>
      <p:cViewPr varScale="1">
        <p:scale>
          <a:sx n="57" d="100"/>
          <a:sy n="57" d="100"/>
        </p:scale>
        <p:origin x="216"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3/24/2021</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dirty="0"/>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dirty="0">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3/24/2021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dirty="0"/>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3/24/2021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dirty="0"/>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3/24/2021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dirty="0"/>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dirty="0"/>
              <a:t>Click icon to add table</a:t>
            </a:r>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3/24/2021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dirty="0"/>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3/24/2021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dirty="0"/>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3/24/2021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dirty="0"/>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3/24/2021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dirty="0"/>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3/24/2021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dirty="0"/>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3/24/2021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dirty="0"/>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3/24/2021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dirty="0"/>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3/24/2021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dirty="0"/>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3/24/2021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dirty="0">
              <a:solidFill>
                <a:srgbClr val="000000"/>
              </a:solidFill>
            </a:endParaRPr>
          </a:p>
        </p:txBody>
      </p:sp>
      <p:sp>
        <p:nvSpPr>
          <p:cNvPr id="3075" name="Rectangle 4"/>
          <p:cNvSpPr>
            <a:spLocks noChangeArrowheads="1"/>
          </p:cNvSpPr>
          <p:nvPr/>
        </p:nvSpPr>
        <p:spPr bwMode="auto">
          <a:xfrm>
            <a:off x="152399" y="990600"/>
            <a:ext cx="4191000" cy="5716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t>Objective</a:t>
            </a:r>
          </a:p>
          <a:p>
            <a:pPr marL="285750" indent="-285750">
              <a:spcBef>
                <a:spcPct val="15000"/>
              </a:spcBef>
              <a:buFont typeface="Arial" pitchFamily="34" charset="0"/>
              <a:buChar char="●"/>
              <a:defRPr/>
            </a:pPr>
            <a:r>
              <a:rPr lang="en-US" sz="1400" dirty="0"/>
              <a:t>Understand how changes in urban land use and anthropogenic aerosols from Kansas City jointly and individually alter severe convective storms and hail.</a:t>
            </a:r>
            <a:endParaRPr lang="en-US" sz="1400" b="1" dirty="0"/>
          </a:p>
          <a:p>
            <a:pPr marL="231775" indent="-231775" algn="ctr">
              <a:spcBef>
                <a:spcPct val="15000"/>
              </a:spcBef>
              <a:defRPr/>
            </a:pPr>
            <a:r>
              <a:rPr lang="en-US" sz="1400" b="1" dirty="0"/>
              <a:t>Approach</a:t>
            </a:r>
          </a:p>
          <a:p>
            <a:pPr marL="285750" indent="-285750">
              <a:spcBef>
                <a:spcPct val="15000"/>
              </a:spcBef>
              <a:buFont typeface="Arial" pitchFamily="34" charset="0"/>
              <a:buChar char="●"/>
              <a:defRPr/>
            </a:pPr>
            <a:r>
              <a:rPr lang="en-US" sz="1400" dirty="0"/>
              <a:t>Simulate a typical supercell severe convective storm over the central Great Plains using a detailed aerosol, cloud, and urban canopy model (WRF-Chem-SBM with BEP-BEM) and 1-km grid spacing.  </a:t>
            </a:r>
          </a:p>
          <a:p>
            <a:pPr marL="285750" indent="-285750">
              <a:spcBef>
                <a:spcPct val="15000"/>
              </a:spcBef>
              <a:buFont typeface="Arial" pitchFamily="34" charset="0"/>
              <a:buChar char="●"/>
              <a:defRPr/>
            </a:pPr>
            <a:r>
              <a:rPr lang="en-US" sz="1400" dirty="0"/>
              <a:t>Evaluate simulations of radar reflectivity, precipitation, storm path, and hail properties using observations.</a:t>
            </a:r>
          </a:p>
          <a:p>
            <a:pPr marL="285750" indent="-285750">
              <a:spcBef>
                <a:spcPct val="15000"/>
              </a:spcBef>
              <a:buFont typeface="Arial" pitchFamily="34" charset="0"/>
              <a:buChar char="●"/>
              <a:defRPr/>
            </a:pPr>
            <a:r>
              <a:rPr lang="en-US" sz="1400" dirty="0"/>
              <a:t>Carry out sensitivity tests and then apply a storm-tracking algorithm to track storm movement.</a:t>
            </a:r>
          </a:p>
          <a:p>
            <a:pPr algn="ctr" eaLnBrk="1" hangingPunct="1">
              <a:spcBef>
                <a:spcPct val="15000"/>
              </a:spcBef>
              <a:buFontTx/>
              <a:buNone/>
            </a:pPr>
            <a:r>
              <a:rPr lang="en-US" altLang="en-US" sz="1400" b="1" dirty="0"/>
              <a:t>Impact</a:t>
            </a:r>
          </a:p>
          <a:p>
            <a:pPr marL="283464" indent="-283464">
              <a:spcBef>
                <a:spcPct val="15000"/>
              </a:spcBef>
              <a:buFont typeface="Arial" panose="020B0604020202020204" pitchFamily="34" charset="0"/>
              <a:buChar char="●"/>
            </a:pPr>
            <a:r>
              <a:rPr lang="en-US" altLang="en-US" sz="1400" dirty="0"/>
              <a:t>The urban land effect produces a stronger convective cell and diverts the storm toward the city because of enhanced convergence. The aerosol effect does not change the storm path. </a:t>
            </a:r>
          </a:p>
          <a:p>
            <a:pPr marL="283464" indent="-283464" eaLnBrk="1" hangingPunct="1">
              <a:spcBef>
                <a:spcPct val="15000"/>
              </a:spcBef>
              <a:buFont typeface="Arial" panose="020B0604020202020204" pitchFamily="34" charset="0"/>
              <a:buChar char="●"/>
            </a:pPr>
            <a:r>
              <a:rPr lang="en-US" altLang="en-US" sz="1400" dirty="0"/>
              <a:t>The joint effect enhances occurrences of both severe hail and significant severe hail by ~ 20%. There is a large nonlinear amplification effect in severe hail when both urban land and aerosol effects work together.  </a:t>
            </a:r>
          </a:p>
        </p:txBody>
      </p:sp>
      <p:sp>
        <p:nvSpPr>
          <p:cNvPr id="3076" name="Rectangle 5"/>
          <p:cNvSpPr>
            <a:spLocks noChangeArrowheads="1"/>
          </p:cNvSpPr>
          <p:nvPr/>
        </p:nvSpPr>
        <p:spPr bwMode="auto">
          <a:xfrm>
            <a:off x="-1" y="0"/>
            <a:ext cx="914400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800" b="1" dirty="0">
                <a:solidFill>
                  <a:srgbClr val="000000"/>
                </a:solidFill>
                <a:latin typeface="Arial" panose="020B0604020202020204" pitchFamily="34" charset="0"/>
              </a:rPr>
              <a:t>Urbanization Changed Storm Path, Intensified Storm, and Enhanced Large Hail</a:t>
            </a:r>
          </a:p>
        </p:txBody>
      </p:sp>
      <p:sp>
        <p:nvSpPr>
          <p:cNvPr id="3077" name="Text Box 6"/>
          <p:cNvSpPr txBox="1">
            <a:spLocks noChangeArrowheads="1"/>
          </p:cNvSpPr>
          <p:nvPr/>
        </p:nvSpPr>
        <p:spPr bwMode="auto">
          <a:xfrm>
            <a:off x="4630075" y="5859955"/>
            <a:ext cx="4393986" cy="83099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dirty="0">
                <a:latin typeface="+mn-lt"/>
              </a:rPr>
              <a:t>Y. Lin, J. Fan, J.-H. Jeong, Y. Zhang, C. R. Homeyer, J. Wang,  “Urbanization-induced land and aerosol impacts on storm propagation and hail characteristics.” </a:t>
            </a:r>
            <a:r>
              <a:rPr lang="en-US" altLang="en-US" sz="1200" i="1" dirty="0">
                <a:latin typeface="+mn-lt"/>
              </a:rPr>
              <a:t>J. Atmos. Sci.,</a:t>
            </a:r>
            <a:r>
              <a:rPr lang="en-US" altLang="en-US" sz="1200" dirty="0">
                <a:latin typeface="+mn-lt"/>
              </a:rPr>
              <a:t> </a:t>
            </a:r>
            <a:r>
              <a:rPr lang="en-US" altLang="en-US" sz="1200" dirty="0">
                <a:solidFill>
                  <a:schemeClr val="accent1">
                    <a:lumMod val="75000"/>
                  </a:schemeClr>
                </a:solidFill>
                <a:latin typeface="+mn-lt"/>
              </a:rPr>
              <a:t>78</a:t>
            </a:r>
            <a:r>
              <a:rPr lang="en-US" altLang="en-US" sz="1200" dirty="0">
                <a:latin typeface="+mn-lt"/>
              </a:rPr>
              <a:t>, (2021).  https://doi.org/10.1175/JAS-D-20-01061</a:t>
            </a:r>
          </a:p>
        </p:txBody>
      </p:sp>
      <p:sp>
        <p:nvSpPr>
          <p:cNvPr id="3078" name="TextBox 9"/>
          <p:cNvSpPr txBox="1">
            <a:spLocks noChangeArrowheads="1"/>
          </p:cNvSpPr>
          <p:nvPr/>
        </p:nvSpPr>
        <p:spPr bwMode="auto">
          <a:xfrm>
            <a:off x="4509222" y="4126347"/>
            <a:ext cx="448237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The urban land effect (left) initiates a stronger convective cell that gets further intensified, diverting the storm path (black dashed arrow) toward the city. After replacing Kansas City urban land with surrounding cropland (right), the storm is much weaker and its path does not move toward the location of Kansas City. The joint effect of urban land and anthropogenic aerosols from Kansas City leads to more and larger hailstones (left). </a:t>
            </a:r>
          </a:p>
        </p:txBody>
      </p:sp>
      <p:pic>
        <p:nvPicPr>
          <p:cNvPr id="4" name="Picture 3" descr="Diagram&#10;&#10;Description automatically generated">
            <a:extLst>
              <a:ext uri="{FF2B5EF4-FFF2-40B4-BE49-F238E27FC236}">
                <a16:creationId xmlns:a16="http://schemas.microsoft.com/office/drawing/2014/main" id="{5B6FE645-125F-AA4D-ACC9-07FDFFF21D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99469" y="1302398"/>
            <a:ext cx="4661624" cy="2660002"/>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6B4B9BF55EB03429B54A0C5039CF7AA" ma:contentTypeVersion="12" ma:contentTypeDescription="Create a new document." ma:contentTypeScope="" ma:versionID="c5d78afe7102d0e9bf97a4a42f7e129c">
  <xsd:schema xmlns:xsd="http://www.w3.org/2001/XMLSchema" xmlns:xs="http://www.w3.org/2001/XMLSchema" xmlns:p="http://schemas.microsoft.com/office/2006/metadata/properties" xmlns:ns2="3773524f-22ff-470f-b310-5294999f8866" targetNamespace="http://schemas.microsoft.com/office/2006/metadata/properties" ma:root="true" ma:fieldsID="b815e1b24c3efb926e037a6ddf605f38" ns2:_="">
    <xsd:import namespace="3773524f-22ff-470f-b310-5294999f8866"/>
    <xsd:element name="properties">
      <xsd:complexType>
        <xsd:sequence>
          <xsd:element name="documentManagement">
            <xsd:complexType>
              <xsd:all>
                <xsd:element ref="ns2:Content"/>
                <xsd:element ref="ns2:Highlight"/>
                <xsd:element ref="ns2:MediaServiceMetadata" minOccurs="0"/>
                <xsd:element ref="ns2:MediaServiceFastMetadata" minOccurs="0"/>
                <xsd:element ref="ns2:Highlight_x003a_ID"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73524f-22ff-470f-b310-5294999f8866" elementFormDefault="qualified">
    <xsd:import namespace="http://schemas.microsoft.com/office/2006/documentManagement/types"/>
    <xsd:import namespace="http://schemas.microsoft.com/office/infopath/2007/PartnerControls"/>
    <xsd:element name="Content" ma:index="8" ma:displayName="Content" ma:format="Dropdown" ma:internalName="Content">
      <xsd:simpleType>
        <xsd:restriction base="dms:Choice">
          <xsd:enumeration value="Highlight article"/>
          <xsd:enumeration value="Highlight article hero image"/>
          <xsd:enumeration value="Highlight slide"/>
          <xsd:enumeration value="Highlight slide image"/>
          <xsd:enumeration value="Accepted paper"/>
          <xsd:enumeration value="Final paper"/>
          <xsd:enumeration value="Journal cover image"/>
        </xsd:restriction>
      </xsd:simpleType>
    </xsd:element>
    <xsd:element name="Highlight" ma:index="9" ma:displayName="Highlight" ma:list="{5e9925cf-9522-4661-83ea-a99aa2ece969}" ma:internalName="Highlight" ma:readOnly="false" ma:showField="Title">
      <xsd:simpleType>
        <xsd:restriction base="dms:Lookup"/>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Highlight_x003a_ID" ma:index="12" nillable="true" ma:displayName="Highlight:ID" ma:list="{5e9925cf-9522-4661-83ea-a99aa2ece969}" ma:internalName="Highlight_x003a_ID" ma:readOnly="true" ma:showField="ID" ma:web="d2f3f7c9-ad8b-4c02-aec5-fa337afdd5c2">
      <xsd:simpleType>
        <xsd:restriction base="dms:Lookup"/>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ontent xmlns="3773524f-22ff-470f-b310-5294999f8866"/>
    <Highlight xmlns="3773524f-22ff-470f-b310-5294999f8866">84</Highlight>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CF58A31-7600-4DF7-B996-A4E449E03C6E}">
  <ds:schemaRefs>
    <ds:schemaRef ds:uri="3773524f-22ff-470f-b310-5294999f886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A57D9F0-2B85-430B-8843-0027C0E6F07C}">
  <ds:schemaRefs>
    <ds:schemaRef ds:uri="http://schemas.microsoft.com/office/2006/metadata/properties"/>
    <ds:schemaRef ds:uri="http://purl.org/dc/terms/"/>
    <ds:schemaRef ds:uri="http://schemas.microsoft.com/office/infopath/2007/PartnerControls"/>
    <ds:schemaRef ds:uri="http://purl.org/dc/dcmitype/"/>
    <ds:schemaRef ds:uri="http://purl.org/dc/elements/1.1/"/>
    <ds:schemaRef ds:uri="http://www.w3.org/XML/1998/namespace"/>
    <ds:schemaRef ds:uri="http://schemas.microsoft.com/office/2006/documentManagement/types"/>
    <ds:schemaRef ds:uri="http://schemas.openxmlformats.org/package/2006/metadata/core-properties"/>
    <ds:schemaRef ds:uri="3773524f-22ff-470f-b310-5294999f8866"/>
  </ds:schemaRefs>
</ds:datastoreItem>
</file>

<file path=customXml/itemProps3.xml><?xml version="1.0" encoding="utf-8"?>
<ds:datastoreItem xmlns:ds="http://schemas.openxmlformats.org/officeDocument/2006/customXml" ds:itemID="{2C74935E-4390-47DD-99CE-60A5373B7B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7551</TotalTime>
  <Words>314</Words>
  <Application>Microsoft Office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11</cp:revision>
  <cp:lastPrinted>2011-05-11T17:30:12Z</cp:lastPrinted>
  <dcterms:created xsi:type="dcterms:W3CDTF">2017-11-02T21:19:41Z</dcterms:created>
  <dcterms:modified xsi:type="dcterms:W3CDTF">2021-03-24T16:33:07Z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0x010100A6B4B9BF55EB03429B54A0C5039CF7AA</vt:lpwstr>
  </property>
  <property fmtid="{D5CDD505-2E9C-101B-9397-08002B2CF9AE}" pid="4" name="Order">
    <vt:r8>3400</vt:r8>
  </property>
</Properties>
</file>