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eder, Lynne R" initials="RLR" lastIdx="10" clrIdx="0">
    <p:extLst>
      <p:ext uri="{19B8F6BF-5375-455C-9EA6-DF929625EA0E}">
        <p15:presenceInfo xmlns:p15="http://schemas.microsoft.com/office/powerpoint/2012/main" userId="S-1-5-21-19610888-2120439649-608991905-131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78" autoAdjust="0"/>
    <p:restoredTop sz="94625" autoAdjust="0"/>
  </p:normalViewPr>
  <p:slideViewPr>
    <p:cSldViewPr>
      <p:cViewPr varScale="1">
        <p:scale>
          <a:sx n="88" d="100"/>
          <a:sy n="88" d="100"/>
        </p:scale>
        <p:origin x="9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771657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43000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Develop a multi-scale modeling framework (MMF) that treats aerosols and clouds consistently at the cloud scale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Apply all cloud-related aerosol processes within grid cells of each cloud resolving model (CRM) embedded in the global climate model (GCM) grid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Compare simulations of the new MMF with those using aerosols parameterized in GCM grids and observations</a:t>
            </a:r>
          </a:p>
          <a:p>
            <a:pPr algn="ctr">
              <a:spcBef>
                <a:spcPct val="15000"/>
              </a:spcBef>
            </a:pPr>
            <a:r>
              <a:rPr lang="en-US" altLang="en-US" sz="1600" b="1" dirty="0"/>
              <a:t>Impact</a:t>
            </a:r>
          </a:p>
          <a:p>
            <a:pPr marL="285750" indent="-285750">
              <a:spcBef>
                <a:spcPct val="15000"/>
              </a:spcBef>
              <a:buSzPct val="100000"/>
              <a:buFont typeface="Arial" pitchFamily="34" charset="0"/>
              <a:buChar char="●"/>
              <a:defRPr/>
            </a:pPr>
            <a:r>
              <a:rPr lang="en-US" sz="1600" dirty="0"/>
              <a:t>The new MMF increases black carbon aerosols and decreases sea-salt aerosols compared to the old MMF that parameterized aerosols at GCM grids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The new aerosol treatment improves many aspects of simulated aerosols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Aerosol differences produce little impact </a:t>
            </a:r>
            <a:r>
              <a:rPr lang="en-US" sz="1600" dirty="0">
                <a:solidFill>
                  <a:prstClr val="black"/>
                </a:solidFill>
              </a:rPr>
              <a:t>on cloud formation or aerosol radiative forcing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New Modeling Framework Represents Aerosols at Cloud Scale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772839" y="5638800"/>
            <a:ext cx="4234466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prstClr val="black"/>
                </a:solidFill>
              </a:rPr>
              <a:t>G. Lin, S.J. </a:t>
            </a:r>
            <a:r>
              <a:rPr lang="en-US" sz="1000" dirty="0" err="1">
                <a:solidFill>
                  <a:prstClr val="black"/>
                </a:solidFill>
              </a:rPr>
              <a:t>Ghan</a:t>
            </a:r>
            <a:r>
              <a:rPr lang="en-US" sz="1000" dirty="0">
                <a:solidFill>
                  <a:prstClr val="black"/>
                </a:solidFill>
              </a:rPr>
              <a:t>, M. Wang, P-L MA, R. C. Easter, M. </a:t>
            </a:r>
            <a:r>
              <a:rPr lang="en-US" sz="1000" dirty="0" err="1">
                <a:solidFill>
                  <a:prstClr val="black"/>
                </a:solidFill>
              </a:rPr>
              <a:t>Ovchinnikov</a:t>
            </a:r>
            <a:r>
              <a:rPr lang="en-US" sz="1000" dirty="0">
                <a:solidFill>
                  <a:prstClr val="black"/>
                </a:solidFill>
              </a:rPr>
              <a:t>, J. Fan, K. Zhang, H. Wang, D. Chand, and Y. Qian, “Development and Evaluation of an Explicit Treatment of Aerosol Processes at Cloud Scale Within a Multi-scale Modeling Framework (MMF)”. </a:t>
            </a:r>
            <a:r>
              <a:rPr lang="en-US" sz="1000" i="1" dirty="0">
                <a:solidFill>
                  <a:prstClr val="black"/>
                </a:solidFill>
              </a:rPr>
              <a:t>Journal of Advances in Modeling Earth Systems </a:t>
            </a:r>
            <a:r>
              <a:rPr lang="en-US" sz="1000" dirty="0">
                <a:solidFill>
                  <a:prstClr val="black"/>
                </a:solidFill>
              </a:rPr>
              <a:t>10(7):1663-1679. DOI: 10.1029/2018MS001287. </a:t>
            </a:r>
            <a:endParaRPr lang="en-US" altLang="en-US" sz="10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728457" y="3365718"/>
            <a:ext cx="424012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0070C0"/>
                </a:solidFill>
              </a:rPr>
              <a:t>The diagram for the new MMF. Within each GCM grid column (left), one CRM (right) is used to explicitly represent clouds and precipitation. In addition, cloud-related aerosol processes are explicitly indicated on the CRM grid.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53D61A6-15B9-CD4F-9AF5-D77C5CA6B1A8}"/>
              </a:ext>
            </a:extLst>
          </p:cNvPr>
          <p:cNvGrpSpPr/>
          <p:nvPr/>
        </p:nvGrpSpPr>
        <p:grpSpPr>
          <a:xfrm>
            <a:off x="4602062" y="1509785"/>
            <a:ext cx="4433004" cy="1785481"/>
            <a:chOff x="1780384" y="1224051"/>
            <a:chExt cx="6151021" cy="217739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26780CB-C319-FF41-88FE-F619BD683F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80384" y="1292902"/>
              <a:ext cx="2311060" cy="2108544"/>
            </a:xfrm>
            <a:prstGeom prst="rect">
              <a:avLst/>
            </a:prstGeom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5F5E1D3-9034-D142-8717-FC337E0ACF64}"/>
                </a:ext>
              </a:extLst>
            </p:cNvPr>
            <p:cNvGrpSpPr/>
            <p:nvPr/>
          </p:nvGrpSpPr>
          <p:grpSpPr>
            <a:xfrm>
              <a:off x="5366753" y="1547012"/>
              <a:ext cx="2564652" cy="1473577"/>
              <a:chOff x="3701798" y="1260572"/>
              <a:chExt cx="2564652" cy="1473577"/>
            </a:xfrm>
          </p:grpSpPr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9F892E33-1105-0C46-9BBE-FB73F6B8D9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01798" y="1260572"/>
                <a:ext cx="2564652" cy="1473577"/>
              </a:xfrm>
              <a:prstGeom prst="rect">
                <a:avLst/>
              </a:prstGeom>
            </p:spPr>
          </p:pic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C7954AA9-76B1-7542-B278-9473107309AA}"/>
                  </a:ext>
                </a:extLst>
              </p:cNvPr>
              <p:cNvSpPr/>
              <p:nvPr/>
            </p:nvSpPr>
            <p:spPr>
              <a:xfrm>
                <a:off x="4570048" y="2083368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937DB2D1-DF52-5443-80E6-C46B64D71D5E}"/>
                  </a:ext>
                </a:extLst>
              </p:cNvPr>
              <p:cNvSpPr/>
              <p:nvPr/>
            </p:nvSpPr>
            <p:spPr>
              <a:xfrm>
                <a:off x="4943383" y="2069786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CC4929C1-7053-5C4A-8ACE-D9FE61A397A7}"/>
                  </a:ext>
                </a:extLst>
              </p:cNvPr>
              <p:cNvSpPr/>
              <p:nvPr/>
            </p:nvSpPr>
            <p:spPr>
              <a:xfrm>
                <a:off x="4135923" y="2060734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B5898D66-DA76-1143-B86F-963EB4731E72}"/>
                  </a:ext>
                </a:extLst>
              </p:cNvPr>
              <p:cNvSpPr/>
              <p:nvPr/>
            </p:nvSpPr>
            <p:spPr>
              <a:xfrm>
                <a:off x="4333588" y="1672456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B4E29524-86A2-DC4D-B8A9-D8F1EBF90F5E}"/>
                  </a:ext>
                </a:extLst>
              </p:cNvPr>
              <p:cNvSpPr/>
              <p:nvPr/>
            </p:nvSpPr>
            <p:spPr>
              <a:xfrm>
                <a:off x="5553622" y="2201060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7387C112-DA1B-2544-80BD-F13CA4A7F8CB}"/>
                  </a:ext>
                </a:extLst>
              </p:cNvPr>
              <p:cNvSpPr/>
              <p:nvPr/>
            </p:nvSpPr>
            <p:spPr>
              <a:xfrm>
                <a:off x="4742507" y="1915879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DA98D69E-B7F1-3744-83FF-6D98CDF220AC}"/>
                  </a:ext>
                </a:extLst>
              </p:cNvPr>
              <p:cNvSpPr/>
              <p:nvPr/>
            </p:nvSpPr>
            <p:spPr>
              <a:xfrm>
                <a:off x="5764037" y="2287289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6E168CBA-E3C0-5445-8F99-E30B499A66EB}"/>
                  </a:ext>
                </a:extLst>
              </p:cNvPr>
              <p:cNvSpPr/>
              <p:nvPr/>
            </p:nvSpPr>
            <p:spPr>
              <a:xfrm>
                <a:off x="4135923" y="2465115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6F841ACB-31E9-D745-A5C3-C8E37ADC2E7F}"/>
                  </a:ext>
                </a:extLst>
              </p:cNvPr>
              <p:cNvSpPr/>
              <p:nvPr/>
            </p:nvSpPr>
            <p:spPr>
              <a:xfrm>
                <a:off x="4529307" y="1834398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6EFB2EC6-C99E-7745-8520-038B9F8D092A}"/>
                  </a:ext>
                </a:extLst>
              </p:cNvPr>
              <p:cNvSpPr/>
              <p:nvPr/>
            </p:nvSpPr>
            <p:spPr>
              <a:xfrm>
                <a:off x="4922692" y="2452819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1A787AA6-4796-B749-9F66-047B7EBA6D5F}"/>
                  </a:ext>
                </a:extLst>
              </p:cNvPr>
              <p:cNvSpPr/>
              <p:nvPr/>
            </p:nvSpPr>
            <p:spPr>
              <a:xfrm>
                <a:off x="4570048" y="2441197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6F94DE39-B3AE-9B4B-9B2C-8D068A3693CA}"/>
                  </a:ext>
                </a:extLst>
              </p:cNvPr>
              <p:cNvSpPr/>
              <p:nvPr/>
            </p:nvSpPr>
            <p:spPr>
              <a:xfrm>
                <a:off x="4135923" y="2300870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E74C4114-1E0E-1143-A78B-9E1EB63C1AD1}"/>
                  </a:ext>
                </a:extLst>
              </p:cNvPr>
              <p:cNvSpPr/>
              <p:nvPr/>
            </p:nvSpPr>
            <p:spPr>
              <a:xfrm>
                <a:off x="4570047" y="2291816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1A56AA3-0E9C-3047-AEA0-A8416198CD4A}"/>
                  </a:ext>
                </a:extLst>
              </p:cNvPr>
              <p:cNvSpPr/>
              <p:nvPr/>
            </p:nvSpPr>
            <p:spPr>
              <a:xfrm>
                <a:off x="4934329" y="2291815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CE0537F0-98AF-D942-8736-8B4BA24F0588}"/>
                  </a:ext>
                </a:extLst>
              </p:cNvPr>
              <p:cNvSpPr/>
              <p:nvPr/>
            </p:nvSpPr>
            <p:spPr>
              <a:xfrm>
                <a:off x="5296027" y="2124108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F3E1728A-6937-6B40-9F3D-BD3F418D7016}"/>
                  </a:ext>
                </a:extLst>
              </p:cNvPr>
              <p:cNvSpPr/>
              <p:nvPr/>
            </p:nvSpPr>
            <p:spPr>
              <a:xfrm>
                <a:off x="4187757" y="1843451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9F0EB075-88E3-EB40-B62C-22265B3B99A1}"/>
                  </a:ext>
                </a:extLst>
              </p:cNvPr>
              <p:cNvSpPr/>
              <p:nvPr/>
            </p:nvSpPr>
            <p:spPr>
              <a:xfrm>
                <a:off x="3963908" y="1983780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1870B1EF-FFF5-B149-8236-BEAA176A54F8}"/>
                  </a:ext>
                </a:extLst>
              </p:cNvPr>
              <p:cNvSpPr/>
              <p:nvPr/>
            </p:nvSpPr>
            <p:spPr>
              <a:xfrm>
                <a:off x="3772934" y="2124108"/>
                <a:ext cx="81481" cy="8148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1" name="Left-Right Arrow 10">
              <a:extLst>
                <a:ext uri="{FF2B5EF4-FFF2-40B4-BE49-F238E27FC236}">
                  <a16:creationId xmlns:a16="http://schemas.microsoft.com/office/drawing/2014/main" id="{FD9EB044-1786-004F-AEC0-8D32E1A53405}"/>
                </a:ext>
              </a:extLst>
            </p:cNvPr>
            <p:cNvSpPr/>
            <p:nvPr/>
          </p:nvSpPr>
          <p:spPr>
            <a:xfrm>
              <a:off x="4230392" y="2202318"/>
              <a:ext cx="891685" cy="285181"/>
            </a:xfrm>
            <a:prstGeom prst="leftRightArrow">
              <a:avLst/>
            </a:prstGeom>
            <a:solidFill>
              <a:schemeClr val="accent5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1CB809C-8444-DD49-BC09-CB93B79AC608}"/>
                </a:ext>
              </a:extLst>
            </p:cNvPr>
            <p:cNvSpPr txBox="1"/>
            <p:nvPr/>
          </p:nvSpPr>
          <p:spPr>
            <a:xfrm>
              <a:off x="5557943" y="1224051"/>
              <a:ext cx="18473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980717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SlideDescription xmlns="http://schemas.microsoft.com/sharepoint/v3" xsi:nil="true"/>
    <Funding xmlns="98b00cf3-a6ce-40de-8923-f140beb786e9">ESM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98b00cf3-a6ce-40de-8923-f140beb786e9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C9694B0-3F48-4582-825E-F3AB1CD4C8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11912</TotalTime>
  <Words>263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45</cp:revision>
  <cp:lastPrinted>2011-05-11T17:30:12Z</cp:lastPrinted>
  <dcterms:created xsi:type="dcterms:W3CDTF">2017-11-02T21:19:41Z</dcterms:created>
  <dcterms:modified xsi:type="dcterms:W3CDTF">2018-12-21T16:39:40Z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</Properties>
</file>