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p:restoredTop sz="93681"/>
  </p:normalViewPr>
  <p:slideViewPr>
    <p:cSldViewPr snapToGrid="0" snapToObjects="1">
      <p:cViewPr varScale="1">
        <p:scale>
          <a:sx n="75" d="100"/>
          <a:sy n="75" d="100"/>
        </p:scale>
        <p:origin x="5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10/7/2019</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645621" y="11798"/>
            <a:ext cx="10900757" cy="830997"/>
          </a:xfrm>
          <a:prstGeom prst="rect">
            <a:avLst/>
          </a:prstGeom>
          <a:noFill/>
        </p:spPr>
        <p:txBody>
          <a:bodyPr wrap="square" rtlCol="0">
            <a:spAutoFit/>
          </a:bodyPr>
          <a:lstStyle/>
          <a:p>
            <a:pPr algn="ctr"/>
            <a:r>
              <a:rPr lang="en-US" sz="2400" b="1" dirty="0"/>
              <a:t>Australian hot and dry extremes induced by </a:t>
            </a:r>
            <a:r>
              <a:rPr lang="en-US" sz="2400" b="1" dirty="0" err="1"/>
              <a:t>weakenings</a:t>
            </a:r>
            <a:r>
              <a:rPr lang="en-US" sz="2400" b="1" dirty="0"/>
              <a:t> of the stratospheric polar vortex </a:t>
            </a:r>
          </a:p>
        </p:txBody>
      </p:sp>
      <p:sp>
        <p:nvSpPr>
          <p:cNvPr id="5" name="TextBox 4">
            <a:extLst>
              <a:ext uri="{FF2B5EF4-FFF2-40B4-BE49-F238E27FC236}">
                <a16:creationId xmlns:a16="http://schemas.microsoft.com/office/drawing/2014/main" id="{6AF21CA0-BFB2-FD49-B87B-691F5EF29D9D}"/>
              </a:ext>
            </a:extLst>
          </p:cNvPr>
          <p:cNvSpPr txBox="1"/>
          <p:nvPr/>
        </p:nvSpPr>
        <p:spPr>
          <a:xfrm>
            <a:off x="0" y="793270"/>
            <a:ext cx="12279086" cy="584775"/>
          </a:xfrm>
          <a:prstGeom prst="rect">
            <a:avLst/>
          </a:prstGeom>
          <a:noFill/>
          <a:ln>
            <a:solidFill>
              <a:schemeClr val="accent1"/>
            </a:solidFill>
          </a:ln>
        </p:spPr>
        <p:txBody>
          <a:bodyPr wrap="square" rtlCol="0">
            <a:spAutoFit/>
          </a:bodyPr>
          <a:lstStyle/>
          <a:p>
            <a:r>
              <a:rPr lang="en-US" sz="1600" dirty="0"/>
              <a:t>Lim E.-P., H.H. Hendon, G. </a:t>
            </a:r>
            <a:r>
              <a:rPr lang="en-US" sz="1600" dirty="0" err="1"/>
              <a:t>Boschat</a:t>
            </a:r>
            <a:r>
              <a:rPr lang="en-US" sz="1600" dirty="0"/>
              <a:t>, D. Hudson, D.W.J. Thompson, A.J. Dowdy and </a:t>
            </a:r>
            <a:r>
              <a:rPr lang="en-US" sz="1600" b="1" dirty="0"/>
              <a:t>J.M. Arblaster</a:t>
            </a:r>
            <a:r>
              <a:rPr lang="en-US" sz="1600" dirty="0"/>
              <a:t>, 2019, Australian hot and dry extremes induced by </a:t>
            </a:r>
            <a:r>
              <a:rPr lang="en-US" sz="1600" dirty="0" err="1"/>
              <a:t>weakenings</a:t>
            </a:r>
            <a:r>
              <a:rPr lang="en-US" sz="1600" dirty="0"/>
              <a:t> of the stratospheric polar vortex, </a:t>
            </a:r>
            <a:r>
              <a:rPr lang="en-US" sz="1600" i="1" dirty="0"/>
              <a:t>Nature Geoscience</a:t>
            </a:r>
            <a:r>
              <a:rPr lang="en-US" sz="1600" dirty="0"/>
              <a:t>, doi:10.1038/s41561-019-0456-x</a:t>
            </a:r>
            <a:endParaRPr lang="en-AU" sz="1600" dirty="0"/>
          </a:p>
        </p:txBody>
      </p:sp>
      <p:sp>
        <p:nvSpPr>
          <p:cNvPr id="9" name="Rectangle 8">
            <a:extLst>
              <a:ext uri="{FF2B5EF4-FFF2-40B4-BE49-F238E27FC236}">
                <a16:creationId xmlns:a16="http://schemas.microsoft.com/office/drawing/2014/main" id="{5ED6742F-C649-2B49-98F6-A53498F1E1D6}"/>
              </a:ext>
            </a:extLst>
          </p:cNvPr>
          <p:cNvSpPr/>
          <p:nvPr/>
        </p:nvSpPr>
        <p:spPr>
          <a:xfrm>
            <a:off x="6598721" y="4083255"/>
            <a:ext cx="5342212" cy="2031325"/>
          </a:xfrm>
          <a:prstGeom prst="rect">
            <a:avLst/>
          </a:prstGeom>
        </p:spPr>
        <p:txBody>
          <a:bodyPr wrap="square">
            <a:spAutoFit/>
          </a:bodyPr>
          <a:lstStyle/>
          <a:p>
            <a:pPr algn="ctr"/>
            <a:r>
              <a:rPr lang="en-US" sz="1400" b="1" dirty="0">
                <a:latin typeface="NimbusRomNo9L"/>
              </a:rPr>
              <a:t>Changes in the likelihood of extreme high </a:t>
            </a:r>
            <a:r>
              <a:rPr lang="en-US" sz="1400" b="1" dirty="0" err="1">
                <a:latin typeface="NimbusRomNo9L"/>
              </a:rPr>
              <a:t>Tmax</a:t>
            </a:r>
            <a:r>
              <a:rPr lang="en-US" sz="1400" b="1" dirty="0">
                <a:latin typeface="NimbusRomNo9L"/>
              </a:rPr>
              <a:t>, low rainfall and high wildfire danger during the nine polar vortex weakening years. </a:t>
            </a:r>
            <a:r>
              <a:rPr lang="en-US" sz="1400" dirty="0">
                <a:latin typeface="NimbusRomNo9L"/>
              </a:rPr>
              <a:t>Ratio of the probability of occurrence of top quintile (20%) October-January (a) mean </a:t>
            </a:r>
            <a:r>
              <a:rPr lang="en-US" sz="1400" dirty="0" err="1">
                <a:latin typeface="NimbusRomNo9L"/>
              </a:rPr>
              <a:t>Tmax</a:t>
            </a:r>
            <a:r>
              <a:rPr lang="en-US" sz="1400" dirty="0">
                <a:latin typeface="NimbusRomNo9L"/>
              </a:rPr>
              <a:t> during the 9 significant </a:t>
            </a:r>
            <a:r>
              <a:rPr lang="en-US" sz="1400">
                <a:latin typeface="NimbusRomNo9L"/>
              </a:rPr>
              <a:t>vortex weakening </a:t>
            </a:r>
            <a:r>
              <a:rPr lang="en-US" sz="1400" dirty="0">
                <a:latin typeface="NimbusRomNo9L"/>
              </a:rPr>
              <a:t>years to that during the 29 vortex non-weakening years. (b) and (c), same as (a) except bottom quintile rainfall and top quintile forest fire danger index (FFDI), respectively .</a:t>
            </a:r>
          </a:p>
          <a:p>
            <a:pPr algn="ctr"/>
            <a:endParaRPr lang="en-US" sz="1400" dirty="0">
              <a:latin typeface="NimbusRomNo9L"/>
            </a:endParaRPr>
          </a:p>
          <a:p>
            <a:pPr algn="ctr"/>
            <a:endParaRPr lang="en-US" sz="1400" dirty="0">
              <a:latin typeface="NimbusRomNo9L"/>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0" y="1378045"/>
            <a:ext cx="5595257" cy="1708160"/>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Sudden stratospheric warmings in the Southern Hemisphere are rare compared to their regular occurrence in the Northern Hemisphere. Despite this, we show that stratospheric </a:t>
            </a:r>
            <a:r>
              <a:rPr lang="en-US" sz="1400" dirty="0" err="1">
                <a:solidFill>
                  <a:prstClr val="black"/>
                </a:solidFill>
                <a:latin typeface="Arial"/>
                <a:cs typeface="Arial"/>
              </a:rPr>
              <a:t>weakenings</a:t>
            </a:r>
            <a:r>
              <a:rPr lang="en-US" sz="1400" dirty="0">
                <a:solidFill>
                  <a:prstClr val="black"/>
                </a:solidFill>
                <a:latin typeface="Arial"/>
                <a:cs typeface="Arial"/>
              </a:rPr>
              <a:t> i.e. reductions in the strength of the upper stratospheric jet in the Southern Hemisphere can impact surface climate as well as the likelihood of extreme conditions developing over Australia from spring to summer.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0" y="3061485"/>
            <a:ext cx="5691788" cy="1277273"/>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We use climate observations and reanalysis from 1979 to 2016 to identify years of strong stratospheric warming (or strong weakening of the polar vortex) and calculate the likelihood of having extreme hot and dry conditions over Australia in those years compared to others. </a:t>
            </a:r>
          </a:p>
        </p:txBody>
      </p:sp>
      <p:sp>
        <p:nvSpPr>
          <p:cNvPr id="13" name="TextBox 12">
            <a:extLst>
              <a:ext uri="{FF2B5EF4-FFF2-40B4-BE49-F238E27FC236}">
                <a16:creationId xmlns:a16="http://schemas.microsoft.com/office/drawing/2014/main" id="{684BB747-39C5-DC46-AAAB-B70EAA51B2E0}"/>
              </a:ext>
            </a:extLst>
          </p:cNvPr>
          <p:cNvSpPr txBox="1"/>
          <p:nvPr/>
        </p:nvSpPr>
        <p:spPr>
          <a:xfrm>
            <a:off x="0" y="4314037"/>
            <a:ext cx="6233521" cy="2215991"/>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solidFill>
                  <a:prstClr val="black"/>
                </a:solidFill>
                <a:latin typeface="Arial"/>
                <a:cs typeface="Arial"/>
              </a:rPr>
              <a:t>Our results indicate that an anomalous weakening of the Antarctic stratospheric polar vortex significantly increases the chance of occurrence of (monthly-mean) heat and dry extremes and associated fire danger by more than 4 times for large portions of subtropical eastern Australia through early summer.</a:t>
            </a:r>
            <a:r>
              <a:rPr lang="en-US" sz="1400" dirty="0">
                <a:latin typeface="Arial" panose="020B0604020202020204" pitchFamily="34" charset="0"/>
                <a:cs typeface="Arial" panose="020B0604020202020204" pitchFamily="34" charset="0"/>
              </a:rPr>
              <a:t> Improving our understanding of what drives these extreme climate events will enhance our ability to predict and prepare for them with sufficient lead time.</a:t>
            </a:r>
          </a:p>
          <a:p>
            <a:pPr>
              <a:spcBef>
                <a:spcPts val="600"/>
              </a:spcBef>
            </a:pPr>
            <a:endParaRPr lang="en-US"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0814AE-F44C-B24C-9286-86CC49A9F40E}"/>
              </a:ext>
            </a:extLst>
          </p:cNvPr>
          <p:cNvPicPr>
            <a:picLocks noChangeAspect="1"/>
          </p:cNvPicPr>
          <p:nvPr/>
        </p:nvPicPr>
        <p:blipFill>
          <a:blip r:embed="rId2"/>
          <a:stretch>
            <a:fillRect/>
          </a:stretch>
        </p:blipFill>
        <p:spPr>
          <a:xfrm>
            <a:off x="5595257" y="1918436"/>
            <a:ext cx="6848555" cy="2164819"/>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329</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NimbusRomNo9L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20</cp:revision>
  <dcterms:created xsi:type="dcterms:W3CDTF">2017-08-29T22:43:04Z</dcterms:created>
  <dcterms:modified xsi:type="dcterms:W3CDTF">2019-10-07T16:18:11Z</dcterms:modified>
</cp:coreProperties>
</file>