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A2F2B-031E-47E5-B59F-37A6E2DF48D3}"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269223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A2F2B-031E-47E5-B59F-37A6E2DF48D3}"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362951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A2F2B-031E-47E5-B59F-37A6E2DF48D3}"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206743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A2F2B-031E-47E5-B59F-37A6E2DF48D3}"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383195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A2F2B-031E-47E5-B59F-37A6E2DF48D3}"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157214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A2F2B-031E-47E5-B59F-37A6E2DF48D3}"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70364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A2F2B-031E-47E5-B59F-37A6E2DF48D3}"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84543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A2F2B-031E-47E5-B59F-37A6E2DF48D3}"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78605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A2F2B-031E-47E5-B59F-37A6E2DF48D3}"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76943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A2F2B-031E-47E5-B59F-37A6E2DF48D3}"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400369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A2F2B-031E-47E5-B59F-37A6E2DF48D3}"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39021-D259-44FE-99C9-E0306E0FC26F}" type="slidenum">
              <a:rPr lang="en-US" smtClean="0"/>
              <a:t>‹#›</a:t>
            </a:fld>
            <a:endParaRPr lang="en-US"/>
          </a:p>
        </p:txBody>
      </p:sp>
    </p:spTree>
    <p:extLst>
      <p:ext uri="{BB962C8B-B14F-4D97-AF65-F5344CB8AC3E}">
        <p14:creationId xmlns:p14="http://schemas.microsoft.com/office/powerpoint/2010/main" val="168260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A2F2B-031E-47E5-B59F-37A6E2DF48D3}" type="datetimeFigureOut">
              <a:rPr lang="en-US" smtClean="0"/>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39021-D259-44FE-99C9-E0306E0FC26F}" type="slidenum">
              <a:rPr lang="en-US" smtClean="0"/>
              <a:t>‹#›</a:t>
            </a:fld>
            <a:endParaRPr lang="en-US"/>
          </a:p>
        </p:txBody>
      </p:sp>
    </p:spTree>
    <p:extLst>
      <p:ext uri="{BB962C8B-B14F-4D97-AF65-F5344CB8AC3E}">
        <p14:creationId xmlns:p14="http://schemas.microsoft.com/office/powerpoint/2010/main" val="3614174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990600" y="304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pitchFamily="34" charset="0"/>
            </a:endParaRPr>
          </a:p>
        </p:txBody>
      </p:sp>
      <p:sp>
        <p:nvSpPr>
          <p:cNvPr id="3" name="Rectangle 4"/>
          <p:cNvSpPr>
            <a:spLocks noChangeArrowheads="1"/>
          </p:cNvSpPr>
          <p:nvPr/>
        </p:nvSpPr>
        <p:spPr bwMode="auto">
          <a:xfrm>
            <a:off x="-304800" y="0"/>
            <a:ext cx="967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600" b="1">
                <a:solidFill>
                  <a:srgbClr val="4F81BD"/>
                </a:solidFill>
                <a:latin typeface="Helvetica" pitchFamily="1" charset="0"/>
              </a:rPr>
              <a:t>The interaction of the SST trend and La Niña in austral spring 2010</a:t>
            </a:r>
          </a:p>
        </p:txBody>
      </p:sp>
      <p:sp>
        <p:nvSpPr>
          <p:cNvPr id="4" name="TextBox 5"/>
          <p:cNvSpPr txBox="1">
            <a:spLocks noChangeArrowheads="1"/>
          </p:cNvSpPr>
          <p:nvPr/>
        </p:nvSpPr>
        <p:spPr bwMode="auto">
          <a:xfrm>
            <a:off x="1905000" y="6400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pitchFamily="34" charset="0"/>
            </a:endParaRPr>
          </a:p>
        </p:txBody>
      </p:sp>
      <p:sp>
        <p:nvSpPr>
          <p:cNvPr id="5" name="TextBox 7"/>
          <p:cNvSpPr txBox="1">
            <a:spLocks noChangeArrowheads="1"/>
          </p:cNvSpPr>
          <p:nvPr/>
        </p:nvSpPr>
        <p:spPr bwMode="auto">
          <a:xfrm>
            <a:off x="152400" y="457200"/>
            <a:ext cx="35052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b="1">
                <a:solidFill>
                  <a:schemeClr val="accent1"/>
                </a:solidFill>
                <a:latin typeface="Arial" pitchFamily="34" charset="0"/>
              </a:rPr>
              <a:t>Objective:</a:t>
            </a:r>
            <a:r>
              <a:rPr lang="en-US" altLang="en-US" sz="1400">
                <a:latin typeface="Arial" pitchFamily="34" charset="0"/>
              </a:rPr>
              <a:t> </a:t>
            </a:r>
            <a:r>
              <a:rPr lang="en-AU" altLang="en-US" sz="1300">
                <a:latin typeface="Arial" pitchFamily="34" charset="0"/>
              </a:rPr>
              <a:t>Australia received record high rainfall in spring 2010 with a strong La Niña being a major driver</a:t>
            </a:r>
            <a:r>
              <a:rPr lang="en-AU" altLang="en-US" sz="1300">
                <a:solidFill>
                  <a:srgbClr val="000000"/>
                </a:solidFill>
                <a:latin typeface="Arial" pitchFamily="34" charset="0"/>
              </a:rPr>
              <a:t>. Warmer SSTs due to the trend to the north of Australia also contributed to the wet condition. By what mechanism does the SST warming trend interact with La Niña to enhance the rainfall over Australia in spring 2010? Hypothesis: the SST trend enhanced the rainfall over Australia in spring 2010 by strengthening the positive SAM</a:t>
            </a:r>
            <a:endParaRPr lang="en-US" altLang="en-US" sz="1300">
              <a:latin typeface="Arial" pitchFamily="34" charset="0"/>
            </a:endParaRPr>
          </a:p>
          <a:p>
            <a:pPr eaLnBrk="1" hangingPunct="1">
              <a:spcBef>
                <a:spcPct val="0"/>
              </a:spcBef>
              <a:buFontTx/>
              <a:buNone/>
            </a:pPr>
            <a:endParaRPr lang="en-US" altLang="en-US" sz="1400">
              <a:latin typeface="Arial" pitchFamily="34" charset="0"/>
              <a:cs typeface="Arial" pitchFamily="34" charset="0"/>
            </a:endParaRPr>
          </a:p>
          <a:p>
            <a:pPr>
              <a:spcBef>
                <a:spcPct val="0"/>
              </a:spcBef>
              <a:buFontTx/>
              <a:buNone/>
            </a:pPr>
            <a:r>
              <a:rPr lang="en-US" altLang="en-US" sz="1400" b="1">
                <a:solidFill>
                  <a:srgbClr val="4F81BD"/>
                </a:solidFill>
                <a:latin typeface="Arial" pitchFamily="34" charset="0"/>
                <a:cs typeface="Arial" pitchFamily="34" charset="0"/>
              </a:rPr>
              <a:t>Approach:  </a:t>
            </a:r>
            <a:r>
              <a:rPr lang="en-US" altLang="en-US" sz="1300">
                <a:latin typeface="Arial" pitchFamily="34" charset="0"/>
                <a:cs typeface="Arial" pitchFamily="34" charset="0"/>
              </a:rPr>
              <a:t>using a seasonal forecast system, design and run experiments with &amp; without long-term temperature trend in the ocean initial conditions of 1 Sep 2010 (strong La Niña) and climatology. </a:t>
            </a:r>
          </a:p>
          <a:p>
            <a:pPr>
              <a:spcBef>
                <a:spcPct val="0"/>
              </a:spcBef>
              <a:buFontTx/>
              <a:buNone/>
            </a:pPr>
            <a:endParaRPr lang="en-US" altLang="en-US" sz="1400">
              <a:latin typeface="Arial" pitchFamily="34" charset="0"/>
              <a:cs typeface="Arial" pitchFamily="34" charset="0"/>
            </a:endParaRPr>
          </a:p>
          <a:p>
            <a:pPr>
              <a:spcBef>
                <a:spcPct val="0"/>
              </a:spcBef>
              <a:spcAft>
                <a:spcPts val="600"/>
              </a:spcAft>
              <a:buFontTx/>
              <a:buNone/>
            </a:pPr>
            <a:r>
              <a:rPr lang="en-US" altLang="en-US" sz="1400" b="1">
                <a:solidFill>
                  <a:srgbClr val="4F81BD"/>
                </a:solidFill>
                <a:latin typeface="Arial" pitchFamily="34" charset="0"/>
                <a:cs typeface="Arial" pitchFamily="34" charset="0"/>
              </a:rPr>
              <a:t>Impact: </a:t>
            </a:r>
            <a:r>
              <a:rPr lang="en-US" altLang="en-US" sz="1300">
                <a:latin typeface="Arial" pitchFamily="34" charset="0"/>
                <a:cs typeface="Arial" pitchFamily="34" charset="0"/>
              </a:rPr>
              <a:t>The long term SST trend that operated with La Niña:</a:t>
            </a:r>
            <a:endParaRPr lang="en-US" altLang="en-US" sz="1400" b="1">
              <a:solidFill>
                <a:srgbClr val="4F81BD"/>
              </a:solidFill>
              <a:latin typeface="Arial" pitchFamily="34" charset="0"/>
              <a:cs typeface="Arial" pitchFamily="34" charset="0"/>
            </a:endParaRPr>
          </a:p>
        </p:txBody>
      </p:sp>
      <p:sp>
        <p:nvSpPr>
          <p:cNvPr id="6" name="Rectangle 1"/>
          <p:cNvSpPr>
            <a:spLocks noChangeArrowheads="1"/>
          </p:cNvSpPr>
          <p:nvPr/>
        </p:nvSpPr>
        <p:spPr bwMode="auto">
          <a:xfrm>
            <a:off x="4479925" y="329088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pitchFamily="34" charset="0"/>
            </a:endParaRPr>
          </a:p>
          <a:p>
            <a:pPr eaLnBrk="1" hangingPunct="1">
              <a:spcBef>
                <a:spcPct val="0"/>
              </a:spcBef>
              <a:buFontTx/>
              <a:buNone/>
            </a:pPr>
            <a:endParaRPr lang="en-US" altLang="en-US" sz="1800">
              <a:latin typeface="Arial" pitchFamily="34" charset="0"/>
            </a:endParaRPr>
          </a:p>
        </p:txBody>
      </p:sp>
      <p:sp>
        <p:nvSpPr>
          <p:cNvPr id="7" name="TextBox 7"/>
          <p:cNvSpPr txBox="1">
            <a:spLocks noChangeArrowheads="1"/>
          </p:cNvSpPr>
          <p:nvPr/>
        </p:nvSpPr>
        <p:spPr bwMode="auto">
          <a:xfrm>
            <a:off x="228600" y="4545013"/>
            <a:ext cx="8839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spcAft>
                <a:spcPts val="600"/>
              </a:spcAft>
              <a:buFontTx/>
              <a:buNone/>
            </a:pPr>
            <a:r>
              <a:rPr lang="en-AU" altLang="en-US" sz="1400">
                <a:latin typeface="Arial" pitchFamily="34" charset="0"/>
              </a:rPr>
              <a:t>-- amplified the wet condition associated with La Niña over the maritime continent and Australia</a:t>
            </a:r>
          </a:p>
          <a:p>
            <a:pPr>
              <a:spcBef>
                <a:spcPct val="0"/>
              </a:spcBef>
              <a:spcAft>
                <a:spcPts val="600"/>
              </a:spcAft>
              <a:buFontTx/>
              <a:buNone/>
            </a:pPr>
            <a:r>
              <a:rPr lang="en-AU" altLang="en-US" sz="1400">
                <a:latin typeface="Arial" pitchFamily="34" charset="0"/>
              </a:rPr>
              <a:t>-- induced +ve SAM, and therefore, increased Australian rainfall</a:t>
            </a:r>
          </a:p>
          <a:p>
            <a:pPr>
              <a:spcBef>
                <a:spcPct val="0"/>
              </a:spcBef>
              <a:spcAft>
                <a:spcPts val="600"/>
              </a:spcAft>
              <a:buFontTx/>
              <a:buNone/>
            </a:pPr>
            <a:r>
              <a:rPr lang="en-AU" altLang="en-US" sz="1400">
                <a:latin typeface="Arial" pitchFamily="34" charset="0"/>
              </a:rPr>
              <a:t>           -  mechanism of promoting +ve SAM was  similar to that of climate change with increasing CO</a:t>
            </a:r>
            <a:r>
              <a:rPr lang="en-AU" altLang="en-US" sz="1400" baseline="-25000">
                <a:latin typeface="Arial" pitchFamily="34" charset="0"/>
              </a:rPr>
              <a:t>2</a:t>
            </a:r>
            <a:r>
              <a:rPr lang="en-AU" altLang="en-US" sz="1400">
                <a:latin typeface="Arial" pitchFamily="34" charset="0"/>
              </a:rPr>
              <a:t> scenarios</a:t>
            </a:r>
          </a:p>
          <a:p>
            <a:pPr>
              <a:spcBef>
                <a:spcPct val="0"/>
              </a:spcBef>
              <a:spcAft>
                <a:spcPts val="600"/>
              </a:spcAft>
              <a:buFontTx/>
              <a:buNone/>
            </a:pPr>
            <a:r>
              <a:rPr lang="en-AU" altLang="en-US" sz="1400">
                <a:latin typeface="Arial" pitchFamily="34" charset="0"/>
                <a:sym typeface="Wingdings" pitchFamily="2" charset="2"/>
              </a:rPr>
              <a:t>The same SST trend that operated with climatological SSTs did not promote +ve SAM response and the impact of the trend on Australia rainfall was small</a:t>
            </a:r>
          </a:p>
        </p:txBody>
      </p:sp>
      <p:sp>
        <p:nvSpPr>
          <p:cNvPr id="8" name="Rectangle 6"/>
          <p:cNvSpPr>
            <a:spLocks noChangeArrowheads="1"/>
          </p:cNvSpPr>
          <p:nvPr/>
        </p:nvSpPr>
        <p:spPr bwMode="auto">
          <a:xfrm>
            <a:off x="685800" y="63246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000" b="1">
                <a:solidFill>
                  <a:schemeClr val="accent1"/>
                </a:solidFill>
                <a:latin typeface="Arial" pitchFamily="34" charset="0"/>
              </a:rPr>
              <a:t>Lim, EP, HH Hendon, JM Arblaster, C Chung, AF Moise, P Hope, G Young, M Zhao, 2016: Interaction of the recent 50 year SST trend and La Niña 2010: amplification of the Southern Annular Mode and Australian springtime rainfall, </a:t>
            </a:r>
            <a:r>
              <a:rPr lang="en-US" altLang="en-US" sz="1000" b="1" i="1">
                <a:solidFill>
                  <a:schemeClr val="accent1"/>
                </a:solidFill>
                <a:latin typeface="Arial" pitchFamily="34" charset="0"/>
              </a:rPr>
              <a:t>Clim. Dyn.</a:t>
            </a:r>
            <a:r>
              <a:rPr lang="en-US" altLang="en-US" sz="1000" b="1">
                <a:solidFill>
                  <a:schemeClr val="accent1"/>
                </a:solidFill>
                <a:latin typeface="Arial" pitchFamily="34" charset="0"/>
              </a:rPr>
              <a:t>, in press</a:t>
            </a:r>
            <a:endParaRPr lang="en-US" altLang="en-US" sz="1000">
              <a:solidFill>
                <a:schemeClr val="accent1"/>
              </a:solidFill>
              <a:latin typeface="Arial" pitchFamily="34" charset="0"/>
            </a:endParaRPr>
          </a:p>
        </p:txBody>
      </p:sp>
      <p:pic>
        <p:nvPicPr>
          <p:cNvPr id="9" name="Picture 4" descr="Fig2"/>
          <p:cNvPicPr>
            <a:picLocks noChangeAspect="1" noChangeArrowheads="1"/>
          </p:cNvPicPr>
          <p:nvPr/>
        </p:nvPicPr>
        <p:blipFill>
          <a:blip r:embed="rId2">
            <a:extLst>
              <a:ext uri="{28A0092B-C50C-407E-A947-70E740481C1C}">
                <a14:useLocalDpi xmlns:a14="http://schemas.microsoft.com/office/drawing/2010/main" val="0"/>
              </a:ext>
            </a:extLst>
          </a:blip>
          <a:srcRect t="2351" b="70142"/>
          <a:stretch>
            <a:fillRect/>
          </a:stretch>
        </p:blipFill>
        <p:spPr bwMode="auto">
          <a:xfrm>
            <a:off x="4724400" y="533400"/>
            <a:ext cx="32004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Fig9"/>
          <p:cNvPicPr>
            <a:picLocks noChangeAspect="1" noChangeArrowheads="1"/>
          </p:cNvPicPr>
          <p:nvPr/>
        </p:nvPicPr>
        <p:blipFill>
          <a:blip r:embed="rId3">
            <a:extLst>
              <a:ext uri="{28A0092B-C50C-407E-A947-70E740481C1C}">
                <a14:useLocalDpi xmlns:a14="http://schemas.microsoft.com/office/drawing/2010/main" val="0"/>
              </a:ext>
            </a:extLst>
          </a:blip>
          <a:srcRect t="2408" b="71101"/>
          <a:stretch>
            <a:fillRect/>
          </a:stretch>
        </p:blipFill>
        <p:spPr bwMode="auto">
          <a:xfrm>
            <a:off x="6096000" y="1981200"/>
            <a:ext cx="32766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6819900" y="3200400"/>
            <a:ext cx="647700" cy="571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819900" y="3494088"/>
            <a:ext cx="64770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20"/>
          <p:cNvSpPr txBox="1">
            <a:spLocks noChangeArrowheads="1"/>
          </p:cNvSpPr>
          <p:nvPr/>
        </p:nvSpPr>
        <p:spPr bwMode="auto">
          <a:xfrm>
            <a:off x="6400800" y="3733800"/>
            <a:ext cx="347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AU" altLang="en-US" sz="1400">
                <a:solidFill>
                  <a:srgbClr val="FF0000"/>
                </a:solidFill>
                <a:latin typeface="Candara" pitchFamily="34" charset="0"/>
              </a:rPr>
              <a:t>+ve Southern Annular Mode (SAM)</a:t>
            </a:r>
          </a:p>
        </p:txBody>
      </p:sp>
      <p:sp>
        <p:nvSpPr>
          <p:cNvPr id="14" name="Text Box 6"/>
          <p:cNvSpPr txBox="1">
            <a:spLocks noChangeArrowheads="1"/>
          </p:cNvSpPr>
          <p:nvPr/>
        </p:nvSpPr>
        <p:spPr bwMode="auto">
          <a:xfrm>
            <a:off x="7848600" y="609600"/>
            <a:ext cx="16954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AU" altLang="en-US" sz="1400">
                <a:solidFill>
                  <a:srgbClr val="FF6600"/>
                </a:solidFill>
                <a:latin typeface="Candara" pitchFamily="34" charset="0"/>
              </a:rPr>
              <a:t>Strong La Niña whose cold SST extended to far west</a:t>
            </a:r>
          </a:p>
        </p:txBody>
      </p:sp>
      <p:sp>
        <p:nvSpPr>
          <p:cNvPr id="15" name="Line 7"/>
          <p:cNvSpPr>
            <a:spLocks noChangeShapeType="1"/>
          </p:cNvSpPr>
          <p:nvPr/>
        </p:nvSpPr>
        <p:spPr bwMode="auto">
          <a:xfrm flipH="1">
            <a:off x="7315200" y="914400"/>
            <a:ext cx="609600" cy="1524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8"/>
          <p:cNvSpPr txBox="1">
            <a:spLocks noChangeArrowheads="1"/>
          </p:cNvSpPr>
          <p:nvPr/>
        </p:nvSpPr>
        <p:spPr bwMode="auto">
          <a:xfrm>
            <a:off x="3505200" y="506413"/>
            <a:ext cx="12954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AU" altLang="en-US" sz="1400">
                <a:solidFill>
                  <a:srgbClr val="C00000"/>
                </a:solidFill>
                <a:latin typeface="Candara" pitchFamily="34" charset="0"/>
              </a:rPr>
              <a:t>Anomalously warm SSTs due to La Niña &amp; -ve IOD and trend</a:t>
            </a:r>
          </a:p>
        </p:txBody>
      </p:sp>
      <p:sp>
        <p:nvSpPr>
          <p:cNvPr id="17" name="Line 10"/>
          <p:cNvSpPr>
            <a:spLocks noChangeShapeType="1"/>
          </p:cNvSpPr>
          <p:nvPr/>
        </p:nvSpPr>
        <p:spPr bwMode="auto">
          <a:xfrm>
            <a:off x="4724400" y="1066800"/>
            <a:ext cx="1371600" cy="7620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2"/>
          <p:cNvSpPr txBox="1">
            <a:spLocks noChangeArrowheads="1"/>
          </p:cNvSpPr>
          <p:nvPr/>
        </p:nvSpPr>
        <p:spPr bwMode="auto">
          <a:xfrm>
            <a:off x="3381375" y="3787775"/>
            <a:ext cx="31718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ct val="50000"/>
              </a:lnSpc>
              <a:spcBef>
                <a:spcPct val="50000"/>
              </a:spcBef>
              <a:buFontTx/>
              <a:buNone/>
            </a:pPr>
            <a:r>
              <a:rPr lang="en-AU" altLang="en-US" sz="1400" b="1">
                <a:solidFill>
                  <a:srgbClr val="0033CC"/>
                </a:solidFill>
                <a:latin typeface="Candara" pitchFamily="34" charset="0"/>
              </a:rPr>
              <a:t>Wettest spring on record</a:t>
            </a:r>
          </a:p>
          <a:p>
            <a:pPr algn="ctr" eaLnBrk="1" hangingPunct="1">
              <a:lnSpc>
                <a:spcPct val="50000"/>
              </a:lnSpc>
              <a:spcBef>
                <a:spcPct val="50000"/>
              </a:spcBef>
              <a:buFontTx/>
              <a:buNone/>
            </a:pPr>
            <a:r>
              <a:rPr lang="en-AU" altLang="en-US" sz="1400" b="1">
                <a:solidFill>
                  <a:srgbClr val="0033CC"/>
                </a:solidFill>
                <a:latin typeface="Candara" pitchFamily="34" charset="0"/>
              </a:rPr>
              <a:t>(since 1910)</a:t>
            </a:r>
            <a:endParaRPr lang="en-AU" altLang="en-US" sz="1400">
              <a:latin typeface="Candara" pitchFamily="34" charset="0"/>
            </a:endParaRPr>
          </a:p>
        </p:txBody>
      </p:sp>
      <p:sp>
        <p:nvSpPr>
          <p:cNvPr id="19" name="Rectangle 18"/>
          <p:cNvSpPr/>
          <p:nvPr/>
        </p:nvSpPr>
        <p:spPr>
          <a:xfrm>
            <a:off x="5867400" y="1981200"/>
            <a:ext cx="5334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 name="Picture 16" descr="Three-monthly rainfall deciles for Austral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2057400"/>
            <a:ext cx="2438400" cy="1674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657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Words>
  <Application>Microsoft Office PowerPoint</Application>
  <PresentationFormat>On-screen Show (4:3)</PresentationFormat>
  <Paragraphs>16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Shearer</dc:creator>
  <cp:lastModifiedBy>Stephanie Shearer</cp:lastModifiedBy>
  <cp:revision>1</cp:revision>
  <dcterms:created xsi:type="dcterms:W3CDTF">2016-11-28T21:00:09Z</dcterms:created>
  <dcterms:modified xsi:type="dcterms:W3CDTF">2016-11-28T21:00:42Z</dcterms:modified>
</cp:coreProperties>
</file>