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3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Fan, Jiwen" initials="FJ" lastIdx="10" clrIdx="1">
    <p:extLst>
      <p:ext uri="{19B8F6BF-5375-455C-9EA6-DF929625EA0E}">
        <p15:presenceInfo xmlns:p15="http://schemas.microsoft.com/office/powerpoint/2012/main" userId="S::jiwen.fan@pnnl.gov::2004cbe7-a365-4f2a-b7a0-312938d353be" providerId="AD"/>
      </p:ext>
    </p:extLst>
  </p:cmAuthor>
  <p:cmAuthor id="3" name="Blake, Jennifer" initials="BJ" lastIdx="1" clrIdx="2">
    <p:extLst>
      <p:ext uri="{19B8F6BF-5375-455C-9EA6-DF929625EA0E}">
        <p15:presenceInfo xmlns:p15="http://schemas.microsoft.com/office/powerpoint/2012/main" userId="S::Jennifer.Blake@pnnl.gov::18c46799-5b14-4629-b3db-32d9fb0f43bf" providerId="AD"/>
      </p:ext>
    </p:extLst>
  </p:cmAuthor>
  <p:cmAuthor id="4" name="Himes, Catherine L" initials="HCL" lastIdx="3" clrIdx="3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  <p:cmAuthor id="5" name="Campbell, Holly M" initials="CHM" lastIdx="3" clrIdx="4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55CF67-1E4C-4023-841E-916DFC088AB4}" v="1" dt="2021-07-07T22:24:50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70" autoAdjust="0"/>
    <p:restoredTop sz="86463" autoAdjust="0"/>
  </p:normalViewPr>
  <p:slideViewPr>
    <p:cSldViewPr>
      <p:cViewPr varScale="1">
        <p:scale>
          <a:sx n="112" d="100"/>
          <a:sy n="112" d="100"/>
        </p:scale>
        <p:origin x="154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bell, Holly M" userId="c4d0878e-c000-43c1-808f-30e12e26e7a4" providerId="ADAL" clId="{4412D7B6-29C9-4667-9992-B795FDF9497B}"/>
    <pc:docChg chg="custSel modSld">
      <pc:chgData name="Campbell, Holly M" userId="c4d0878e-c000-43c1-808f-30e12e26e7a4" providerId="ADAL" clId="{4412D7B6-29C9-4667-9992-B795FDF9497B}" dt="2021-07-06T18:37:14.726" v="12" actId="1592"/>
      <pc:docMkLst>
        <pc:docMk/>
      </pc:docMkLst>
      <pc:sldChg chg="modSp mod addCm delCm modCm">
        <pc:chgData name="Campbell, Holly M" userId="c4d0878e-c000-43c1-808f-30e12e26e7a4" providerId="ADAL" clId="{4412D7B6-29C9-4667-9992-B795FDF9497B}" dt="2021-07-06T18:37:14.726" v="12" actId="1592"/>
        <pc:sldMkLst>
          <pc:docMk/>
          <pc:sldMk cId="0" sldId="258"/>
        </pc:sldMkLst>
        <pc:spChg chg="mod">
          <ac:chgData name="Campbell, Holly M" userId="c4d0878e-c000-43c1-808f-30e12e26e7a4" providerId="ADAL" clId="{4412D7B6-29C9-4667-9992-B795FDF9497B}" dt="2021-07-06T18:37:10.926" v="11" actId="20577"/>
          <ac:spMkLst>
            <pc:docMk/>
            <pc:sldMk cId="0" sldId="258"/>
            <ac:spMk id="3075" creationId="{00000000-0000-0000-0000-000000000000}"/>
          </ac:spMkLst>
        </pc:spChg>
      </pc:sldChg>
    </pc:docChg>
  </pc:docChgLst>
  <pc:docChgLst>
    <pc:chgData name="Mundy, Beth E" userId="09c03546-1d2d-4d82-89e1-bb5e2a2e687b" providerId="ADAL" clId="{4E55CF67-1E4C-4023-841E-916DFC088AB4}"/>
    <pc:docChg chg="undo custSel modSld">
      <pc:chgData name="Mundy, Beth E" userId="09c03546-1d2d-4d82-89e1-bb5e2a2e687b" providerId="ADAL" clId="{4E55CF67-1E4C-4023-841E-916DFC088AB4}" dt="2021-08-02T16:42:53.442" v="20" actId="20577"/>
      <pc:docMkLst>
        <pc:docMk/>
      </pc:docMkLst>
      <pc:sldChg chg="modSp mod delCm">
        <pc:chgData name="Mundy, Beth E" userId="09c03546-1d2d-4d82-89e1-bb5e2a2e687b" providerId="ADAL" clId="{4E55CF67-1E4C-4023-841E-916DFC088AB4}" dt="2021-08-02T16:42:53.442" v="20" actId="20577"/>
        <pc:sldMkLst>
          <pc:docMk/>
          <pc:sldMk cId="0" sldId="258"/>
        </pc:sldMkLst>
        <pc:spChg chg="mod">
          <ac:chgData name="Mundy, Beth E" userId="09c03546-1d2d-4d82-89e1-bb5e2a2e687b" providerId="ADAL" clId="{4E55CF67-1E4C-4023-841E-916DFC088AB4}" dt="2021-07-07T22:25:25.052" v="15" actId="1036"/>
          <ac:spMkLst>
            <pc:docMk/>
            <pc:sldMk cId="0" sldId="258"/>
            <ac:spMk id="7" creationId="{F59E27E0-DED8-FA46-AE64-78A4E5D3B4BE}"/>
          </ac:spMkLst>
        </pc:spChg>
        <pc:spChg chg="mod">
          <ac:chgData name="Mundy, Beth E" userId="09c03546-1d2d-4d82-89e1-bb5e2a2e687b" providerId="ADAL" clId="{4E55CF67-1E4C-4023-841E-916DFC088AB4}" dt="2021-07-07T22:25:25.052" v="15" actId="1036"/>
          <ac:spMkLst>
            <pc:docMk/>
            <pc:sldMk cId="0" sldId="258"/>
            <ac:spMk id="17" creationId="{B3CC674B-2C86-1146-8A87-F31CFB01E2EA}"/>
          </ac:spMkLst>
        </pc:spChg>
        <pc:spChg chg="mod">
          <ac:chgData name="Mundy, Beth E" userId="09c03546-1d2d-4d82-89e1-bb5e2a2e687b" providerId="ADAL" clId="{4E55CF67-1E4C-4023-841E-916DFC088AB4}" dt="2021-08-02T16:42:53.442" v="20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Mundy, Beth E" userId="09c03546-1d2d-4d82-89e1-bb5e2a2e687b" providerId="ADAL" clId="{4E55CF67-1E4C-4023-841E-916DFC088AB4}" dt="2021-07-07T22:24:50.279" v="6" actId="1076"/>
          <ac:spMkLst>
            <pc:docMk/>
            <pc:sldMk cId="0" sldId="258"/>
            <ac:spMk id="3078" creationId="{00000000-0000-0000-0000-000000000000}"/>
          </ac:spMkLst>
        </pc:spChg>
        <pc:grpChg chg="mod">
          <ac:chgData name="Mundy, Beth E" userId="09c03546-1d2d-4d82-89e1-bb5e2a2e687b" providerId="ADAL" clId="{4E55CF67-1E4C-4023-841E-916DFC088AB4}" dt="2021-07-07T22:24:54.488" v="7" actId="1076"/>
          <ac:grpSpMkLst>
            <pc:docMk/>
            <pc:sldMk cId="0" sldId="258"/>
            <ac:grpSpMk id="6" creationId="{8E661179-1A21-1641-A9C8-39280E4EE51D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20GL0917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1219200"/>
            <a:ext cx="44958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Assess how aerosols in their role as cloud condensation nuclei (CCN) contribute to hail and precipitation predictability.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Simulate a hailstorm occurring at Ordos City in the Inner Mongolia Autonomous Region of China. 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Carry out ensemble simulations (1200 in total) by varying CCN concentrations and initial meteorological conditions.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Although meteorological perturbations produce large uncertainties in predicting hail and precipitation, varying CCN causes even larger uncertainties.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Changing CCN modifies hail predictability, with higher predictability in moderately polluted environments compared with very clean and polluted environments.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Constraining the initial meteorological perturbations helps reduce CCN-caused uncertainty.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These findings solidly </a:t>
            </a:r>
            <a:r>
              <a:rPr lang="en-US" altLang="en-US" sz="1400"/>
              <a:t>support the consideration </a:t>
            </a:r>
            <a:r>
              <a:rPr lang="en-US" altLang="en-US" sz="1400" dirty="0"/>
              <a:t>of aerosol effects in severe weather simulations and forecasting.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-1" y="0"/>
            <a:ext cx="91440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Aerosols Notably Contribute to the Predictability of Hail and Precipitation 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80190" y="5849034"/>
            <a:ext cx="4459394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+mn-lt"/>
              </a:rPr>
              <a:t>X. Li, Q. Zhang, J. Fan, &amp; F. Zhang. “Notable contributions of aerosols to the predictability of hail precipitation.” </a:t>
            </a:r>
            <a:r>
              <a:rPr lang="en-US" altLang="en-US" sz="1200" i="1" dirty="0">
                <a:latin typeface="+mn-lt"/>
              </a:rPr>
              <a:t>Geophysical Research Letters, </a:t>
            </a:r>
            <a:r>
              <a:rPr lang="en-US" altLang="en-US" sz="1200" b="1" dirty="0">
                <a:latin typeface="+mn-lt"/>
              </a:rPr>
              <a:t>48,</a:t>
            </a:r>
            <a:r>
              <a:rPr lang="en-US" altLang="en-US" sz="1200" dirty="0">
                <a:latin typeface="+mn-lt"/>
              </a:rPr>
              <a:t> e2020GL091712, (2021). [DOI: </a:t>
            </a:r>
            <a:r>
              <a:rPr lang="en-US" altLang="en-US" sz="1200" dirty="0">
                <a:latin typeface="+mn-lt"/>
                <a:hlinkClick r:id="rId3"/>
              </a:rPr>
              <a:t>10.1029/2020GL091712</a:t>
            </a:r>
            <a:r>
              <a:rPr lang="en-US" altLang="en-US" sz="1200" dirty="0">
                <a:latin typeface="+mn-lt"/>
              </a:rPr>
              <a:t>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722236" y="3731717"/>
            <a:ext cx="430159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signal (ensemble mean) to noise (ensemble spread) ratio is a standard metric of predictability. Changing CCN modifies the predictability of hail and total precipitation. Hail is more predictable in moderately polluted environments than very clean or polluted environments (on x-axis, it goes from clean to polluted from left to right). Total precipitation is more predictable in clean environments than polluted environments. 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E661179-1A21-1641-A9C8-39280E4EE51D}"/>
              </a:ext>
            </a:extLst>
          </p:cNvPr>
          <p:cNvGrpSpPr/>
          <p:nvPr/>
        </p:nvGrpSpPr>
        <p:grpSpPr>
          <a:xfrm>
            <a:off x="4495800" y="1893888"/>
            <a:ext cx="4301594" cy="1458912"/>
            <a:chOff x="4537606" y="1436688"/>
            <a:chExt cx="4301594" cy="1458912"/>
          </a:xfrm>
        </p:grpSpPr>
        <p:pic>
          <p:nvPicPr>
            <p:cNvPr id="12" name="图片 5">
              <a:extLst>
                <a:ext uri="{FF2B5EF4-FFF2-40B4-BE49-F238E27FC236}">
                  <a16:creationId xmlns:a16="http://schemas.microsoft.com/office/drawing/2014/main" id="{F2CC4F25-8C3D-3E41-8E9B-F3D7E08C67DF}"/>
                </a:ext>
              </a:extLst>
            </p:cNvPr>
            <p:cNvPicPr/>
            <p:nvPr/>
          </p:nvPicPr>
          <p:blipFill rotWithShape="1">
            <a:blip r:embed="rId4"/>
            <a:srcRect l="1403" t="68245" r="33279"/>
            <a:stretch/>
          </p:blipFill>
          <p:spPr>
            <a:xfrm>
              <a:off x="4537606" y="1436688"/>
              <a:ext cx="4301594" cy="1458912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6C2DD0F-1DB0-D54B-A3D9-9E663413F591}"/>
                </a:ext>
              </a:extLst>
            </p:cNvPr>
            <p:cNvSpPr txBox="1"/>
            <p:nvPr/>
          </p:nvSpPr>
          <p:spPr>
            <a:xfrm>
              <a:off x="6096000" y="1520078"/>
              <a:ext cx="457200" cy="3087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8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F96413C-CDC1-D646-BAE1-77ED111547D7}"/>
                </a:ext>
              </a:extLst>
            </p:cNvPr>
            <p:cNvSpPr txBox="1"/>
            <p:nvPr/>
          </p:nvSpPr>
          <p:spPr>
            <a:xfrm>
              <a:off x="8305800" y="1519063"/>
              <a:ext cx="457200" cy="3087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800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59E27E0-DED8-FA46-AE64-78A4E5D3B4BE}"/>
              </a:ext>
            </a:extLst>
          </p:cNvPr>
          <p:cNvSpPr txBox="1"/>
          <p:nvPr/>
        </p:nvSpPr>
        <p:spPr>
          <a:xfrm>
            <a:off x="4953000" y="1521023"/>
            <a:ext cx="167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Hail precipitation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CC674B-2C86-1146-8A87-F31CFB01E2EA}"/>
              </a:ext>
            </a:extLst>
          </p:cNvPr>
          <p:cNvSpPr txBox="1"/>
          <p:nvPr/>
        </p:nvSpPr>
        <p:spPr>
          <a:xfrm>
            <a:off x="7010621" y="1521023"/>
            <a:ext cx="167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Total precipitation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 xmlns="3773524f-22ff-470f-b310-5294999f8866"/>
    <Highlight xmlns="3773524f-22ff-470f-b310-5294999f8866">84</Highligh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B4B9BF55EB03429B54A0C5039CF7AA" ma:contentTypeVersion="12" ma:contentTypeDescription="Create a new document." ma:contentTypeScope="" ma:versionID="c5d78afe7102d0e9bf97a4a42f7e129c">
  <xsd:schema xmlns:xsd="http://www.w3.org/2001/XMLSchema" xmlns:xs="http://www.w3.org/2001/XMLSchema" xmlns:p="http://schemas.microsoft.com/office/2006/metadata/properties" xmlns:ns2="3773524f-22ff-470f-b310-5294999f8866" targetNamespace="http://schemas.microsoft.com/office/2006/metadata/properties" ma:root="true" ma:fieldsID="b815e1b24c3efb926e037a6ddf605f38" ns2:_="">
    <xsd:import namespace="3773524f-22ff-470f-b310-5294999f8866"/>
    <xsd:element name="properties">
      <xsd:complexType>
        <xsd:sequence>
          <xsd:element name="documentManagement">
            <xsd:complexType>
              <xsd:all>
                <xsd:element ref="ns2:Content"/>
                <xsd:element ref="ns2:Highlight"/>
                <xsd:element ref="ns2:MediaServiceMetadata" minOccurs="0"/>
                <xsd:element ref="ns2:MediaServiceFastMetadata" minOccurs="0"/>
                <xsd:element ref="ns2:Highlight_x003a_ID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3524f-22ff-470f-b310-5294999f8866" elementFormDefault="qualified">
    <xsd:import namespace="http://schemas.microsoft.com/office/2006/documentManagement/types"/>
    <xsd:import namespace="http://schemas.microsoft.com/office/infopath/2007/PartnerControls"/>
    <xsd:element name="Content" ma:index="8" ma:displayName="Content" ma:format="Dropdown" ma:internalName="Content">
      <xsd:simpleType>
        <xsd:restriction base="dms:Choice">
          <xsd:enumeration value="Highlight article"/>
          <xsd:enumeration value="Highlight article hero image"/>
          <xsd:enumeration value="Highlight slide"/>
          <xsd:enumeration value="Highlight slide image"/>
          <xsd:enumeration value="Accepted paper"/>
          <xsd:enumeration value="Final paper"/>
          <xsd:enumeration value="Journal cover image"/>
        </xsd:restriction>
      </xsd:simpleType>
    </xsd:element>
    <xsd:element name="Highlight" ma:index="9" ma:displayName="Highlight" ma:list="{5e9925cf-9522-4661-83ea-a99aa2ece969}" ma:internalName="Highlight" ma:readOnly="false" ma:showField="Title">
      <xsd:simpleType>
        <xsd:restriction base="dms:Lookup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Highlight_x003a_ID" ma:index="12" nillable="true" ma:displayName="Highlight:ID" ma:list="{5e9925cf-9522-4661-83ea-a99aa2ece969}" ma:internalName="Highlight_x003a_ID" ma:readOnly="true" ma:showField="ID" ma:web="d2f3f7c9-ad8b-4c02-aec5-fa337afdd5c2">
      <xsd:simpleType>
        <xsd:restriction base="dms:Lookup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http://www.w3.org/XML/1998/namespace"/>
    <ds:schemaRef ds:uri="http://purl.org/dc/terms/"/>
    <ds:schemaRef ds:uri="3773524f-22ff-470f-b310-5294999f8866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CF58A31-7600-4DF7-B996-A4E449E03C6E}">
  <ds:schemaRefs>
    <ds:schemaRef ds:uri="3773524f-22ff-470f-b310-5294999f88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8587</TotalTime>
  <Words>255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12</cp:revision>
  <cp:lastPrinted>2011-05-11T17:30:12Z</cp:lastPrinted>
  <dcterms:created xsi:type="dcterms:W3CDTF">2017-11-02T21:19:41Z</dcterms:created>
  <dcterms:modified xsi:type="dcterms:W3CDTF">2021-08-02T16:42:58Z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0x010100A6B4B9BF55EB03429B54A0C5039CF7AA</vt:lpwstr>
  </property>
  <property fmtid="{D5CDD505-2E9C-101B-9397-08002B2CF9AE}" pid="4" name="Order">
    <vt:r8>3400</vt:r8>
  </property>
</Properties>
</file>