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91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BD7189-7D07-46C2-8062-C6C4A3B055A8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880658-B3CE-4490-87A1-5F569D948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61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55283" indent="-29049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61974" indent="-232395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26763" indent="-232395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91553" indent="-232395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56342" indent="-23239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021132" indent="-23239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85921" indent="-23239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50711" indent="-23239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529DFE1-6485-45BE-B457-5910266417E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 dirty="0" smtClean="0"/>
              <a:t>http://www.pnl.gov/science/highlights/highlights.asp?division=749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3716801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3017346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E45C95-9CC9-410F-9A37-622392CCB6EC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9F470-C986-42DC-BFBB-618C1A2EE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771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15000"/>
              </a:spcBef>
            </a:pPr>
            <a:endParaRPr lang="en-US" altLang="en-US" sz="160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52241" y="-2633"/>
            <a:ext cx="9039519" cy="739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GB" sz="3000" b="1" dirty="0"/>
              <a:t>Xanthos – A Global Hydrologic </a:t>
            </a:r>
            <a:r>
              <a:rPr lang="en-GB" sz="3000" b="1" dirty="0" smtClean="0"/>
              <a:t>Model</a:t>
            </a:r>
            <a:endParaRPr lang="en-US" sz="3000" b="1" dirty="0">
              <a:cs typeface="Arial" pitchFamily="34" charset="0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4164867" y="5011926"/>
            <a:ext cx="4736690" cy="55399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r>
              <a:rPr lang="en-US" sz="1000" dirty="0" smtClean="0">
                <a:latin typeface="+mn-lt"/>
                <a:cs typeface="Arial" panose="020B0604020202020204" pitchFamily="34" charset="0"/>
              </a:rPr>
              <a:t>Li X, CR Vernon, MI Hejazi, RP Link, L Feng, Y Liu, and LT Rauchenstein. 2017. “</a:t>
            </a:r>
            <a:r>
              <a:rPr lang="en-GB" sz="1000" dirty="0" err="1" smtClean="0">
                <a:latin typeface="+mn-lt"/>
                <a:cs typeface="Arial" panose="020B0604020202020204" pitchFamily="34" charset="0"/>
              </a:rPr>
              <a:t>Xanthos</a:t>
            </a:r>
            <a:r>
              <a:rPr lang="en-GB" sz="1000" dirty="0" smtClean="0">
                <a:latin typeface="+mn-lt"/>
                <a:cs typeface="Arial" panose="020B0604020202020204" pitchFamily="34" charset="0"/>
              </a:rPr>
              <a:t> – A Global Hydrologic Model.”</a:t>
            </a:r>
            <a:r>
              <a:rPr lang="en-US" sz="1000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en-US" sz="1000" i="1" dirty="0" smtClean="0">
                <a:latin typeface="+mn-lt"/>
                <a:cs typeface="Arial" panose="020B0604020202020204" pitchFamily="34" charset="0"/>
              </a:rPr>
              <a:t>Journal of Open </a:t>
            </a:r>
            <a:r>
              <a:rPr lang="en-US" sz="1000" i="1" smtClean="0">
                <a:latin typeface="+mn-lt"/>
                <a:cs typeface="Arial" panose="020B0604020202020204" pitchFamily="34" charset="0"/>
              </a:rPr>
              <a:t>Research </a:t>
            </a:r>
            <a:r>
              <a:rPr lang="en-US" sz="1000" i="1" smtClean="0">
                <a:latin typeface="+mn-lt"/>
                <a:cs typeface="Arial" panose="020B0604020202020204" pitchFamily="34" charset="0"/>
              </a:rPr>
              <a:t>Software </a:t>
            </a:r>
            <a:r>
              <a:rPr lang="en-US" sz="1000" smtClean="0">
                <a:latin typeface="+mn-lt"/>
                <a:cs typeface="Arial" panose="020B0604020202020204" pitchFamily="34" charset="0"/>
              </a:rPr>
              <a:t>5(1):21. </a:t>
            </a:r>
            <a:r>
              <a:rPr lang="en-US" sz="1000" dirty="0" smtClean="0">
                <a:latin typeface="+mn-lt"/>
                <a:cs typeface="Arial" panose="020B0604020202020204" pitchFamily="34" charset="0"/>
              </a:rPr>
              <a:t>DOI: </a:t>
            </a:r>
            <a:r>
              <a:rPr lang="en-US" sz="1000" dirty="0" smtClean="0"/>
              <a:t>https</a:t>
            </a:r>
            <a:r>
              <a:rPr lang="en-US" sz="1000" dirty="0"/>
              <a:t>://</a:t>
            </a:r>
            <a:r>
              <a:rPr lang="en-US" sz="1000" dirty="0" smtClean="0"/>
              <a:t>doi.org/10.5334/jors.181</a:t>
            </a:r>
            <a:endParaRPr lang="en-US" sz="1000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6884" y="611008"/>
            <a:ext cx="3865836" cy="61446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 smtClean="0">
                <a:cs typeface="Arial" pitchFamily="34" charset="0"/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altLang="zh-CN" sz="1600" dirty="0" smtClean="0"/>
              <a:t>Build an open-source, extensible hydrologic model written in Python that can quantify </a:t>
            </a:r>
            <a:r>
              <a:rPr lang="en-US" altLang="zh-CN" sz="1600" dirty="0"/>
              <a:t>changes in </a:t>
            </a:r>
            <a:r>
              <a:rPr lang="en-US" altLang="zh-CN" sz="1600" dirty="0" smtClean="0"/>
              <a:t>freshwater </a:t>
            </a:r>
            <a:r>
              <a:rPr lang="en-US" altLang="zh-CN" sz="1600" dirty="0"/>
              <a:t>availability under alternative climate, socioeconomic, and energy system </a:t>
            </a:r>
            <a:r>
              <a:rPr lang="en-US" altLang="zh-CN" sz="1600" dirty="0" smtClean="0"/>
              <a:t>futures</a:t>
            </a:r>
            <a:endParaRPr lang="en-US" altLang="zh-CN" sz="1600" dirty="0" smtClean="0">
              <a:solidFill>
                <a:srgbClr val="FF0000"/>
              </a:solidFill>
            </a:endParaRPr>
          </a:p>
          <a:p>
            <a:pPr algn="ctr">
              <a:spcBef>
                <a:spcPct val="15000"/>
              </a:spcBef>
              <a:defRPr/>
            </a:pPr>
            <a:r>
              <a:rPr lang="en-US" b="1" dirty="0" smtClean="0">
                <a:solidFill>
                  <a:prstClr val="black"/>
                </a:solidFill>
                <a:cs typeface="Arial" pitchFamily="34" charset="0"/>
              </a:rPr>
              <a:t>Approach</a:t>
            </a:r>
          </a:p>
          <a:p>
            <a:pPr marL="285750" lvl="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solidFill>
                  <a:prstClr val="black"/>
                </a:solidFill>
                <a:cs typeface="Arial" pitchFamily="34" charset="0"/>
              </a:rPr>
              <a:t>Develop a model with modules for calculating potential evapotranspiration, runoff generation, and stream routing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solidFill>
                  <a:prstClr val="black"/>
                </a:solidFill>
                <a:cs typeface="Arial" pitchFamily="34" charset="0"/>
              </a:rPr>
              <a:t>Harmonize input </a:t>
            </a:r>
            <a:r>
              <a:rPr lang="en-US" sz="1600" dirty="0">
                <a:solidFill>
                  <a:prstClr val="black"/>
                </a:solidFill>
                <a:cs typeface="Arial" pitchFamily="34" charset="0"/>
              </a:rPr>
              <a:t>structure and </a:t>
            </a:r>
            <a:r>
              <a:rPr lang="en-US" sz="1600" dirty="0" smtClean="0">
                <a:solidFill>
                  <a:prstClr val="black"/>
                </a:solidFill>
                <a:cs typeface="Arial" pitchFamily="34" charset="0"/>
              </a:rPr>
              <a:t>standardize </a:t>
            </a:r>
            <a:r>
              <a:rPr lang="en-US" sz="1600" dirty="0">
                <a:solidFill>
                  <a:prstClr val="black"/>
                </a:solidFill>
                <a:cs typeface="Arial" pitchFamily="34" charset="0"/>
              </a:rPr>
              <a:t>configuration</a:t>
            </a:r>
          </a:p>
          <a:p>
            <a:pPr algn="ctr">
              <a:spcBef>
                <a:spcPct val="15000"/>
              </a:spcBef>
              <a:defRPr/>
            </a:pPr>
            <a:r>
              <a:rPr lang="en-US" b="1" dirty="0">
                <a:solidFill>
                  <a:prstClr val="black"/>
                </a:solidFill>
                <a:cs typeface="Arial" pitchFamily="34" charset="0"/>
              </a:rPr>
              <a:t>Impact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GB" sz="1600" dirty="0" smtClean="0"/>
              <a:t>Facilitates use by and contributions from scientists who study </a:t>
            </a:r>
            <a:r>
              <a:rPr lang="en-GB" sz="1600" dirty="0"/>
              <a:t>global water supply and work with the Global Change Assessment Model (</a:t>
            </a:r>
            <a:r>
              <a:rPr lang="en-GB" sz="1600" dirty="0" smtClean="0"/>
              <a:t>GCAM)</a:t>
            </a:r>
            <a:endParaRPr lang="en-GB" sz="1600" dirty="0"/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cs typeface="Arial" pitchFamily="34" charset="0"/>
              </a:rPr>
              <a:t>Researchers can use </a:t>
            </a:r>
            <a:r>
              <a:rPr lang="en-US" sz="1600" dirty="0" err="1" smtClean="0">
                <a:cs typeface="Arial" pitchFamily="34" charset="0"/>
              </a:rPr>
              <a:t>Xanthos</a:t>
            </a:r>
            <a:r>
              <a:rPr lang="en-US" sz="1600" dirty="0" smtClean="0">
                <a:cs typeface="Arial" pitchFamily="34" charset="0"/>
              </a:rPr>
              <a:t> to </a:t>
            </a:r>
            <a:r>
              <a:rPr lang="en-US" sz="1600" dirty="0">
                <a:cs typeface="Arial" pitchFamily="34" charset="0"/>
              </a:rPr>
              <a:t>explore different climate, socioeconomic, and energy adaptation scenarios over the 21st </a:t>
            </a:r>
            <a:r>
              <a:rPr lang="en-US" sz="1600" dirty="0" smtClean="0">
                <a:cs typeface="Arial" pitchFamily="34" charset="0"/>
              </a:rPr>
              <a:t>century, and </a:t>
            </a:r>
            <a:r>
              <a:rPr lang="en-US" sz="1600" dirty="0">
                <a:cs typeface="Arial" pitchFamily="34" charset="0"/>
              </a:rPr>
              <a:t>assess their effects on regional and global water </a:t>
            </a:r>
            <a:r>
              <a:rPr lang="en-US" sz="1600" dirty="0" smtClean="0">
                <a:cs typeface="Arial" pitchFamily="34" charset="0"/>
              </a:rPr>
              <a:t>availability</a:t>
            </a:r>
            <a:endParaRPr lang="en-US" sz="1600" dirty="0">
              <a:cs typeface="Arial" pitchFamily="34" charset="0"/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endParaRPr lang="en-US" sz="1600" dirty="0" smtClean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52400" y="2136446"/>
            <a:ext cx="4114800" cy="2470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 algn="ctr">
              <a:spcBef>
                <a:spcPct val="15000"/>
              </a:spcBef>
              <a:defRPr/>
            </a:pPr>
            <a:endParaRPr lang="en-US" sz="1600" dirty="0" smtClean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918077" y="4451488"/>
            <a:ext cx="52120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 smtClean="0">
                <a:solidFill>
                  <a:srgbClr val="0000FF"/>
                </a:solidFill>
                <a:latin typeface="Arial" panose="020B0604020202020204" pitchFamily="34" charset="0"/>
              </a:rPr>
              <a:t>The chart shows main inputs and outputs of Xanthos at monthly and 0.5 degree scales.</a:t>
            </a:r>
            <a:endParaRPr lang="en-US" altLang="en-US" sz="12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8077" y="611008"/>
            <a:ext cx="5120640" cy="381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176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lideDescription xmlns="http://schemas.microsoft.com/sharepoint/v3" xsi:nil="true"/>
    <Presentation xmlns="http://schemas.microsoft.com/sharepoint/v3">Li-etal-Xanthos-JORS-September2017-f</Presentation>
    <Funding xmlns="98b00cf3-a6ce-40de-8923-f140beb786e9">IAR</Funding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A3ADA40348D53C4EA114B46FA9468BEB" ma:contentTypeVersion="1" ma:contentTypeDescription="Microsoft PowerPoint Slide" ma:contentTypeScope="" ma:versionID="dbc4f2fd50e8b674fa18556b083337e9">
  <xsd:schema xmlns:xsd="http://www.w3.org/2001/XMLSchema" xmlns:xs="http://www.w3.org/2001/XMLSchema" xmlns:p="http://schemas.microsoft.com/office/2006/metadata/properties" xmlns:ns1="http://schemas.microsoft.com/sharepoint/v3" xmlns:ns2="98b00cf3-a6ce-40de-8923-f140beb786e9" targetNamespace="http://schemas.microsoft.com/office/2006/metadata/properties" ma:root="true" ma:fieldsID="369ecde004d64f13dca5f1ba268ab172" ns1:_="" ns2:_="">
    <xsd:import namespace="http://schemas.microsoft.com/sharepoint/v3"/>
    <xsd:import namespace="98b00cf3-a6ce-40de-8923-f140beb786e9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2:Funding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00cf3-a6ce-40de-8923-f140beb786e9" elementFormDefault="qualified">
    <xsd:import namespace="http://schemas.microsoft.com/office/2006/documentManagement/types"/>
    <xsd:import namespace="http://schemas.microsoft.com/office/infopath/2007/PartnerControls"/>
    <xsd:element name="Funding" ma:index="7" ma:displayName="Funding" ma:description="Funding Soure" ma:internalName="Funding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98804E9-F438-4C21-8464-67A0D17108BB}">
  <ds:schemaRefs>
    <ds:schemaRef ds:uri="http://purl.org/dc/dcmitype/"/>
    <ds:schemaRef ds:uri="http://purl.org/dc/elements/1.1/"/>
    <ds:schemaRef ds:uri="http://purl.org/dc/terms/"/>
    <ds:schemaRef ds:uri="http://schemas.microsoft.com/sharepoint/v3"/>
    <ds:schemaRef ds:uri="98b00cf3-a6ce-40de-8923-f140beb786e9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8BEFF58-C530-4B47-863C-3673C82DF05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8b00cf3-a6ce-40de-8923-f140beb786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468</TotalTime>
  <Words>177</Words>
  <Application>Microsoft Office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宋体</vt:lpstr>
      <vt:lpstr>Arial</vt:lpstr>
      <vt:lpstr>Calibri</vt:lpstr>
      <vt:lpstr>Calibri Light</vt:lpstr>
      <vt:lpstr>Office Theme</vt:lpstr>
      <vt:lpstr>PowerPoint Presentation</vt:lpstr>
    </vt:vector>
  </TitlesOfParts>
  <Company>PNNL IM Services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Li-etal-Xanthos-JORS-September2017-f</dc:title>
  <dc:creator>Li, Xinya</dc:creator>
  <dc:description/>
  <cp:lastModifiedBy>Dorsey, Kathryn S</cp:lastModifiedBy>
  <cp:revision>58</cp:revision>
  <dcterms:created xsi:type="dcterms:W3CDTF">2017-04-04T22:25:36Z</dcterms:created>
  <dcterms:modified xsi:type="dcterms:W3CDTF">2017-09-13T22:40:21Z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ghlight">
    <vt:lpwstr/>
  </property>
  <property fmtid="{D5CDD505-2E9C-101B-9397-08002B2CF9AE}" pid="3" name="FY">
    <vt:lpwstr/>
  </property>
  <property fmtid="{D5CDD505-2E9C-101B-9397-08002B2CF9AE}" pid="4" name="Funding">
    <vt:lpwstr>IAR</vt:lpwstr>
  </property>
  <property fmtid="{D5CDD505-2E9C-101B-9397-08002B2CF9AE}" pid="5" name="ContentTypeId">
    <vt:lpwstr>0x010100A22E315B1F3C42B49A0E90D2F9AB5AB100A3ADA40348D53C4EA114B46FA9468BEB</vt:lpwstr>
  </property>
  <property fmtid="{D5CDD505-2E9C-101B-9397-08002B2CF9AE}" pid="6" name="ContentType">
    <vt:lpwstr>Slide</vt:lpwstr>
  </property>
  <property fmtid="{D5CDD505-2E9C-101B-9397-08002B2CF9AE}" pid="7" name="Presentation">
    <vt:lpwstr>Li-etal-Xanthos-JORS-September2017-f</vt:lpwstr>
  </property>
  <property fmtid="{D5CDD505-2E9C-101B-9397-08002B2CF9AE}" pid="8" name="SlideDescription">
    <vt:lpwstr/>
  </property>
</Properties>
</file>