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Lst>
  <p:sldSz cy="5143500" cx="9144000"/>
  <p:notesSz cx="6858000" cy="9144000"/>
  <p:embeddedFontLst>
    <p:embeddedFont>
      <p:font typeface="PT Sans Narrow"/>
      <p:regular r:id="rId6"/>
      <p:bold r:id="rId7"/>
    </p:embeddedFont>
    <p:embeddedFont>
      <p:font typeface="Open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OpenSans-boldItalic.fntdata"/><Relationship Id="rId10"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font" Target="fonts/PTSansNarrow-regular.fntdata"/><Relationship Id="rId7" Type="http://schemas.openxmlformats.org/officeDocument/2006/relationships/font" Target="fonts/PTSansNarrow-bold.fntdata"/><Relationship Id="rId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450e84d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50e84d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cxnSp>
        <p:nvCxnSpPr>
          <p:cNvPr id="10" name="Google Shape;10;p2"/>
          <p:cNvCxnSpPr>
            <a:stCxn id="11" idx="3"/>
          </p:cNvCxnSpPr>
          <p:nvPr/>
        </p:nvCxnSpPr>
        <p:spPr>
          <a:xfrm flipH="1" rot="10800000">
            <a:off x="7558950" y="1881350"/>
            <a:ext cx="1382700" cy="4200"/>
          </a:xfrm>
          <a:prstGeom prst="straightConnector1">
            <a:avLst/>
          </a:prstGeom>
          <a:noFill/>
          <a:ln cap="flat" cmpd="sng" w="76200">
            <a:solidFill>
              <a:srgbClr val="AC940B"/>
            </a:solidFill>
            <a:prstDash val="solid"/>
            <a:round/>
            <a:headEnd len="sm" w="sm" type="none"/>
            <a:tailEnd len="sm" w="sm" type="none"/>
          </a:ln>
        </p:spPr>
      </p:cxnSp>
      <p:cxnSp>
        <p:nvCxnSpPr>
          <p:cNvPr id="12" name="Google Shape;12;p2"/>
          <p:cNvCxnSpPr>
            <a:endCxn id="11" idx="1"/>
          </p:cNvCxnSpPr>
          <p:nvPr/>
        </p:nvCxnSpPr>
        <p:spPr>
          <a:xfrm flipH="1" rot="10800000">
            <a:off x="254250" y="1885550"/>
            <a:ext cx="1374000" cy="6900"/>
          </a:xfrm>
          <a:prstGeom prst="straightConnector1">
            <a:avLst/>
          </a:prstGeom>
          <a:noFill/>
          <a:ln cap="flat" cmpd="sng" w="76200">
            <a:solidFill>
              <a:srgbClr val="AC940B"/>
            </a:solidFill>
            <a:prstDash val="solid"/>
            <a:round/>
            <a:headEnd len="sm" w="sm" type="none"/>
            <a:tailEnd len="sm" w="sm" type="none"/>
          </a:ln>
        </p:spPr>
      </p:cxnSp>
      <p:grpSp>
        <p:nvGrpSpPr>
          <p:cNvPr id="13" name="Google Shape;13;p2"/>
          <p:cNvGrpSpPr/>
          <p:nvPr/>
        </p:nvGrpSpPr>
        <p:grpSpPr>
          <a:xfrm>
            <a:off x="197688" y="183825"/>
            <a:ext cx="8780663" cy="152400"/>
            <a:chOff x="1346429" y="1011300"/>
            <a:chExt cx="6452100" cy="152400"/>
          </a:xfrm>
        </p:grpSpPr>
        <p:cxnSp>
          <p:nvCxnSpPr>
            <p:cNvPr id="14" name="Google Shape;14;p2"/>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15" name="Google Shape;15;p2"/>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16" name="Google Shape;16;p2"/>
          <p:cNvGrpSpPr/>
          <p:nvPr/>
        </p:nvGrpSpPr>
        <p:grpSpPr>
          <a:xfrm>
            <a:off x="211809" y="3969138"/>
            <a:ext cx="8758726" cy="152400"/>
            <a:chOff x="1346435" y="3969088"/>
            <a:chExt cx="6452100" cy="152400"/>
          </a:xfrm>
        </p:grpSpPr>
        <p:cxnSp>
          <p:nvCxnSpPr>
            <p:cNvPr id="17" name="Google Shape;17;p2"/>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18" name="Google Shape;18;p2"/>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19" name="Google Shape;19;p2"/>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Google Shape;11;p2"/>
          <p:cNvSpPr txBox="1"/>
          <p:nvPr>
            <p:ph idx="1" type="subTitle"/>
          </p:nvPr>
        </p:nvSpPr>
        <p:spPr>
          <a:xfrm>
            <a:off x="1628250" y="1603250"/>
            <a:ext cx="5930700" cy="564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rgbClr val="696969"/>
              </a:buClr>
              <a:buSzPts val="2400"/>
              <a:buNone/>
              <a:defRPr i="1" sz="2400">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0" name="Shape 90"/>
        <p:cNvGrpSpPr/>
        <p:nvPr/>
      </p:nvGrpSpPr>
      <p:grpSpPr>
        <a:xfrm>
          <a:off x="0" y="0"/>
          <a:ext cx="0" cy="0"/>
          <a:chOff x="0" y="0"/>
          <a:chExt cx="0" cy="0"/>
        </a:xfrm>
      </p:grpSpPr>
      <p:sp>
        <p:nvSpPr>
          <p:cNvPr id="91" name="Google Shape;91;p11"/>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2" name="Google Shape;9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3" name="Shape 93"/>
        <p:cNvGrpSpPr/>
        <p:nvPr/>
      </p:nvGrpSpPr>
      <p:grpSpPr>
        <a:xfrm>
          <a:off x="0" y="0"/>
          <a:ext cx="0" cy="0"/>
          <a:chOff x="0" y="0"/>
          <a:chExt cx="0" cy="0"/>
        </a:xfrm>
      </p:grpSpPr>
      <p:sp>
        <p:nvSpPr>
          <p:cNvPr id="94" name="Google Shape;94;p12"/>
          <p:cNvSpPr/>
          <p:nvPr/>
        </p:nvSpPr>
        <p:spPr>
          <a:xfrm>
            <a:off x="-75" y="5045700"/>
            <a:ext cx="9144000" cy="97800"/>
          </a:xfrm>
          <a:prstGeom prst="rect">
            <a:avLst/>
          </a:prstGeom>
          <a:solidFill>
            <a:srgbClr val="AC94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Google Shape;96;p12"/>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7" name="Google Shape;9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8" name="Shape 98"/>
        <p:cNvGrpSpPr/>
        <p:nvPr/>
      </p:nvGrpSpPr>
      <p:grpSpPr>
        <a:xfrm>
          <a:off x="0" y="0"/>
          <a:ext cx="0" cy="0"/>
          <a:chOff x="0" y="0"/>
          <a:chExt cx="0" cy="0"/>
        </a:xfrm>
      </p:grpSpPr>
      <p:sp>
        <p:nvSpPr>
          <p:cNvPr id="99" name="Google Shape;9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TITLE_1">
    <p:bg>
      <p:bgPr>
        <a:blipFill>
          <a:blip r:embed="rId2">
            <a:alphaModFix/>
          </a:blip>
          <a:stretch>
            <a:fillRect/>
          </a:stretch>
        </a:blipFill>
      </p:bgPr>
    </p:bg>
    <p:spTree>
      <p:nvGrpSpPr>
        <p:cNvPr id="21" name="Shape 21"/>
        <p:cNvGrpSpPr/>
        <p:nvPr/>
      </p:nvGrpSpPr>
      <p:grpSpPr>
        <a:xfrm>
          <a:off x="0" y="0"/>
          <a:ext cx="0" cy="0"/>
          <a:chOff x="0" y="0"/>
          <a:chExt cx="0" cy="0"/>
        </a:xfrm>
      </p:grpSpPr>
      <p:grpSp>
        <p:nvGrpSpPr>
          <p:cNvPr id="22" name="Google Shape;22;p3"/>
          <p:cNvGrpSpPr/>
          <p:nvPr/>
        </p:nvGrpSpPr>
        <p:grpSpPr>
          <a:xfrm>
            <a:off x="247088" y="183825"/>
            <a:ext cx="8731627" cy="152400"/>
            <a:chOff x="1346429" y="1011300"/>
            <a:chExt cx="6452100" cy="152400"/>
          </a:xfrm>
        </p:grpSpPr>
        <p:cxnSp>
          <p:nvCxnSpPr>
            <p:cNvPr id="23" name="Google Shape;23;p3"/>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24" name="Google Shape;24;p3"/>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25" name="Google Shape;25;p3"/>
          <p:cNvGrpSpPr/>
          <p:nvPr/>
        </p:nvGrpSpPr>
        <p:grpSpPr>
          <a:xfrm>
            <a:off x="239002" y="3969125"/>
            <a:ext cx="8731627" cy="152400"/>
            <a:chOff x="1346435" y="3969088"/>
            <a:chExt cx="6452100" cy="152400"/>
          </a:xfrm>
        </p:grpSpPr>
        <p:cxnSp>
          <p:nvCxnSpPr>
            <p:cNvPr id="26" name="Google Shape;26;p3"/>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27" name="Google Shape;27;p3"/>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28" name="Google Shape;28;p3"/>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lstStyle>
            <a:lvl1pPr lvl="0" rtl="0" algn="ctr">
              <a:spcBef>
                <a:spcPts val="0"/>
              </a:spcBef>
              <a:spcAft>
                <a:spcPts val="0"/>
              </a:spcAft>
              <a:buClr>
                <a:srgbClr val="AC0B23"/>
              </a:buClr>
              <a:buSzPts val="3600"/>
              <a:buNone/>
              <a:defRPr>
                <a:solidFill>
                  <a:srgbClr val="AC0B23"/>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9" name="Google Shape;2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riginal section header" type="secHead">
  <p:cSld name="SECTION_HEADER">
    <p:spTree>
      <p:nvGrpSpPr>
        <p:cNvPr id="30" name="Shape 30"/>
        <p:cNvGrpSpPr/>
        <p:nvPr/>
      </p:nvGrpSpPr>
      <p:grpSpPr>
        <a:xfrm>
          <a:off x="0" y="0"/>
          <a:ext cx="0" cy="0"/>
          <a:chOff x="0" y="0"/>
          <a:chExt cx="0" cy="0"/>
        </a:xfrm>
      </p:grpSpPr>
      <p:sp>
        <p:nvSpPr>
          <p:cNvPr id="31" name="Google Shape;31;p4"/>
          <p:cNvSpPr/>
          <p:nvPr/>
        </p:nvSpPr>
        <p:spPr>
          <a:xfrm>
            <a:off x="-50" y="2571900"/>
            <a:ext cx="9144000" cy="25716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4" name="Shape 34"/>
        <p:cNvGrpSpPr/>
        <p:nvPr/>
      </p:nvGrpSpPr>
      <p:grpSpPr>
        <a:xfrm>
          <a:off x="0" y="0"/>
          <a:ext cx="0" cy="0"/>
          <a:chOff x="0" y="0"/>
          <a:chExt cx="0" cy="0"/>
        </a:xfrm>
      </p:grpSpPr>
      <p:sp>
        <p:nvSpPr>
          <p:cNvPr id="35" name="Google Shape;35;p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1076300" y="20175"/>
            <a:ext cx="8049000" cy="677400"/>
          </a:xfrm>
          <a:prstGeom prst="rect">
            <a:avLst/>
          </a:prstGeom>
        </p:spPr>
        <p:txBody>
          <a:bodyPr anchorCtr="0" anchor="ctr"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5"/>
          <p:cNvSpPr txBox="1"/>
          <p:nvPr>
            <p:ph idx="1" type="body"/>
          </p:nvPr>
        </p:nvSpPr>
        <p:spPr>
          <a:xfrm>
            <a:off x="27900" y="697625"/>
            <a:ext cx="9097200" cy="39156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8" name="Google Shape;3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39" name="Google Shape;39;p5"/>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40" name="Google Shape;40;p5"/>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41" name="Google Shape;41;p5"/>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42" name="Google Shape;42;p5"/>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43" name="Google Shape;43;p5"/>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44" name="Google Shape;44;p5"/>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45" name="Google Shape;45;p5"/>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46" name="Google Shape;46;p5"/>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47" name="Google Shape;47;p5"/>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sp>
        <p:nvSpPr>
          <p:cNvPr id="49" name="Google Shape;49;p6"/>
          <p:cNvSpPr txBox="1"/>
          <p:nvPr>
            <p:ph type="title"/>
          </p:nvPr>
        </p:nvSpPr>
        <p:spPr>
          <a:xfrm>
            <a:off x="1076300" y="20175"/>
            <a:ext cx="8049000" cy="6318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0" name="Google Shape;50;p6"/>
          <p:cNvSpPr txBox="1"/>
          <p:nvPr>
            <p:ph idx="1" type="body"/>
          </p:nvPr>
        </p:nvSpPr>
        <p:spPr>
          <a:xfrm>
            <a:off x="27900" y="732775"/>
            <a:ext cx="4433700" cy="4050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1" name="Google Shape;51;p6"/>
          <p:cNvSpPr txBox="1"/>
          <p:nvPr>
            <p:ph idx="2" type="body"/>
          </p:nvPr>
        </p:nvSpPr>
        <p:spPr>
          <a:xfrm>
            <a:off x="4603800" y="732775"/>
            <a:ext cx="4521600" cy="4050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Google Shape;5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53" name="Google Shape;53;p6"/>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54" name="Google Shape;54;p6"/>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55" name="Google Shape;55;p6"/>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56" name="Google Shape;56;p6"/>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57" name="Google Shape;57;p6"/>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58" name="Google Shape;58;p6"/>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59" name="Google Shape;59;p6"/>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60" name="Google Shape;60;p6"/>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61" name="Google Shape;61;p6"/>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Google Shape;62;p6"/>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3" name="Shape 63"/>
        <p:cNvGrpSpPr/>
        <p:nvPr/>
      </p:nvGrpSpPr>
      <p:grpSpPr>
        <a:xfrm>
          <a:off x="0" y="0"/>
          <a:ext cx="0" cy="0"/>
          <a:chOff x="0" y="0"/>
          <a:chExt cx="0" cy="0"/>
        </a:xfrm>
      </p:grpSpPr>
      <p:sp>
        <p:nvSpPr>
          <p:cNvPr id="64" name="Google Shape;64;p7"/>
          <p:cNvSpPr txBox="1"/>
          <p:nvPr>
            <p:ph type="title"/>
          </p:nvPr>
        </p:nvSpPr>
        <p:spPr>
          <a:xfrm>
            <a:off x="1076300" y="20174"/>
            <a:ext cx="8049000" cy="6318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66" name="Google Shape;66;p7"/>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67" name="Google Shape;67;p7"/>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68" name="Google Shape;68;p7"/>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69" name="Google Shape;69;p7"/>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70" name="Google Shape;70;p7"/>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71" name="Google Shape;71;p7"/>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72" name="Google Shape;72;p7"/>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73" name="Google Shape;73;p7"/>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74" name="Google Shape;74;p7"/>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Google Shape;75;p7"/>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6" name="Shape 76"/>
        <p:cNvGrpSpPr/>
        <p:nvPr/>
      </p:nvGrpSpPr>
      <p:grpSpPr>
        <a:xfrm>
          <a:off x="0" y="0"/>
          <a:ext cx="0" cy="0"/>
          <a:chOff x="0" y="0"/>
          <a:chExt cx="0" cy="0"/>
        </a:xfrm>
      </p:grpSpPr>
      <p:sp>
        <p:nvSpPr>
          <p:cNvPr id="77" name="Google Shape;77;p8"/>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Google Shape;78;p8"/>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Google Shape;7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80" name="Shape 80"/>
        <p:cNvGrpSpPr/>
        <p:nvPr/>
      </p:nvGrpSpPr>
      <p:grpSpPr>
        <a:xfrm>
          <a:off x="0" y="0"/>
          <a:ext cx="0" cy="0"/>
          <a:chOff x="0" y="0"/>
          <a:chExt cx="0" cy="0"/>
        </a:xfrm>
      </p:grpSpPr>
      <p:sp>
        <p:nvSpPr>
          <p:cNvPr id="81" name="Google Shape;81;p9"/>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82" name="Google Shape;8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10"/>
          <p:cNvSpPr/>
          <p:nvPr/>
        </p:nvSpPr>
        <p:spPr>
          <a:xfrm>
            <a:off x="4572000" y="0"/>
            <a:ext cx="4572000" cy="51435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6" name="Google Shape;86;p10"/>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 name="Google Shape;87;p10"/>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10"/>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89" name="Google Shape;8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76300" y="27225"/>
            <a:ext cx="8049000" cy="707400"/>
          </a:xfrm>
          <a:prstGeom prst="rect">
            <a:avLst/>
          </a:prstGeom>
          <a:noFill/>
          <a:ln>
            <a:noFill/>
          </a:ln>
        </p:spPr>
        <p:txBody>
          <a:bodyPr anchorCtr="0" anchor="t" bIns="91425" lIns="91425" spcFirstLastPara="1" rIns="91425" wrap="square" tIns="91425"/>
          <a:lstStyle>
            <a:lvl1pPr lvl="0">
              <a:spcBef>
                <a:spcPts val="0"/>
              </a:spcBef>
              <a:spcAft>
                <a:spcPts val="0"/>
              </a:spcAft>
              <a:buClr>
                <a:srgbClr val="AC0B23"/>
              </a:buClr>
              <a:buSzPts val="3600"/>
              <a:buFont typeface="PT Sans Narrow"/>
              <a:buNone/>
              <a:defRPr b="1" sz="3600">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27900" y="809125"/>
            <a:ext cx="90972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indent="-317500" lvl="1" marL="914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indent="-317500" lvl="2" marL="1371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indent="-317500" lvl="3" marL="18288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indent="-317500" lvl="4" marL="22860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indent="-317500" lvl="5" marL="27432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indent="-317500" lvl="6" marL="3200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indent="-317500" lvl="7" marL="3657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indent="-317500" lvl="8" marL="41148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doi.org/10.1175/JCLI-D-18-0150.1" TargetMode="External"/><Relationship Id="rId4" Type="http://schemas.openxmlformats.org/officeDocument/2006/relationships/image" Target="../media/image12.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1044525" y="12725"/>
            <a:ext cx="80808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t>Soil moisture variability intensifies and prolongs eastern Amazon temperature and carbon cycle response to El Niño-Southern Oscillation</a:t>
            </a:r>
            <a:endParaRPr sz="1900"/>
          </a:p>
        </p:txBody>
      </p:sp>
      <p:sp>
        <p:nvSpPr>
          <p:cNvPr id="105" name="Google Shape;105;p14"/>
          <p:cNvSpPr txBox="1"/>
          <p:nvPr>
            <p:ph idx="1" type="body"/>
          </p:nvPr>
        </p:nvSpPr>
        <p:spPr>
          <a:xfrm>
            <a:off x="2975" y="636250"/>
            <a:ext cx="5051400" cy="3616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t>Objective:</a:t>
            </a:r>
            <a:r>
              <a:rPr lang="en" sz="1300"/>
              <a:t> To understand how land-atmosphere coupling influences temperature and carbon cycle contrasts between El Niño and La Niña conditions in the Amazon.</a:t>
            </a:r>
            <a:endParaRPr sz="1300"/>
          </a:p>
          <a:p>
            <a:pPr indent="0" lvl="0" marL="0" rtl="0" algn="l">
              <a:lnSpc>
                <a:spcPct val="115000"/>
              </a:lnSpc>
              <a:spcBef>
                <a:spcPts val="0"/>
              </a:spcBef>
              <a:spcAft>
                <a:spcPts val="0"/>
              </a:spcAft>
              <a:buNone/>
            </a:pPr>
            <a:r>
              <a:rPr b="1" lang="en" sz="1300"/>
              <a:t>Approach:</a:t>
            </a:r>
            <a:r>
              <a:rPr lang="en" sz="1300"/>
              <a:t> Use the Energy Exascale Earth System Model (E3SM v0.3) to simulate land and atmosphere with observed SSTs (1982–2016). SST</a:t>
            </a:r>
            <a:r>
              <a:rPr baseline="-25000" i="1" lang="en" sz="1300"/>
              <a:t>var</a:t>
            </a:r>
            <a:r>
              <a:rPr lang="en" sz="1300"/>
              <a:t>: Soil moisture is fixed to climatology, SSTs vary; SM</a:t>
            </a:r>
            <a:r>
              <a:rPr baseline="-25000" i="1" lang="en" sz="1300"/>
              <a:t>var</a:t>
            </a:r>
            <a:r>
              <a:rPr lang="en" sz="1300"/>
              <a:t>: SSTs are fixed to climatology, soil moisture varies.</a:t>
            </a:r>
            <a:endParaRPr sz="1300"/>
          </a:p>
          <a:p>
            <a:pPr indent="0" lvl="0" marL="0" rtl="0" algn="l">
              <a:lnSpc>
                <a:spcPct val="115000"/>
              </a:lnSpc>
              <a:spcBef>
                <a:spcPts val="0"/>
              </a:spcBef>
              <a:spcAft>
                <a:spcPts val="0"/>
              </a:spcAft>
              <a:buNone/>
            </a:pPr>
            <a:r>
              <a:rPr b="1" lang="en" sz="1300"/>
              <a:t>Results/Impacts:</a:t>
            </a:r>
            <a:r>
              <a:rPr lang="en" sz="1300"/>
              <a:t> During wet season (January–March), the contrast between El Niño and La Niña is driven by coupled ocean–atmospheric teleconnections. Soil moisture anomalies persist into the subsequent dry season in the eastern Amazon, strengthening and extending temperature and carbon cycle anomalies. This dependence on soil moisture variability could lead offline ecosystem models to overestimate the relative importance of temperature on carbon fluxes.</a:t>
            </a:r>
            <a:endParaRPr sz="1300"/>
          </a:p>
        </p:txBody>
      </p:sp>
      <p:sp>
        <p:nvSpPr>
          <p:cNvPr id="106" name="Google Shape;106;p14"/>
          <p:cNvSpPr txBox="1"/>
          <p:nvPr/>
        </p:nvSpPr>
        <p:spPr>
          <a:xfrm>
            <a:off x="2975" y="4252600"/>
            <a:ext cx="9144000" cy="36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696969"/>
                </a:solidFill>
                <a:latin typeface="Open Sans"/>
                <a:ea typeface="Open Sans"/>
                <a:cs typeface="Open Sans"/>
                <a:sym typeface="Open Sans"/>
              </a:rPr>
              <a:t>Levine, P. A.</a:t>
            </a:r>
            <a:r>
              <a:rPr lang="en" sz="1000">
                <a:solidFill>
                  <a:srgbClr val="696969"/>
                </a:solidFill>
                <a:latin typeface="Open Sans"/>
                <a:ea typeface="Open Sans"/>
                <a:cs typeface="Open Sans"/>
                <a:sym typeface="Open Sans"/>
              </a:rPr>
              <a:t>, </a:t>
            </a:r>
            <a:r>
              <a:rPr b="1" lang="en" sz="1000">
                <a:solidFill>
                  <a:srgbClr val="696969"/>
                </a:solidFill>
                <a:latin typeface="Open Sans"/>
                <a:ea typeface="Open Sans"/>
                <a:cs typeface="Open Sans"/>
                <a:sym typeface="Open Sans"/>
              </a:rPr>
              <a:t>J. T. Randerson</a:t>
            </a:r>
            <a:r>
              <a:rPr lang="en" sz="1000">
                <a:solidFill>
                  <a:srgbClr val="696969"/>
                </a:solidFill>
                <a:latin typeface="Open Sans"/>
                <a:ea typeface="Open Sans"/>
                <a:cs typeface="Open Sans"/>
                <a:sym typeface="Open Sans"/>
              </a:rPr>
              <a:t>, </a:t>
            </a:r>
            <a:r>
              <a:rPr b="1" lang="en" sz="1000">
                <a:solidFill>
                  <a:srgbClr val="696969"/>
                </a:solidFill>
                <a:latin typeface="Open Sans"/>
                <a:ea typeface="Open Sans"/>
                <a:cs typeface="Open Sans"/>
                <a:sym typeface="Open Sans"/>
              </a:rPr>
              <a:t>Y. Chen</a:t>
            </a:r>
            <a:r>
              <a:rPr lang="en" sz="1000">
                <a:solidFill>
                  <a:srgbClr val="696969"/>
                </a:solidFill>
                <a:latin typeface="Open Sans"/>
                <a:ea typeface="Open Sans"/>
                <a:cs typeface="Open Sans"/>
                <a:sym typeface="Open Sans"/>
              </a:rPr>
              <a:t>, M. S. Pritchard, </a:t>
            </a:r>
            <a:r>
              <a:rPr b="1" lang="en" sz="1000">
                <a:solidFill>
                  <a:srgbClr val="696969"/>
                </a:solidFill>
                <a:latin typeface="Open Sans"/>
                <a:ea typeface="Open Sans"/>
                <a:cs typeface="Open Sans"/>
                <a:sym typeface="Open Sans"/>
              </a:rPr>
              <a:t>M. Xu</a:t>
            </a:r>
            <a:r>
              <a:rPr lang="en" sz="1000">
                <a:solidFill>
                  <a:srgbClr val="696969"/>
                </a:solidFill>
                <a:latin typeface="Open Sans"/>
                <a:ea typeface="Open Sans"/>
                <a:cs typeface="Open Sans"/>
                <a:sym typeface="Open Sans"/>
              </a:rPr>
              <a:t>, and </a:t>
            </a:r>
            <a:r>
              <a:rPr b="1" lang="en" sz="1000">
                <a:solidFill>
                  <a:srgbClr val="696969"/>
                </a:solidFill>
                <a:latin typeface="Open Sans"/>
                <a:ea typeface="Open Sans"/>
                <a:cs typeface="Open Sans"/>
                <a:sym typeface="Open Sans"/>
              </a:rPr>
              <a:t>F. M. Hoffman</a:t>
            </a:r>
            <a:r>
              <a:rPr lang="en" sz="1000">
                <a:solidFill>
                  <a:srgbClr val="696969"/>
                </a:solidFill>
                <a:latin typeface="Open Sans"/>
                <a:ea typeface="Open Sans"/>
                <a:cs typeface="Open Sans"/>
                <a:sym typeface="Open Sans"/>
              </a:rPr>
              <a:t> (2019), Soil moisture variability intensifies and prolongs eastern Amazon temperature and carbon cycle response to El Niño-Southern Oscillation, </a:t>
            </a:r>
            <a:r>
              <a:rPr i="1" lang="en" sz="1000">
                <a:solidFill>
                  <a:srgbClr val="696969"/>
                </a:solidFill>
                <a:latin typeface="Open Sans"/>
                <a:ea typeface="Open Sans"/>
                <a:cs typeface="Open Sans"/>
                <a:sym typeface="Open Sans"/>
              </a:rPr>
              <a:t>J. Clim.</a:t>
            </a:r>
            <a:r>
              <a:rPr lang="en" sz="1000">
                <a:solidFill>
                  <a:srgbClr val="696969"/>
                </a:solidFill>
                <a:latin typeface="Open Sans"/>
                <a:ea typeface="Open Sans"/>
                <a:cs typeface="Open Sans"/>
                <a:sym typeface="Open Sans"/>
              </a:rPr>
              <a:t>, 32(4):1273–1292, doi:</a:t>
            </a:r>
            <a:r>
              <a:rPr lang="en" sz="1000" u="sng">
                <a:solidFill>
                  <a:srgbClr val="0000FF"/>
                </a:solidFill>
                <a:latin typeface="Open Sans"/>
                <a:ea typeface="Open Sans"/>
                <a:cs typeface="Open Sans"/>
                <a:sym typeface="Open Sans"/>
                <a:hlinkClick r:id="rId3"/>
              </a:rPr>
              <a:t>10.1175/JCLI-D-18-0150.1</a:t>
            </a:r>
            <a:r>
              <a:rPr lang="en" sz="1000">
                <a:solidFill>
                  <a:srgbClr val="696969"/>
                </a:solidFill>
                <a:latin typeface="Open Sans"/>
                <a:ea typeface="Open Sans"/>
                <a:cs typeface="Open Sans"/>
                <a:sym typeface="Open Sans"/>
              </a:rPr>
              <a:t>.</a:t>
            </a:r>
            <a:endParaRPr sz="1000">
              <a:solidFill>
                <a:srgbClr val="696969"/>
              </a:solidFill>
              <a:latin typeface="Open Sans"/>
              <a:ea typeface="Open Sans"/>
              <a:cs typeface="Open Sans"/>
              <a:sym typeface="Open Sans"/>
            </a:endParaRPr>
          </a:p>
        </p:txBody>
      </p:sp>
      <p:sp>
        <p:nvSpPr>
          <p:cNvPr id="107" name="Google Shape;107;p14"/>
          <p:cNvSpPr txBox="1"/>
          <p:nvPr/>
        </p:nvSpPr>
        <p:spPr>
          <a:xfrm>
            <a:off x="4976500" y="3275925"/>
            <a:ext cx="4171200" cy="96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0B74AC"/>
                </a:solidFill>
                <a:latin typeface="Open Sans"/>
                <a:ea typeface="Open Sans"/>
                <a:cs typeface="Open Sans"/>
                <a:sym typeface="Open Sans"/>
              </a:rPr>
              <a:t>Figure:</a:t>
            </a:r>
            <a:r>
              <a:rPr lang="en" sz="1000">
                <a:solidFill>
                  <a:srgbClr val="0B74AC"/>
                </a:solidFill>
                <a:latin typeface="Open Sans"/>
                <a:ea typeface="Open Sans"/>
                <a:cs typeface="Open Sans"/>
                <a:sym typeface="Open Sans"/>
              </a:rPr>
              <a:t> a. The difference between the mean temperature anomalies of El Niño years and those of La Niña years. Monthly anomalies are averaged across the wet season (JFM, left column) and dry season (JAS, right column). Each experiment (row) is described in the Approach section of the text. b. Same as a., but for monthly anomalies of net ecosystem exchange (positive is a flux to the atmosphere).</a:t>
            </a:r>
            <a:endParaRPr sz="1000">
              <a:solidFill>
                <a:srgbClr val="0B74AC"/>
              </a:solidFill>
              <a:latin typeface="Open Sans"/>
              <a:ea typeface="Open Sans"/>
              <a:cs typeface="Open Sans"/>
              <a:sym typeface="Open Sans"/>
            </a:endParaRPr>
          </a:p>
        </p:txBody>
      </p:sp>
      <p:pic>
        <p:nvPicPr>
          <p:cNvPr id="108" name="Google Shape;108;p14"/>
          <p:cNvPicPr preferRelativeResize="0"/>
          <p:nvPr/>
        </p:nvPicPr>
        <p:blipFill>
          <a:blip r:embed="rId4">
            <a:alphaModFix/>
          </a:blip>
          <a:stretch>
            <a:fillRect/>
          </a:stretch>
        </p:blipFill>
        <p:spPr>
          <a:xfrm>
            <a:off x="7247344" y="587525"/>
            <a:ext cx="1877981" cy="2655999"/>
          </a:xfrm>
          <a:prstGeom prst="rect">
            <a:avLst/>
          </a:prstGeom>
          <a:noFill/>
          <a:ln>
            <a:noFill/>
          </a:ln>
        </p:spPr>
      </p:pic>
      <p:pic>
        <p:nvPicPr>
          <p:cNvPr id="109" name="Google Shape;109;p14"/>
          <p:cNvPicPr preferRelativeResize="0"/>
          <p:nvPr/>
        </p:nvPicPr>
        <p:blipFill>
          <a:blip r:embed="rId5">
            <a:alphaModFix/>
          </a:blip>
          <a:stretch>
            <a:fillRect/>
          </a:stretch>
        </p:blipFill>
        <p:spPr>
          <a:xfrm>
            <a:off x="5140775" y="587505"/>
            <a:ext cx="1877976" cy="2656019"/>
          </a:xfrm>
          <a:prstGeom prst="rect">
            <a:avLst/>
          </a:prstGeom>
          <a:noFill/>
          <a:ln>
            <a:noFill/>
          </a:ln>
        </p:spPr>
      </p:pic>
      <p:sp>
        <p:nvSpPr>
          <p:cNvPr id="110" name="Google Shape;110;p14"/>
          <p:cNvSpPr txBox="1"/>
          <p:nvPr/>
        </p:nvSpPr>
        <p:spPr>
          <a:xfrm>
            <a:off x="5140725" y="375700"/>
            <a:ext cx="1878000" cy="21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B74AC"/>
                </a:solidFill>
                <a:latin typeface="Open Sans"/>
                <a:ea typeface="Open Sans"/>
                <a:cs typeface="Open Sans"/>
                <a:sym typeface="Open Sans"/>
              </a:rPr>
              <a:t>a. Temperature</a:t>
            </a:r>
            <a:endParaRPr sz="1200">
              <a:solidFill>
                <a:srgbClr val="0B74AC"/>
              </a:solidFill>
              <a:latin typeface="Open Sans"/>
              <a:ea typeface="Open Sans"/>
              <a:cs typeface="Open Sans"/>
              <a:sym typeface="Open Sans"/>
            </a:endParaRPr>
          </a:p>
        </p:txBody>
      </p:sp>
      <p:sp>
        <p:nvSpPr>
          <p:cNvPr id="111" name="Google Shape;111;p14"/>
          <p:cNvSpPr txBox="1"/>
          <p:nvPr/>
        </p:nvSpPr>
        <p:spPr>
          <a:xfrm>
            <a:off x="7247338" y="375700"/>
            <a:ext cx="1878000" cy="21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B74AC"/>
                </a:solidFill>
                <a:latin typeface="Open Sans"/>
                <a:ea typeface="Open Sans"/>
                <a:cs typeface="Open Sans"/>
                <a:sym typeface="Open Sans"/>
              </a:rPr>
              <a:t>b.</a:t>
            </a:r>
            <a:r>
              <a:rPr lang="en" sz="1200">
                <a:solidFill>
                  <a:srgbClr val="0B74AC"/>
                </a:solidFill>
                <a:latin typeface="Open Sans"/>
                <a:ea typeface="Open Sans"/>
                <a:cs typeface="Open Sans"/>
                <a:sym typeface="Open Sans"/>
              </a:rPr>
              <a:t> Carbon</a:t>
            </a:r>
            <a:endParaRPr sz="1200">
              <a:solidFill>
                <a:srgbClr val="0B74AC"/>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