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5"/>
  </p:notesMasterIdLst>
  <p:sldIdLst>
    <p:sldId id="256"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48" y="67"/>
      </p:cViewPr>
      <p:guideLst/>
    </p:cSldViewPr>
  </p:slideViewPr>
  <p:notesTextViewPr>
    <p:cViewPr>
      <p:scale>
        <a:sx n="1" d="1"/>
        <a:sy n="1" d="1"/>
      </p:scale>
      <p:origin x="0" y="-428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D7F0DA-6028-4715-AD91-43E2217A57D3}" type="datetimeFigureOut">
              <a:rPr lang="en-US" smtClean="0"/>
              <a:t>2/5/2018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E76D1-EDCB-41A2-8BE4-B800B88ECA30}" type="slidenum">
              <a:rPr lang="en-US" smtClean="0"/>
              <a:t>‹#›</a:t>
            </a:fld>
            <a:endParaRPr lang="en-US"/>
          </a:p>
        </p:txBody>
      </p:sp>
    </p:spTree>
    <p:extLst>
      <p:ext uri="{BB962C8B-B14F-4D97-AF65-F5344CB8AC3E}">
        <p14:creationId xmlns:p14="http://schemas.microsoft.com/office/powerpoint/2010/main" val="245173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54063" indent="-288925" eaLnBrk="0" hangingPunct="0">
              <a:defRPr>
                <a:solidFill>
                  <a:schemeClr val="tx1"/>
                </a:solidFill>
                <a:latin typeface="Calibri" charset="0"/>
                <a:ea typeface="Arial" charset="0"/>
                <a:cs typeface="Arial" charset="0"/>
              </a:defRPr>
            </a:lvl2pPr>
            <a:lvl3pPr marL="1160463" indent="-231775" eaLnBrk="0" hangingPunct="0">
              <a:defRPr>
                <a:solidFill>
                  <a:schemeClr val="tx1"/>
                </a:solidFill>
                <a:latin typeface="Calibri" charset="0"/>
                <a:ea typeface="Arial" charset="0"/>
                <a:cs typeface="Arial" charset="0"/>
              </a:defRPr>
            </a:lvl3pPr>
            <a:lvl4pPr marL="1625600" indent="-231775" eaLnBrk="0" hangingPunct="0">
              <a:defRPr>
                <a:solidFill>
                  <a:schemeClr val="tx1"/>
                </a:solidFill>
                <a:latin typeface="Calibri" charset="0"/>
                <a:ea typeface="Arial" charset="0"/>
                <a:cs typeface="Arial" charset="0"/>
              </a:defRPr>
            </a:lvl4pPr>
            <a:lvl5pPr marL="2090738" indent="-231775" eaLnBrk="0" hangingPunct="0">
              <a:defRPr>
                <a:solidFill>
                  <a:schemeClr val="tx1"/>
                </a:solidFill>
                <a:latin typeface="Calibri" charset="0"/>
                <a:ea typeface="Arial" charset="0"/>
                <a:cs typeface="Arial" charset="0"/>
              </a:defRPr>
            </a:lvl5pPr>
            <a:lvl6pPr marL="2547938" indent="-231775" eaLnBrk="0" fontAlgn="base" hangingPunct="0">
              <a:spcBef>
                <a:spcPct val="0"/>
              </a:spcBef>
              <a:spcAft>
                <a:spcPct val="0"/>
              </a:spcAft>
              <a:defRPr>
                <a:solidFill>
                  <a:schemeClr val="tx1"/>
                </a:solidFill>
                <a:latin typeface="Calibri" charset="0"/>
                <a:ea typeface="Arial" charset="0"/>
                <a:cs typeface="Arial" charset="0"/>
              </a:defRPr>
            </a:lvl6pPr>
            <a:lvl7pPr marL="3005138" indent="-231775" eaLnBrk="0" fontAlgn="base" hangingPunct="0">
              <a:spcBef>
                <a:spcPct val="0"/>
              </a:spcBef>
              <a:spcAft>
                <a:spcPct val="0"/>
              </a:spcAft>
              <a:defRPr>
                <a:solidFill>
                  <a:schemeClr val="tx1"/>
                </a:solidFill>
                <a:latin typeface="Calibri" charset="0"/>
                <a:ea typeface="Arial" charset="0"/>
                <a:cs typeface="Arial" charset="0"/>
              </a:defRPr>
            </a:lvl7pPr>
            <a:lvl8pPr marL="3462338" indent="-231775" eaLnBrk="0" fontAlgn="base" hangingPunct="0">
              <a:spcBef>
                <a:spcPct val="0"/>
              </a:spcBef>
              <a:spcAft>
                <a:spcPct val="0"/>
              </a:spcAft>
              <a:defRPr>
                <a:solidFill>
                  <a:schemeClr val="tx1"/>
                </a:solidFill>
                <a:latin typeface="Calibri" charset="0"/>
                <a:ea typeface="Arial" charset="0"/>
                <a:cs typeface="Arial" charset="0"/>
              </a:defRPr>
            </a:lvl8pPr>
            <a:lvl9pPr marL="3919538" indent="-231775"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B8996F9E-F5ED-E345-9C74-CB29A87D9F18}" type="slidenum">
              <a:rPr lang="en-US">
                <a:solidFill>
                  <a:srgbClr val="000000"/>
                </a:solidFill>
              </a:rPr>
              <a:pPr eaLnBrk="1" hangingPunct="1"/>
              <a:t>1</a:t>
            </a:fld>
            <a:endParaRPr lang="en-US">
              <a:solidFill>
                <a:srgbClr val="000000"/>
              </a:solidFill>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New Analysis Yields Missing Pieces in Modeling the Global Carbon Cycle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Scientists identified key environmental factors and hydrological processes important for modeling sediment yield and particulate organic carbon yield in Earth system models.</a:t>
            </a:r>
          </a:p>
          <a:p>
            <a:r>
              <a:rPr lang="en-US" sz="1200" b="1" kern="1200" dirty="0" smtClean="0">
                <a:solidFill>
                  <a:schemeClr val="tx1"/>
                </a:solidFill>
                <a:effectLst/>
                <a:latin typeface="+mn-lt"/>
                <a:ea typeface="+mn-ea"/>
                <a:cs typeface="+mn-cs"/>
              </a:rPr>
              <a:t>The Science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Sediment from soil erosion is ubiquitous, and its environmental impacts, such as reduced nutrients and water quality and increased flooding, are well known. However, the impacts of sediment yield on the global carbon cycle remain largely uncertain because Earth system models lack a representation of soil erosion. Led by scientists at the U.S. Department of Energy’s Pacific Northwest National Laboratory, a recent study identified the key environmental factors and hydrological processes that dominate sediment yield and particulate organic carbon yield in different environments around the world. These factors and processes include agriculture, seismicity, heavy storms, and annual peak runoff.</a:t>
            </a:r>
          </a:p>
          <a:p>
            <a:r>
              <a:rPr lang="en-US" sz="1200" b="1" kern="1200" dirty="0" smtClean="0">
                <a:solidFill>
                  <a:schemeClr val="tx1"/>
                </a:solidFill>
                <a:effectLst/>
                <a:latin typeface="+mn-lt"/>
                <a:ea typeface="+mn-ea"/>
                <a:cs typeface="+mn-cs"/>
              </a:rPr>
              <a:t>The Impact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Recent studies refuted the traditional view that aquatic ecosystems play a passive role in the global carbon cycle as a “pipe” to transport organic carbon from land to oceans. Increasingly, observational evidence suggests that a considerable fraction of carbon in the aquatic ecosystems is </a:t>
            </a:r>
            <a:r>
              <a:rPr lang="en-US" sz="1200" kern="1200" dirty="0" err="1" smtClean="0">
                <a:solidFill>
                  <a:schemeClr val="tx1"/>
                </a:solidFill>
                <a:effectLst/>
                <a:latin typeface="+mn-lt"/>
                <a:ea typeface="+mn-ea"/>
                <a:cs typeface="+mn-cs"/>
              </a:rPr>
              <a:t>biogeochemically</a:t>
            </a:r>
            <a:r>
              <a:rPr lang="en-US" sz="1200" kern="1200" dirty="0" smtClean="0">
                <a:solidFill>
                  <a:schemeClr val="tx1"/>
                </a:solidFill>
                <a:effectLst/>
                <a:latin typeface="+mn-lt"/>
                <a:ea typeface="+mn-ea"/>
                <a:cs typeface="+mn-cs"/>
              </a:rPr>
              <a:t> modified on its journey to the oceans. Therefore, estimating the magnitude and timing of carbon fluxes from land to rivers is critical for understanding how the carbon cycle responds to perturbations. This research establishes the foundation for representing sediment yield, a major source of riverine carbon, in Earth system models.</a:t>
            </a:r>
          </a:p>
          <a:p>
            <a:r>
              <a:rPr lang="en-US" sz="1200" b="1" kern="1200" dirty="0" smtClean="0">
                <a:solidFill>
                  <a:schemeClr val="tx1"/>
                </a:solidFill>
                <a:effectLst/>
                <a:latin typeface="+mn-lt"/>
                <a:ea typeface="+mn-ea"/>
                <a:cs typeface="+mn-cs"/>
              </a:rPr>
              <a:t>Summary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Sediment yield is a process that involves soil erosion, sediment transport, and deposition. It is defined by the amount of sediment per unit basin area reaching a river basin outlet during a given period. In riverine biogeochemistry, this is important because the particulate organic carbon yield—the amount of particulate organic carbon detached in erosion and sediment transport—could be as much as 13.5 percent of the global total produced by terrestrial ecosystems. However, neither sediment yield nor particulate organic carbon yield are represented in most Earth system models because soil erosion and sediment transport processes vary greatly across space and time. Also, existing sediment yield models cannot capture the global variability of sediment yield at scales resolvable by Earth system models.</a:t>
            </a:r>
          </a:p>
          <a:p>
            <a:r>
              <a:rPr lang="en-US" sz="1200" kern="1200" dirty="0" smtClean="0">
                <a:solidFill>
                  <a:schemeClr val="tx1"/>
                </a:solidFill>
                <a:effectLst/>
                <a:latin typeface="+mn-lt"/>
                <a:ea typeface="+mn-ea"/>
                <a:cs typeface="+mn-cs"/>
              </a:rPr>
              <a:t>To remedy this situation, scientists analyzed worldwide sediment yield and organic carbon yield data from 1,081 and 38 catchments, respectively, in the size range of 0.1-200 km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They identified robust relationships between sediment yield and seismicity, land forest cover, and land management. They also found high sediment yield in areas with intense traditional agriculture, seismicity, heavy storms, and high annual peak runoff. These findings highlight the need to model sediment yield at event scales to reproduce catastrophic mass transport during episodic events and the importance of accounting for cropland management. Analyses also revealed that sediment yield dominates the variability of particulate organic carbon yield in small catchments. </a:t>
            </a:r>
            <a:r>
              <a:rPr lang="en-US" sz="1200" kern="1200" smtClean="0">
                <a:solidFill>
                  <a:schemeClr val="tx1"/>
                </a:solidFill>
                <a:effectLst/>
                <a:latin typeface="+mn-lt"/>
                <a:ea typeface="+mn-ea"/>
                <a:cs typeface="+mn-cs"/>
              </a:rPr>
              <a:t>This study establishes a statistically significant empirical relationship between sediment yield and particulate organic carbon yield as a starting point for representing particulate organic carbon in Earth system models.</a:t>
            </a:r>
          </a:p>
          <a:p>
            <a:pPr>
              <a:spcBef>
                <a:spcPct val="0"/>
              </a:spcBef>
            </a:pPr>
            <a:endParaRPr lang="en-US" altLang="en-US" sz="1000" dirty="0"/>
          </a:p>
        </p:txBody>
      </p:sp>
    </p:spTree>
    <p:extLst>
      <p:ext uri="{BB962C8B-B14F-4D97-AF65-F5344CB8AC3E}">
        <p14:creationId xmlns:p14="http://schemas.microsoft.com/office/powerpoint/2010/main" val="3891754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r>
              <a:rPr lang="en-US" noProof="0" smtClean="0"/>
              <a:t>Click icon to add table</a:t>
            </a:r>
            <a:endParaRPr lang="en-US" noProof="0" dirty="0" smtClean="0"/>
          </a:p>
        </p:txBody>
      </p:sp>
    </p:spTree>
    <p:extLst>
      <p:ext uri="{BB962C8B-B14F-4D97-AF65-F5344CB8AC3E}">
        <p14:creationId xmlns:p14="http://schemas.microsoft.com/office/powerpoint/2010/main" val="59624828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81FC266F-AE75-A84E-B665-DB3E4DD48D13}" type="datetimeFigureOut">
              <a:rPr lang="en-US"/>
              <a:pPr/>
              <a:t>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A3FC05D-CAEA-B44F-886E-CC2AB351CA08}" type="slidenum">
              <a:rPr lang="en-US"/>
              <a:pPr/>
              <a:t>‹#›</a:t>
            </a:fld>
            <a:endParaRPr lang="en-US"/>
          </a:p>
        </p:txBody>
      </p:sp>
    </p:spTree>
    <p:extLst>
      <p:ext uri="{BB962C8B-B14F-4D97-AF65-F5344CB8AC3E}">
        <p14:creationId xmlns:p14="http://schemas.microsoft.com/office/powerpoint/2010/main" val="3782656779"/>
      </p:ext>
    </p:extLst>
  </p:cSld>
  <p:clrMap bg1="lt1" tx1="dk1" bg2="lt2" tx2="dk2" accent1="accent1" accent2="accent2" accent3="accent3" accent4="accent4" accent5="accent5" accent6="accent6" hlink="hlink" folHlink="folHlink"/>
  <p:sldLayoutIdLst>
    <p:sldLayoutId id="2147483649" r:id="rId1"/>
  </p:sldLayoutIdLst>
  <p:txStyles>
    <p:titleStyle>
      <a:lvl1pPr algn="ctr" rtl="0" eaLnBrk="1" fontAlgn="base" hangingPunct="1">
        <a:spcBef>
          <a:spcPct val="0"/>
        </a:spcBef>
        <a:spcAft>
          <a:spcPct val="0"/>
        </a:spcAft>
        <a:defRPr sz="4400" kern="1200">
          <a:solidFill>
            <a:schemeClr val="tx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52400" y="3352800"/>
            <a:ext cx="3429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gn="ctr">
              <a:spcBef>
                <a:spcPct val="15000"/>
              </a:spcBef>
            </a:pPr>
            <a:endParaRPr lang="en-US" sz="1600">
              <a:solidFill>
                <a:srgbClr val="000000"/>
              </a:solidFill>
            </a:endParaRPr>
          </a:p>
        </p:txBody>
      </p:sp>
      <p:sp>
        <p:nvSpPr>
          <p:cNvPr id="3076" name="Rectangle 5"/>
          <p:cNvSpPr>
            <a:spLocks noChangeArrowheads="1"/>
          </p:cNvSpPr>
          <p:nvPr/>
        </p:nvSpPr>
        <p:spPr bwMode="auto">
          <a:xfrm>
            <a:off x="30480" y="0"/>
            <a:ext cx="91135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000" b="1" dirty="0"/>
              <a:t>A Foundation for </a:t>
            </a:r>
            <a:r>
              <a:rPr lang="en-US" sz="3000" b="1" dirty="0" smtClean="0"/>
              <a:t>Representing Sediment </a:t>
            </a:r>
            <a:r>
              <a:rPr lang="en-US" sz="3000" b="1" dirty="0"/>
              <a:t>and </a:t>
            </a:r>
            <a:r>
              <a:rPr lang="en-US" sz="3000" b="1" dirty="0" smtClean="0"/>
              <a:t>Particulate </a:t>
            </a:r>
            <a:r>
              <a:rPr lang="en-US" sz="3000" b="1" dirty="0"/>
              <a:t>Organic Carbon </a:t>
            </a:r>
            <a:r>
              <a:rPr lang="en-US" sz="3000" b="1" dirty="0" smtClean="0"/>
              <a:t>Yields in </a:t>
            </a:r>
            <a:r>
              <a:rPr lang="en-US" sz="3000" b="1" dirty="0"/>
              <a:t>Earth System Models</a:t>
            </a:r>
          </a:p>
        </p:txBody>
      </p:sp>
      <p:sp>
        <p:nvSpPr>
          <p:cNvPr id="3077" name="Text Box 6"/>
          <p:cNvSpPr txBox="1">
            <a:spLocks noChangeArrowheads="1"/>
          </p:cNvSpPr>
          <p:nvPr/>
        </p:nvSpPr>
        <p:spPr bwMode="auto">
          <a:xfrm>
            <a:off x="5056335" y="5892393"/>
            <a:ext cx="3882971" cy="7078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000" dirty="0" smtClean="0"/>
              <a:t>Tan Z, LR </a:t>
            </a:r>
            <a:r>
              <a:rPr lang="en-US" sz="1000" dirty="0"/>
              <a:t>Leung, </a:t>
            </a:r>
            <a:r>
              <a:rPr lang="en-US" sz="1000" dirty="0" smtClean="0"/>
              <a:t>H </a:t>
            </a:r>
            <a:r>
              <a:rPr lang="en-US" sz="1000" dirty="0"/>
              <a:t>Li, </a:t>
            </a:r>
            <a:r>
              <a:rPr lang="en-US" sz="1000" dirty="0" smtClean="0"/>
              <a:t>T </a:t>
            </a:r>
            <a:r>
              <a:rPr lang="en-US" sz="1000" dirty="0" err="1"/>
              <a:t>Tesfa</a:t>
            </a:r>
            <a:r>
              <a:rPr lang="en-US" sz="1000" dirty="0"/>
              <a:t>, </a:t>
            </a:r>
            <a:r>
              <a:rPr lang="en-US" sz="1000" dirty="0" smtClean="0"/>
              <a:t>M </a:t>
            </a:r>
            <a:r>
              <a:rPr lang="en-US" sz="1000" dirty="0" err="1"/>
              <a:t>Vanmaercke</a:t>
            </a:r>
            <a:r>
              <a:rPr lang="en-US" sz="1000" dirty="0"/>
              <a:t>, </a:t>
            </a:r>
            <a:r>
              <a:rPr lang="en-US" sz="1000" dirty="0" smtClean="0"/>
              <a:t>J </a:t>
            </a:r>
            <a:r>
              <a:rPr lang="en-US" sz="1000" dirty="0" err="1"/>
              <a:t>Poesen</a:t>
            </a:r>
            <a:r>
              <a:rPr lang="en-US" sz="1000" dirty="0"/>
              <a:t>, </a:t>
            </a:r>
            <a:r>
              <a:rPr lang="en-US" sz="1000" dirty="0" smtClean="0"/>
              <a:t>X </a:t>
            </a:r>
            <a:r>
              <a:rPr lang="en-US" sz="1000" dirty="0"/>
              <a:t>Zhang, </a:t>
            </a:r>
            <a:r>
              <a:rPr lang="en-US" sz="1000" dirty="0" smtClean="0"/>
              <a:t>H </a:t>
            </a:r>
            <a:r>
              <a:rPr lang="en-US" sz="1000" dirty="0"/>
              <a:t>Lu, </a:t>
            </a:r>
            <a:r>
              <a:rPr lang="en-US" sz="1000" dirty="0" smtClean="0"/>
              <a:t>and J Hartmann. 2017. “A </a:t>
            </a:r>
            <a:r>
              <a:rPr lang="en-US" sz="1000" dirty="0"/>
              <a:t>Global Data Analysis for Representing Sediment and Particulate Organic Carbon Yield in Earth System Models.” </a:t>
            </a:r>
            <a:r>
              <a:rPr lang="en-US" sz="1000" i="1" dirty="0"/>
              <a:t>Water Resources Research</a:t>
            </a:r>
            <a:r>
              <a:rPr lang="en-US" sz="1000" dirty="0"/>
              <a:t> </a:t>
            </a:r>
            <a:r>
              <a:rPr lang="en-US" sz="1000" dirty="0" smtClean="0"/>
              <a:t>53. DOI</a:t>
            </a:r>
            <a:r>
              <a:rPr lang="en-US" sz="1000" dirty="0"/>
              <a:t>: </a:t>
            </a:r>
            <a:r>
              <a:rPr lang="en-US" sz="1000" dirty="0" smtClean="0"/>
              <a:t>10.1002/2017WR020806</a:t>
            </a:r>
            <a:endParaRPr lang="en-US" sz="1000" dirty="0"/>
          </a:p>
        </p:txBody>
      </p:sp>
      <p:sp>
        <p:nvSpPr>
          <p:cNvPr id="9" name="Rectangle 4"/>
          <p:cNvSpPr>
            <a:spLocks noChangeArrowheads="1"/>
          </p:cNvSpPr>
          <p:nvPr/>
        </p:nvSpPr>
        <p:spPr bwMode="auto">
          <a:xfrm>
            <a:off x="36231" y="1020401"/>
            <a:ext cx="4852177" cy="583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gn="ctr">
              <a:spcBef>
                <a:spcPct val="15000"/>
              </a:spcBef>
              <a:defRPr/>
            </a:pPr>
            <a:r>
              <a:rPr lang="en-US" b="1" dirty="0">
                <a:solidFill>
                  <a:prstClr val="black"/>
                </a:solidFill>
                <a:latin typeface="Calibri" pitchFamily="34" charset="0"/>
                <a:ea typeface="+mn-ea"/>
                <a:cs typeface="Arial" pitchFamily="34" charset="0"/>
              </a:rPr>
              <a:t>Objective</a:t>
            </a:r>
          </a:p>
          <a:p>
            <a:pPr marL="285750" indent="-285750">
              <a:spcBef>
                <a:spcPts val="200"/>
              </a:spcBef>
              <a:buFont typeface="Arial" pitchFamily="34" charset="0"/>
              <a:buChar char="●"/>
              <a:tabLst>
                <a:tab pos="338138" algn="l"/>
              </a:tabLst>
              <a:defRPr/>
            </a:pPr>
            <a:r>
              <a:rPr lang="en-US" sz="1600" dirty="0" smtClean="0"/>
              <a:t>Identify the dominant </a:t>
            </a:r>
            <a:r>
              <a:rPr lang="en-US" sz="1600" dirty="0"/>
              <a:t>environmental factors and hydrological processes important for modeling </a:t>
            </a:r>
            <a:r>
              <a:rPr lang="en-US" sz="1600" dirty="0" smtClean="0"/>
              <a:t>sediment yield and </a:t>
            </a:r>
            <a:r>
              <a:rPr lang="en-US" sz="1600" dirty="0"/>
              <a:t>particulate organic carbon yield in Earth system models</a:t>
            </a:r>
          </a:p>
          <a:p>
            <a:pPr algn="ctr">
              <a:spcBef>
                <a:spcPct val="15000"/>
              </a:spcBef>
              <a:defRPr/>
            </a:pPr>
            <a:r>
              <a:rPr lang="en-US" b="1" dirty="0" smtClean="0">
                <a:solidFill>
                  <a:prstClr val="black"/>
                </a:solidFill>
                <a:latin typeface="Calibri" pitchFamily="34" charset="0"/>
                <a:cs typeface="Arial" pitchFamily="34" charset="0"/>
              </a:rPr>
              <a:t>Approach</a:t>
            </a:r>
          </a:p>
          <a:p>
            <a:pPr marL="285750" indent="-285750">
              <a:spcBef>
                <a:spcPts val="200"/>
              </a:spcBef>
              <a:buFont typeface="Arial" pitchFamily="34" charset="0"/>
              <a:buChar char="●"/>
              <a:tabLst>
                <a:tab pos="338138" algn="l"/>
              </a:tabLst>
              <a:defRPr/>
            </a:pPr>
            <a:r>
              <a:rPr lang="en-US" sz="1600" dirty="0"/>
              <a:t>Using values from literature and electronic data sets, compile and analyze sediment yield and particulate organic carbon yield from worldwide </a:t>
            </a:r>
            <a:r>
              <a:rPr lang="en-US" sz="1600" dirty="0" smtClean="0"/>
              <a:t>catchments</a:t>
            </a:r>
            <a:endParaRPr lang="en-US" sz="1600" dirty="0"/>
          </a:p>
          <a:p>
            <a:pPr marL="231775" indent="-231775" algn="ctr">
              <a:spcBef>
                <a:spcPct val="15000"/>
              </a:spcBef>
              <a:defRPr/>
            </a:pPr>
            <a:r>
              <a:rPr lang="en-US" b="1" dirty="0" smtClean="0">
                <a:solidFill>
                  <a:prstClr val="black"/>
                </a:solidFill>
                <a:latin typeface="Calibri" pitchFamily="34" charset="0"/>
                <a:cs typeface="Arial" pitchFamily="34" charset="0"/>
              </a:rPr>
              <a:t>Impact</a:t>
            </a:r>
          </a:p>
          <a:p>
            <a:pPr marL="285750" indent="-285750">
              <a:spcBef>
                <a:spcPts val="200"/>
              </a:spcBef>
              <a:buFont typeface="Arial" pitchFamily="34" charset="0"/>
              <a:buChar char="●"/>
              <a:tabLst>
                <a:tab pos="338138" algn="l"/>
              </a:tabLst>
              <a:defRPr/>
            </a:pPr>
            <a:r>
              <a:rPr lang="en-US" sz="1600" dirty="0"/>
              <a:t>Researchers found a significant influence of intense traditional agriculture, seismicity, heavy storms, and high annual peak runoff on sediment yield; highlights the need to model sediment yield at event scales</a:t>
            </a:r>
          </a:p>
          <a:p>
            <a:pPr marL="285750" indent="-285750">
              <a:spcBef>
                <a:spcPts val="200"/>
              </a:spcBef>
              <a:buFont typeface="Arial" pitchFamily="34" charset="0"/>
              <a:buChar char="●"/>
              <a:tabLst>
                <a:tab pos="338138" algn="l"/>
              </a:tabLst>
              <a:defRPr/>
            </a:pPr>
            <a:r>
              <a:rPr lang="en-US" sz="1600" dirty="0"/>
              <a:t>Study showed that sediment yield has a primary control on particulate </a:t>
            </a:r>
            <a:r>
              <a:rPr lang="en-US" sz="1600" dirty="0" smtClean="0"/>
              <a:t>organic carbon </a:t>
            </a:r>
            <a:r>
              <a:rPr lang="en-US" sz="1600" dirty="0"/>
              <a:t>yield in small catchments</a:t>
            </a:r>
          </a:p>
          <a:p>
            <a:pPr marL="285750" indent="-285750">
              <a:spcBef>
                <a:spcPts val="200"/>
              </a:spcBef>
              <a:buFont typeface="Arial" pitchFamily="34" charset="0"/>
              <a:buChar char="●"/>
              <a:tabLst>
                <a:tab pos="338138" algn="l"/>
              </a:tabLst>
              <a:defRPr/>
            </a:pPr>
            <a:r>
              <a:rPr lang="en-US" sz="1600" dirty="0"/>
              <a:t>Study established a statistically significant empirical relationship between particulate organic carbon yield and sediment yield as a starting point for modeling particulate organic carbon in Earth system models</a:t>
            </a:r>
          </a:p>
          <a:p>
            <a:pPr marL="285750" indent="-285750">
              <a:spcBef>
                <a:spcPct val="15000"/>
              </a:spcBef>
              <a:buFont typeface="Arial" pitchFamily="34" charset="0"/>
              <a:buChar char="●"/>
              <a:tabLst>
                <a:tab pos="338138" algn="l"/>
              </a:tabLst>
              <a:defRPr/>
            </a:pPr>
            <a:endParaRPr lang="en-US" dirty="0"/>
          </a:p>
          <a:p>
            <a:pPr algn="ctr">
              <a:spcBef>
                <a:spcPct val="15000"/>
              </a:spcBef>
              <a:defRPr/>
            </a:pPr>
            <a:endParaRPr lang="en-US" b="1" dirty="0"/>
          </a:p>
        </p:txBody>
      </p:sp>
      <p:sp>
        <p:nvSpPr>
          <p:cNvPr id="3340" name="TextBox 3339"/>
          <p:cNvSpPr txBox="1"/>
          <p:nvPr/>
        </p:nvSpPr>
        <p:spPr>
          <a:xfrm>
            <a:off x="5026143" y="4777983"/>
            <a:ext cx="3913163" cy="1015663"/>
          </a:xfrm>
          <a:prstGeom prst="rect">
            <a:avLst/>
          </a:prstGeom>
          <a:noFill/>
        </p:spPr>
        <p:txBody>
          <a:bodyPr wrap="square" rtlCol="0">
            <a:spAutoFit/>
          </a:bodyPr>
          <a:lstStyle/>
          <a:p>
            <a:r>
              <a:rPr lang="en-US" sz="1200" b="1" dirty="0">
                <a:solidFill>
                  <a:srgbClr val="0000FF"/>
                </a:solidFill>
                <a:latin typeface="Arial" charset="0"/>
              </a:rPr>
              <a:t>Observed particulate organic carbon (POC) yield versus predicted POC yield based on an empirical formula relating </a:t>
            </a:r>
            <a:r>
              <a:rPr lang="en-US" sz="1200" b="1" dirty="0" smtClean="0">
                <a:solidFill>
                  <a:srgbClr val="0000FF"/>
                </a:solidFill>
                <a:latin typeface="Arial" charset="0"/>
              </a:rPr>
              <a:t>carbon </a:t>
            </a:r>
            <a:r>
              <a:rPr lang="en-US" sz="1200" b="1" dirty="0">
                <a:solidFill>
                  <a:srgbClr val="0000FF"/>
                </a:solidFill>
                <a:latin typeface="Arial" charset="0"/>
              </a:rPr>
              <a:t>yield (CY) to sediment yield (SY) across 38 </a:t>
            </a:r>
            <a:r>
              <a:rPr lang="en-US" sz="1200" b="1" dirty="0" smtClean="0">
                <a:solidFill>
                  <a:srgbClr val="0000FF"/>
                </a:solidFill>
                <a:latin typeface="Arial" charset="0"/>
              </a:rPr>
              <a:t>catchments. The </a:t>
            </a:r>
            <a:r>
              <a:rPr lang="en-US" sz="1200" b="1" dirty="0">
                <a:solidFill>
                  <a:srgbClr val="0000FF"/>
                </a:solidFill>
                <a:latin typeface="Arial" charset="0"/>
              </a:rPr>
              <a:t>black dashed line is the 1:1 reference.</a:t>
            </a:r>
          </a:p>
        </p:txBody>
      </p:sp>
      <p:pic>
        <p:nvPicPr>
          <p:cNvPr id="2" name="Picture 1"/>
          <p:cNvPicPr>
            <a:picLocks noChangeAspect="1"/>
          </p:cNvPicPr>
          <p:nvPr/>
        </p:nvPicPr>
        <p:blipFill>
          <a:blip r:embed="rId3"/>
          <a:stretch>
            <a:fillRect/>
          </a:stretch>
        </p:blipFill>
        <p:spPr>
          <a:xfrm>
            <a:off x="5056335" y="1371600"/>
            <a:ext cx="3548408" cy="3307636"/>
          </a:xfrm>
          <a:prstGeom prst="rect">
            <a:avLst/>
          </a:prstGeom>
        </p:spPr>
      </p:pic>
    </p:spTree>
    <p:extLst>
      <p:ext uri="{BB962C8B-B14F-4D97-AF65-F5344CB8AC3E}">
        <p14:creationId xmlns:p14="http://schemas.microsoft.com/office/powerpoint/2010/main" val="2013524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SlideDescription xmlns="http://schemas.microsoft.com/sharepoint/v3" xsi:nil="true"/>
    <Presentation xmlns="http://schemas.microsoft.com/sharepoint/v3">Leung-etal-SedimentYield-WRR-January2018-f</Presentation>
    <Funding xmlns="98b00cf3-a6ce-40de-8923-f140beb786e9">ESM</Funding>
  </documentManagement>
</p:properties>
</file>

<file path=customXml/item2.xml><?xml version="1.0" encoding="utf-8"?>
<ct:contentTypeSchema xmlns:ct="http://schemas.microsoft.com/office/2006/metadata/contentType" xmlns:ma="http://schemas.microsoft.com/office/2006/metadata/properties/metaAttributes" ct:_="" ma:_="" ma:contentTypeName="Slide" ma:contentTypeID="0x010100A22E315B1F3C42B49A0E90D2F9AB5AB100A3ADA40348D53C4EA114B46FA9468BEB" ma:contentTypeVersion="1" ma:contentTypeDescription="Microsoft PowerPoint Slide" ma:contentTypeScope="" ma:versionID="dbc4f2fd50e8b674fa18556b083337e9">
  <xsd:schema xmlns:xsd="http://www.w3.org/2001/XMLSchema" xmlns:xs="http://www.w3.org/2001/XMLSchema" xmlns:p="http://schemas.microsoft.com/office/2006/metadata/properties" xmlns:ns1="http://schemas.microsoft.com/sharepoint/v3" xmlns:ns2="98b00cf3-a6ce-40de-8923-f140beb786e9" targetNamespace="http://schemas.microsoft.com/office/2006/metadata/properties" ma:root="true" ma:fieldsID="369ecde004d64f13dca5f1ba268ab172" ns1:_="" ns2:_="">
    <xsd:import namespace="http://schemas.microsoft.com/sharepoint/v3"/>
    <xsd:import namespace="98b00cf3-a6ce-40de-8923-f140beb786e9"/>
    <xsd:element name="properties">
      <xsd:complexType>
        <xsd:sequence>
          <xsd:element name="documentManagement">
            <xsd:complexType>
              <xsd:all>
                <xsd:element ref="ns1:Presentation" minOccurs="0"/>
                <xsd:element ref="ns1:SlideDescription" minOccurs="0"/>
                <xsd:element ref="ns2:Funding"/>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resentation" ma:index="1" nillable="true" ma:displayName="Presentation" ma:internalName="Presentation">
      <xsd:simpleType>
        <xsd:restriction base="dms:Text"/>
      </xsd:simpleType>
    </xsd:element>
    <xsd:element name="SlideDescription" ma:index="2" nillable="true" ma:displayName="Description" ma:internalName="Slide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b00cf3-a6ce-40de-8923-f140beb786e9" elementFormDefault="qualified">
    <xsd:import namespace="http://schemas.microsoft.com/office/2006/documentManagement/types"/>
    <xsd:import namespace="http://schemas.microsoft.com/office/infopath/2007/PartnerControls"/>
    <xsd:element name="Funding" ma:index="7" ma:displayName="Funding" ma:description="Funding Soure" ma:internalName="Funding">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F1E19B-12BB-4006-8E34-05C7EA5F49E9}">
  <ds:schemaRefs>
    <ds:schemaRef ds:uri="http://www.w3.org/XML/1998/namespace"/>
    <ds:schemaRef ds:uri="http://schemas.microsoft.com/office/2006/metadata/properties"/>
    <ds:schemaRef ds:uri="http://purl.org/dc/elements/1.1/"/>
    <ds:schemaRef ds:uri="http://purl.org/dc/terms/"/>
    <ds:schemaRef ds:uri="http://purl.org/dc/dcmitype/"/>
    <ds:schemaRef ds:uri="http://schemas.microsoft.com/sharepoint/v3"/>
    <ds:schemaRef ds:uri="http://schemas.openxmlformats.org/package/2006/metadata/core-properties"/>
    <ds:schemaRef ds:uri="http://schemas.microsoft.com/office/2006/documentManagement/types"/>
    <ds:schemaRef ds:uri="http://schemas.microsoft.com/office/infopath/2007/PartnerControls"/>
    <ds:schemaRef ds:uri="98b00cf3-a6ce-40de-8923-f140beb786e9"/>
  </ds:schemaRefs>
</ds:datastoreItem>
</file>

<file path=customXml/itemProps2.xml><?xml version="1.0" encoding="utf-8"?>
<ds:datastoreItem xmlns:ds="http://schemas.openxmlformats.org/officeDocument/2006/customXml" ds:itemID="{8C714692-6524-438C-B9A0-F1E31E772F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8b00cf3-a6ce-40de-8923-f140beb78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DOE-Sample-Slide-Highlights-Template.pot</Template>
  <TotalTime>2078</TotalTime>
  <Words>775</Words>
  <Application>Microsoft Office PowerPoint</Application>
  <PresentationFormat>On-screen Show (4:3)</PresentationFormat>
  <Paragraphs>21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ＭＳ Ｐゴシック</vt:lpstr>
      <vt:lpstr>Arial</vt:lpstr>
      <vt:lpstr>Calibri</vt:lpstr>
      <vt:lpstr>DOE-Sample-Slide-Highlights-Template</vt:lpstr>
      <vt:lpstr>PowerPoint Presentation</vt:lpstr>
    </vt:vector>
  </TitlesOfParts>
  <Company>PNNL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Leung-etal-SedimentYield-WRR-January2018-f</dc:title>
  <dc:creator>JOvink</dc:creator>
  <dc:description/>
  <cp:lastModifiedBy>Roeder, Lynne R</cp:lastModifiedBy>
  <cp:revision>126</cp:revision>
  <cp:lastPrinted>2017-02-14T23:42:19Z</cp:lastPrinted>
  <dcterms:created xsi:type="dcterms:W3CDTF">2013-02-22T17:42:48Z</dcterms:created>
  <dcterms:modified xsi:type="dcterms:W3CDTF">2018-02-05T21:33:08Z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ghlight">
    <vt:lpwstr/>
  </property>
  <property fmtid="{D5CDD505-2E9C-101B-9397-08002B2CF9AE}" pid="3" name="FY">
    <vt:lpwstr/>
  </property>
  <property fmtid="{D5CDD505-2E9C-101B-9397-08002B2CF9AE}" pid="4" name="Funding">
    <vt:lpwstr>RGCM</vt:lpwstr>
  </property>
  <property fmtid="{D5CDD505-2E9C-101B-9397-08002B2CF9AE}" pid="5" name="ContentTypeId">
    <vt:lpwstr>0x010100A22E315B1F3C42B49A0E90D2F9AB5AB100A3ADA40348D53C4EA114B46FA9468BEB</vt:lpwstr>
  </property>
  <property fmtid="{D5CDD505-2E9C-101B-9397-08002B2CF9AE}" pid="6" name="ContentType">
    <vt:lpwstr>Slide</vt:lpwstr>
  </property>
  <property fmtid="{D5CDD505-2E9C-101B-9397-08002B2CF9AE}" pid="7" name="Presentation">
    <vt:lpwstr>Leung-etal-SedimentYield-WRR-January2018-f</vt:lpwstr>
  </property>
  <property fmtid="{D5CDD505-2E9C-101B-9397-08002B2CF9AE}" pid="8" name="SlideDescription">
    <vt:lpwstr/>
  </property>
</Properties>
</file>