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p:restoredTop sz="46291" autoAdjust="0"/>
  </p:normalViewPr>
  <p:slideViewPr>
    <p:cSldViewPr snapToGrid="0">
      <p:cViewPr varScale="1">
        <p:scale>
          <a:sx n="37" d="100"/>
          <a:sy n="37" d="100"/>
        </p:scale>
        <p:origin x="2102"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19F940-2ABC-45D2-8F99-F3F844955EEF}" type="datetimeFigureOut">
              <a:rPr lang="en-US" smtClean="0"/>
              <a:t>2/6/2018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94605B-1FD2-467C-88E9-CD9765A67873}" type="slidenum">
              <a:rPr lang="en-US" smtClean="0"/>
              <a:t>‹#›</a:t>
            </a:fld>
            <a:endParaRPr lang="en-US"/>
          </a:p>
        </p:txBody>
      </p:sp>
    </p:spTree>
    <p:extLst>
      <p:ext uri="{BB962C8B-B14F-4D97-AF65-F5344CB8AC3E}">
        <p14:creationId xmlns:p14="http://schemas.microsoft.com/office/powerpoint/2010/main" val="857852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charset="0"/>
                <a:ea typeface="ＭＳ Ｐゴシック" charset="0"/>
                <a:cs typeface="Arial" charset="0"/>
              </a:defRPr>
            </a:lvl1pPr>
            <a:lvl2pPr marL="754063" indent="-288925" eaLnBrk="0" hangingPunct="0">
              <a:defRPr>
                <a:solidFill>
                  <a:schemeClr val="tx1"/>
                </a:solidFill>
                <a:latin typeface="Calibri" charset="0"/>
                <a:ea typeface="Arial" charset="0"/>
                <a:cs typeface="Arial" charset="0"/>
              </a:defRPr>
            </a:lvl2pPr>
            <a:lvl3pPr marL="1160463" indent="-231775" eaLnBrk="0" hangingPunct="0">
              <a:defRPr>
                <a:solidFill>
                  <a:schemeClr val="tx1"/>
                </a:solidFill>
                <a:latin typeface="Calibri" charset="0"/>
                <a:ea typeface="Arial" charset="0"/>
                <a:cs typeface="Arial" charset="0"/>
              </a:defRPr>
            </a:lvl3pPr>
            <a:lvl4pPr marL="1625600" indent="-231775" eaLnBrk="0" hangingPunct="0">
              <a:defRPr>
                <a:solidFill>
                  <a:schemeClr val="tx1"/>
                </a:solidFill>
                <a:latin typeface="Calibri" charset="0"/>
                <a:ea typeface="Arial" charset="0"/>
                <a:cs typeface="Arial" charset="0"/>
              </a:defRPr>
            </a:lvl4pPr>
            <a:lvl5pPr marL="2090738" indent="-231775" eaLnBrk="0" hangingPunct="0">
              <a:defRPr>
                <a:solidFill>
                  <a:schemeClr val="tx1"/>
                </a:solidFill>
                <a:latin typeface="Calibri" charset="0"/>
                <a:ea typeface="Arial" charset="0"/>
                <a:cs typeface="Arial" charset="0"/>
              </a:defRPr>
            </a:lvl5pPr>
            <a:lvl6pPr marL="2547938" indent="-231775" eaLnBrk="0" fontAlgn="base" hangingPunct="0">
              <a:spcBef>
                <a:spcPct val="0"/>
              </a:spcBef>
              <a:spcAft>
                <a:spcPct val="0"/>
              </a:spcAft>
              <a:defRPr>
                <a:solidFill>
                  <a:schemeClr val="tx1"/>
                </a:solidFill>
                <a:latin typeface="Calibri" charset="0"/>
                <a:ea typeface="Arial" charset="0"/>
                <a:cs typeface="Arial" charset="0"/>
              </a:defRPr>
            </a:lvl6pPr>
            <a:lvl7pPr marL="3005138" indent="-231775" eaLnBrk="0" fontAlgn="base" hangingPunct="0">
              <a:spcBef>
                <a:spcPct val="0"/>
              </a:spcBef>
              <a:spcAft>
                <a:spcPct val="0"/>
              </a:spcAft>
              <a:defRPr>
                <a:solidFill>
                  <a:schemeClr val="tx1"/>
                </a:solidFill>
                <a:latin typeface="Calibri" charset="0"/>
                <a:ea typeface="Arial" charset="0"/>
                <a:cs typeface="Arial" charset="0"/>
              </a:defRPr>
            </a:lvl7pPr>
            <a:lvl8pPr marL="3462338" indent="-231775" eaLnBrk="0" fontAlgn="base" hangingPunct="0">
              <a:spcBef>
                <a:spcPct val="0"/>
              </a:spcBef>
              <a:spcAft>
                <a:spcPct val="0"/>
              </a:spcAft>
              <a:defRPr>
                <a:solidFill>
                  <a:schemeClr val="tx1"/>
                </a:solidFill>
                <a:latin typeface="Calibri" charset="0"/>
                <a:ea typeface="Arial" charset="0"/>
                <a:cs typeface="Arial" charset="0"/>
              </a:defRPr>
            </a:lvl8pPr>
            <a:lvl9pPr marL="3919538" indent="-231775" eaLnBrk="0" fontAlgn="base" hangingPunct="0">
              <a:spcBef>
                <a:spcPct val="0"/>
              </a:spcBef>
              <a:spcAft>
                <a:spcPct val="0"/>
              </a:spcAft>
              <a:defRPr>
                <a:solidFill>
                  <a:schemeClr val="tx1"/>
                </a:solidFill>
                <a:latin typeface="Calibri" charset="0"/>
                <a:ea typeface="Arial" charset="0"/>
                <a:cs typeface="Arial" charset="0"/>
              </a:defRPr>
            </a:lvl9pPr>
          </a:lstStyle>
          <a:p>
            <a:pPr eaLnBrk="1" hangingPunct="1"/>
            <a:fld id="{B8996F9E-F5ED-E345-9C74-CB29A87D9F18}" type="slidenum">
              <a:rPr lang="en-US">
                <a:solidFill>
                  <a:srgbClr val="000000"/>
                </a:solidFill>
              </a:rPr>
              <a:pPr eaLnBrk="1" hangingPunct="1"/>
              <a:t>1</a:t>
            </a:fld>
            <a:endParaRPr 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1" kern="1200" dirty="0">
                <a:solidFill>
                  <a:schemeClr val="tx1"/>
                </a:solidFill>
                <a:effectLst/>
                <a:latin typeface="+mn-lt"/>
                <a:ea typeface="+mn-ea"/>
                <a:cs typeface="+mn-cs"/>
              </a:rPr>
              <a:t>Stronger Storm Systems Linger Longer Over Central United States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Simulations show that organized storms lasting at least nine hours can modify the surrounding environment to further extend their longevity.</a:t>
            </a:r>
          </a:p>
          <a:p>
            <a:r>
              <a:rPr lang="en-US" sz="1200" b="1" kern="1200" dirty="0">
                <a:solidFill>
                  <a:schemeClr val="tx1"/>
                </a:solidFill>
                <a:effectLst/>
                <a:latin typeface="+mn-lt"/>
                <a:ea typeface="+mn-ea"/>
                <a:cs typeface="+mn-cs"/>
              </a:rPr>
              <a:t>The Science</a:t>
            </a:r>
            <a:endParaRPr lang="en-US" sz="1200" kern="1200" dirty="0">
              <a:solidFill>
                <a:schemeClr val="tx1"/>
              </a:solidFill>
              <a:effectLst/>
              <a:latin typeface="+mn-lt"/>
              <a:ea typeface="+mn-ea"/>
              <a:cs typeface="+mn-cs"/>
            </a:endParaRPr>
          </a:p>
          <a:p>
            <a:r>
              <a:rPr lang="en-US" sz="1200" kern="1200" smtClean="0">
                <a:solidFill>
                  <a:schemeClr val="tx1"/>
                </a:solidFill>
                <a:effectLst/>
                <a:latin typeface="+mn-lt"/>
                <a:ea typeface="+mn-ea"/>
                <a:cs typeface="+mn-cs"/>
              </a:rPr>
              <a:t>Mesoscale convective systems (MCSs)—intermediate-scale thunderstorm clusters lasting up to about 24 hours—are important </a:t>
            </a:r>
            <a:r>
              <a:rPr lang="en-US" sz="1200" kern="1200" dirty="0" smtClean="0">
                <a:solidFill>
                  <a:schemeClr val="tx1"/>
                </a:solidFill>
                <a:effectLst/>
                <a:latin typeface="+mn-lt"/>
                <a:ea typeface="+mn-ea"/>
                <a:cs typeface="+mn-cs"/>
              </a:rPr>
              <a:t>precipitation producers. They account for 30-70 percent of warm-season (April to August) rainfall between the Rocky Mountains and Mississippi River, and 50-60 percent of tropical rainfall. The increasing frequency of long-lived MCSs in the past 35 years across the U.S. Great Plains motivates the need to understand the environments that favor their development. Analyzing realistic simulations of these systems, researchers at the U.S. Department of Energy’s Pacific Northwest National Laboratory found that MCSs lasting nine hours or more strengthen the cyclonic (counterclockwise) circulation that feeds dry, cool air into the rear of the MCS region. This process increases evaporative cooling and helps maintain the MCS.</a:t>
            </a:r>
          </a:p>
          <a:p>
            <a:r>
              <a:rPr lang="en-US" sz="1200" b="1" kern="1200" dirty="0" smtClean="0">
                <a:solidFill>
                  <a:schemeClr val="tx1"/>
                </a:solidFill>
                <a:effectLst/>
                <a:latin typeface="+mn-lt"/>
                <a:ea typeface="+mn-ea"/>
                <a:cs typeface="+mn-cs"/>
              </a:rPr>
              <a:t>The Impact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MCSs tend to not only produce floods, but they carry with them a variety of severe weather phenomena. The finding that MCSs can be “self-sustaining” suggests that model errors in the large-scale environment can greatly limit their ability to simulate long-lived MCSs. Furthermore, small changes in the large-scale environment may result in large changes in the frequency of long-lived MCSs because the changes can be amplified through interactions between the MCSs and their large-scale environment. Hence, understanding how the large-scale environment may change in the future has important implications for predicting future changes in floods and severe weather in the United States.</a:t>
            </a:r>
          </a:p>
          <a:p>
            <a:r>
              <a:rPr lang="en-US" sz="1200" b="1" kern="1200" dirty="0" smtClean="0">
                <a:solidFill>
                  <a:schemeClr val="tx1"/>
                </a:solidFill>
                <a:effectLst/>
                <a:latin typeface="+mn-lt"/>
                <a:ea typeface="+mn-ea"/>
                <a:cs typeface="+mn-cs"/>
              </a:rPr>
              <a:t>Summary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Recent research shows that long-lived MCSs over the U.S. Great Plains have become more frequent and produce more extreme rainfall compared to 35 years ago. To better understand interactions between the large-scale environments and MCSs, researchers performed continental-scale, convection-permitting simulations of the 2011 and 2012 warm seasons for analysis. These simulations—conducted using the Weather Research and Forecasting model—realistically reproduced the structure, lifetime, and mean precipitation of MCSs over the central United States. Researchers analyzed the simulations to determine the environmental conditions conducive to generating long-lived MCSs. The simulations showed that MCSs systematically formed over the central Great Plains ahead of a trough in the upper-level westerlies in combination with an enhanced low-level jet bringing moisture from the Gulf of Mexico. These environmental properties at the time of storm initiation were most prominent for the MCSs that persisted at least nine hours. Those MCSs exhibited the strongest feedback to the environment through </a:t>
            </a:r>
            <a:r>
              <a:rPr lang="en-US" sz="1200" kern="1200" dirty="0" err="1" smtClean="0">
                <a:solidFill>
                  <a:schemeClr val="tx1"/>
                </a:solidFill>
                <a:effectLst/>
                <a:latin typeface="+mn-lt"/>
                <a:ea typeface="+mn-ea"/>
                <a:cs typeface="+mn-cs"/>
              </a:rPr>
              <a:t>diabatic</a:t>
            </a:r>
            <a:r>
              <a:rPr lang="en-US" sz="1200" kern="1200" dirty="0" smtClean="0">
                <a:solidFill>
                  <a:schemeClr val="tx1"/>
                </a:solidFill>
                <a:effectLst/>
                <a:latin typeface="+mn-lt"/>
                <a:ea typeface="+mn-ea"/>
                <a:cs typeface="+mn-cs"/>
              </a:rPr>
              <a:t> heating produced by condensation and precipitation from the MCSs. The feedback produced a midlevel cyclonic circulation near the trailing portion of the MCS. Researchers found that the mesoscale low-pressure center fed dry, cool air into the environment at the rear of the MCS region, increasing evaporative cooling and helping to maintain the MCS.</a:t>
            </a:r>
          </a:p>
          <a:p>
            <a:pPr>
              <a:spcBef>
                <a:spcPct val="0"/>
              </a:spcBef>
            </a:pPr>
            <a:endParaRPr lang="en-US" altLang="en-US" sz="1000" dirty="0"/>
          </a:p>
        </p:txBody>
      </p:sp>
    </p:spTree>
    <p:extLst>
      <p:ext uri="{BB962C8B-B14F-4D97-AF65-F5344CB8AC3E}">
        <p14:creationId xmlns:p14="http://schemas.microsoft.com/office/powerpoint/2010/main" val="2776324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28823296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81FC266F-AE75-A84E-B665-DB3E4DD48D13}" type="datetimeFigureOut">
              <a:rPr lang="en-US"/>
              <a:pPr/>
              <a:t>2/6/2018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A3FC05D-CAEA-B44F-886E-CC2AB351CA08}" type="slidenum">
              <a:rPr lang="en-US"/>
              <a:pPr/>
              <a:t>‹#›</a:t>
            </a:fld>
            <a:endParaRPr lang="en-US"/>
          </a:p>
        </p:txBody>
      </p:sp>
    </p:spTree>
    <p:extLst>
      <p:ext uri="{BB962C8B-B14F-4D97-AF65-F5344CB8AC3E}">
        <p14:creationId xmlns:p14="http://schemas.microsoft.com/office/powerpoint/2010/main" val="750307531"/>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ＭＳ Ｐゴシック" charset="0"/>
          <a:cs typeface="+mj-cs"/>
        </a:defRPr>
      </a:lvl1pPr>
      <a:lvl2pPr algn="ctr" rtl="0" eaLnBrk="1" fontAlgn="base" hangingPunct="1">
        <a:spcBef>
          <a:spcPct val="0"/>
        </a:spcBef>
        <a:spcAft>
          <a:spcPct val="0"/>
        </a:spcAft>
        <a:defRPr sz="4400">
          <a:solidFill>
            <a:schemeClr val="tx1"/>
          </a:solidFill>
          <a:latin typeface="Calibri" pitchFamily="34" charset="0"/>
          <a:ea typeface="ＭＳ Ｐゴシック" charset="0"/>
        </a:defRPr>
      </a:lvl2pPr>
      <a:lvl3pPr algn="ctr" rtl="0" eaLnBrk="1" fontAlgn="base" hangingPunct="1">
        <a:spcBef>
          <a:spcPct val="0"/>
        </a:spcBef>
        <a:spcAft>
          <a:spcPct val="0"/>
        </a:spcAft>
        <a:defRPr sz="4400">
          <a:solidFill>
            <a:schemeClr val="tx1"/>
          </a:solidFill>
          <a:latin typeface="Calibri" pitchFamily="34" charset="0"/>
          <a:ea typeface="ＭＳ Ｐゴシック" charset="0"/>
        </a:defRPr>
      </a:lvl3pPr>
      <a:lvl4pPr algn="ctr" rtl="0" eaLnBrk="1" fontAlgn="base" hangingPunct="1">
        <a:spcBef>
          <a:spcPct val="0"/>
        </a:spcBef>
        <a:spcAft>
          <a:spcPct val="0"/>
        </a:spcAft>
        <a:defRPr sz="4400">
          <a:solidFill>
            <a:schemeClr val="tx1"/>
          </a:solidFill>
          <a:latin typeface="Calibri" pitchFamily="34" charset="0"/>
          <a:ea typeface="ＭＳ Ｐゴシック" charset="0"/>
        </a:defRPr>
      </a:lvl4pPr>
      <a:lvl5pPr algn="ctr" rtl="0" eaLnBrk="1" fontAlgn="base" hangingPunct="1">
        <a:spcBef>
          <a:spcPct val="0"/>
        </a:spcBef>
        <a:spcAft>
          <a:spcPct val="0"/>
        </a:spcAft>
        <a:defRPr sz="4400">
          <a:solidFill>
            <a:schemeClr val="tx1"/>
          </a:solidFill>
          <a:latin typeface="Calibri" pitchFamily="34" charset="0"/>
          <a:ea typeface="ＭＳ Ｐゴシック"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tiff"/><Relationship Id="rId3" Type="http://schemas.openxmlformats.org/officeDocument/2006/relationships/image" Target="../media/image1.png"/><Relationship Id="rId7" Type="http://schemas.openxmlformats.org/officeDocument/2006/relationships/image" Target="../media/image5.tif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tiff"/><Relationship Id="rId5" Type="http://schemas.openxmlformats.org/officeDocument/2006/relationships/image" Target="../media/image3.tiff"/><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pPr>
            <a:endParaRPr lang="en-US" sz="1600">
              <a:solidFill>
                <a:srgbClr val="000000"/>
              </a:solidFill>
            </a:endParaRPr>
          </a:p>
        </p:txBody>
      </p:sp>
      <p:sp>
        <p:nvSpPr>
          <p:cNvPr id="3076" name="Rectangle 5"/>
          <p:cNvSpPr>
            <a:spLocks noChangeArrowheads="1"/>
          </p:cNvSpPr>
          <p:nvPr/>
        </p:nvSpPr>
        <p:spPr bwMode="auto">
          <a:xfrm>
            <a:off x="124176" y="84"/>
            <a:ext cx="870257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3200" b="1" dirty="0"/>
              <a:t>Stronger Storm Systems Linger Longer Over the Central United States</a:t>
            </a:r>
          </a:p>
        </p:txBody>
      </p:sp>
      <p:sp>
        <p:nvSpPr>
          <p:cNvPr id="3077" name="Text Box 6"/>
          <p:cNvSpPr txBox="1">
            <a:spLocks noChangeArrowheads="1"/>
          </p:cNvSpPr>
          <p:nvPr/>
        </p:nvSpPr>
        <p:spPr bwMode="auto">
          <a:xfrm>
            <a:off x="4488367" y="6026494"/>
            <a:ext cx="4367252"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1000" dirty="0"/>
              <a:t>Yang Q, RA Houze Jr., LR Leung, and Z Feng. 2017. “Environments of Long-Lived Mesoscale Convective Systems Over the Central United States in Convection Permitting Climate Simulations.” </a:t>
            </a:r>
            <a:r>
              <a:rPr lang="en-US" sz="1000" i="1" dirty="0"/>
              <a:t>Journal of Geophysical Research: Atmospheres</a:t>
            </a:r>
            <a:r>
              <a:rPr lang="en-US" sz="1000" dirty="0"/>
              <a:t> 122:13,288-13,307. DOI: 10.1002/2017JD027033</a:t>
            </a:r>
          </a:p>
        </p:txBody>
      </p:sp>
      <p:sp>
        <p:nvSpPr>
          <p:cNvPr id="9" name="Rectangle 4"/>
          <p:cNvSpPr>
            <a:spLocks noChangeArrowheads="1"/>
          </p:cNvSpPr>
          <p:nvPr/>
        </p:nvSpPr>
        <p:spPr bwMode="auto">
          <a:xfrm>
            <a:off x="126394" y="1042765"/>
            <a:ext cx="4129084" cy="6016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b="1" dirty="0">
                <a:solidFill>
                  <a:prstClr val="black"/>
                </a:solidFill>
                <a:latin typeface="Calibri" pitchFamily="34" charset="0"/>
                <a:ea typeface="+mn-ea"/>
                <a:cs typeface="Arial" pitchFamily="34" charset="0"/>
              </a:rPr>
              <a:t>Objective</a:t>
            </a:r>
          </a:p>
          <a:p>
            <a:pPr marL="285750" indent="-285750">
              <a:spcBef>
                <a:spcPts val="200"/>
              </a:spcBef>
              <a:buFont typeface="Arial" pitchFamily="34" charset="0"/>
              <a:buChar char="●"/>
              <a:tabLst>
                <a:tab pos="338138" algn="l"/>
              </a:tabLst>
              <a:defRPr/>
            </a:pPr>
            <a:r>
              <a:rPr lang="en-US" sz="1600" dirty="0"/>
              <a:t>Investigate the large-scale environments conducive to prolonging mesoscale convective systems (MCSs) in the central United States</a:t>
            </a:r>
          </a:p>
          <a:p>
            <a:pPr algn="ctr">
              <a:spcBef>
                <a:spcPct val="15000"/>
              </a:spcBef>
              <a:defRPr/>
            </a:pPr>
            <a:r>
              <a:rPr lang="en-US" b="1" dirty="0">
                <a:solidFill>
                  <a:prstClr val="black"/>
                </a:solidFill>
                <a:latin typeface="Calibri" pitchFamily="34" charset="0"/>
                <a:cs typeface="Arial" pitchFamily="34" charset="0"/>
              </a:rPr>
              <a:t>Approach</a:t>
            </a:r>
          </a:p>
          <a:p>
            <a:pPr marL="285750" indent="-285750">
              <a:spcBef>
                <a:spcPts val="200"/>
              </a:spcBef>
              <a:buFont typeface="Arial" pitchFamily="34" charset="0"/>
              <a:buChar char="●"/>
              <a:tabLst>
                <a:tab pos="338138" algn="l"/>
              </a:tabLst>
              <a:defRPr/>
            </a:pPr>
            <a:r>
              <a:rPr lang="en-US" sz="1600" dirty="0"/>
              <a:t>Perform convection-permitting regional climate simulations using the Weather Research and Forecasting model over the United States</a:t>
            </a:r>
          </a:p>
          <a:p>
            <a:pPr marL="285750" indent="-285750">
              <a:spcBef>
                <a:spcPts val="200"/>
              </a:spcBef>
              <a:buFont typeface="Arial" pitchFamily="34" charset="0"/>
              <a:buChar char="●"/>
              <a:tabLst>
                <a:tab pos="338138" algn="l"/>
              </a:tabLst>
              <a:defRPr/>
            </a:pPr>
            <a:r>
              <a:rPr lang="en-US" sz="1600" dirty="0"/>
              <a:t>Evaluate and analyze the simulations by compositing short-, medium-, and long-lived MCSs</a:t>
            </a:r>
          </a:p>
          <a:p>
            <a:pPr algn="ctr">
              <a:spcBef>
                <a:spcPct val="15000"/>
              </a:spcBef>
              <a:tabLst>
                <a:tab pos="338138" algn="l"/>
              </a:tabLst>
              <a:defRPr/>
            </a:pPr>
            <a:r>
              <a:rPr lang="en-US" b="1" dirty="0">
                <a:solidFill>
                  <a:prstClr val="black"/>
                </a:solidFill>
                <a:latin typeface="Calibri" pitchFamily="34" charset="0"/>
                <a:cs typeface="Arial" pitchFamily="34" charset="0"/>
              </a:rPr>
              <a:t>Impact</a:t>
            </a:r>
          </a:p>
          <a:p>
            <a:pPr marL="285750" indent="-285750">
              <a:spcBef>
                <a:spcPts val="200"/>
              </a:spcBef>
              <a:buFont typeface="Arial" pitchFamily="34" charset="0"/>
              <a:buChar char="●"/>
              <a:tabLst>
                <a:tab pos="338138" algn="l"/>
              </a:tabLst>
              <a:defRPr/>
            </a:pPr>
            <a:r>
              <a:rPr lang="en-US" sz="1600" dirty="0"/>
              <a:t>Study revealed that MCSs lasting at least nine hours can modify the environment to prolong their lives</a:t>
            </a:r>
          </a:p>
          <a:p>
            <a:pPr marL="285750" indent="-285750">
              <a:spcBef>
                <a:spcPts val="200"/>
              </a:spcBef>
              <a:buFont typeface="Arial" pitchFamily="34" charset="0"/>
              <a:buChar char="●"/>
              <a:tabLst>
                <a:tab pos="338138" algn="l"/>
              </a:tabLst>
              <a:defRPr/>
            </a:pPr>
            <a:r>
              <a:rPr lang="en-US" sz="1600" dirty="0"/>
              <a:t>Results suggest that small changes enhancing the large-scale environment favorable for long-lived MCSs may result in a large increase in their frequency because of their positive feedback to the environment</a:t>
            </a:r>
            <a:endParaRPr lang="en-US" dirty="0"/>
          </a:p>
          <a:p>
            <a:pPr algn="ctr">
              <a:spcBef>
                <a:spcPct val="15000"/>
              </a:spcBef>
              <a:defRPr/>
            </a:pPr>
            <a:endParaRPr lang="en-US" b="1" dirty="0"/>
          </a:p>
        </p:txBody>
      </p:sp>
      <p:sp>
        <p:nvSpPr>
          <p:cNvPr id="3340" name="TextBox 3339"/>
          <p:cNvSpPr txBox="1"/>
          <p:nvPr/>
        </p:nvSpPr>
        <p:spPr>
          <a:xfrm>
            <a:off x="4459497" y="4970692"/>
            <a:ext cx="4519745" cy="1015663"/>
          </a:xfrm>
          <a:prstGeom prst="rect">
            <a:avLst/>
          </a:prstGeom>
          <a:noFill/>
        </p:spPr>
        <p:txBody>
          <a:bodyPr wrap="square" rtlCol="0">
            <a:spAutoFit/>
          </a:bodyPr>
          <a:lstStyle/>
          <a:p>
            <a:r>
              <a:rPr lang="en-US" sz="1200" b="1" dirty="0">
                <a:solidFill>
                  <a:srgbClr val="0000FF"/>
                </a:solidFill>
                <a:latin typeface="Arial" charset="0"/>
              </a:rPr>
              <a:t>An MCS lasting nine hours or more produces a substantial amount of rainfall (left) and </a:t>
            </a:r>
            <a:r>
              <a:rPr lang="en-US" sz="1200" b="1" dirty="0" err="1">
                <a:solidFill>
                  <a:srgbClr val="0000FF"/>
                </a:solidFill>
                <a:latin typeface="Arial" charset="0"/>
              </a:rPr>
              <a:t>diabatic</a:t>
            </a:r>
            <a:r>
              <a:rPr lang="en-US" sz="1200" b="1" dirty="0">
                <a:solidFill>
                  <a:srgbClr val="0000FF"/>
                </a:solidFill>
                <a:latin typeface="Arial" charset="0"/>
              </a:rPr>
              <a:t> heating (upper right). The latter produces a anomalous cyclonic circulation (lower right) that feeds dry, cool air to the rear of the MCS region and helps prolong the system’s lifetime. </a:t>
            </a:r>
          </a:p>
        </p:txBody>
      </p:sp>
      <p:pic>
        <p:nvPicPr>
          <p:cNvPr id="8" name="Picture 7">
            <a:extLst>
              <a:ext uri="{FF2B5EF4-FFF2-40B4-BE49-F238E27FC236}">
                <a16:creationId xmlns="" xmlns:a16="http://schemas.microsoft.com/office/drawing/2014/main" id="{5CE385A9-201A-6640-9FA0-D0D9324EBA5C}"/>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4247005" y="2195541"/>
            <a:ext cx="2369391" cy="1488602"/>
          </a:xfrm>
          <a:prstGeom prst="rect">
            <a:avLst/>
          </a:prstGeom>
        </p:spPr>
      </p:pic>
      <p:pic>
        <p:nvPicPr>
          <p:cNvPr id="3" name="Picture 2"/>
          <p:cNvPicPr>
            <a:picLocks noChangeAspect="1"/>
          </p:cNvPicPr>
          <p:nvPr/>
        </p:nvPicPr>
        <p:blipFill rotWithShape="1">
          <a:blip r:embed="rId4" cstate="print">
            <a:extLst>
              <a:ext uri="{28A0092B-C50C-407E-A947-70E740481C1C}">
                <a14:useLocalDpi xmlns:a14="http://schemas.microsoft.com/office/drawing/2010/main"/>
              </a:ext>
            </a:extLst>
          </a:blip>
          <a:srcRect b="-1"/>
          <a:stretch/>
        </p:blipFill>
        <p:spPr>
          <a:xfrm>
            <a:off x="6801366" y="3404173"/>
            <a:ext cx="2066576" cy="1328544"/>
          </a:xfrm>
          <a:prstGeom prst="rect">
            <a:avLst/>
          </a:prstGeom>
        </p:spPr>
      </p:pic>
      <p:pic>
        <p:nvPicPr>
          <p:cNvPr id="4" name="Picture 3"/>
          <p:cNvPicPr>
            <a:picLocks noChangeAspect="1"/>
          </p:cNvPicPr>
          <p:nvPr/>
        </p:nvPicPr>
        <p:blipFill>
          <a:blip r:embed="rId5"/>
          <a:stretch>
            <a:fillRect/>
          </a:stretch>
        </p:blipFill>
        <p:spPr>
          <a:xfrm>
            <a:off x="6962657" y="1433749"/>
            <a:ext cx="1932343" cy="1343439"/>
          </a:xfrm>
          <a:prstGeom prst="rect">
            <a:avLst/>
          </a:prstGeom>
        </p:spPr>
      </p:pic>
      <p:cxnSp>
        <p:nvCxnSpPr>
          <p:cNvPr id="7" name="Straight Arrow Connector 6"/>
          <p:cNvCxnSpPr/>
          <p:nvPr/>
        </p:nvCxnSpPr>
        <p:spPr>
          <a:xfrm flipV="1">
            <a:off x="5879864" y="1769609"/>
            <a:ext cx="671719" cy="403032"/>
          </a:xfrm>
          <a:prstGeom prst="straightConnector1">
            <a:avLst/>
          </a:prstGeom>
          <a:ln w="254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cxnSpLocks/>
          </p:cNvCxnSpPr>
          <p:nvPr/>
        </p:nvCxnSpPr>
        <p:spPr>
          <a:xfrm>
            <a:off x="8106032" y="2953474"/>
            <a:ext cx="0" cy="374096"/>
          </a:xfrm>
          <a:prstGeom prst="straightConnector1">
            <a:avLst/>
          </a:prstGeom>
          <a:ln w="254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flipV="1">
            <a:off x="5947036" y="3717595"/>
            <a:ext cx="671719" cy="403032"/>
          </a:xfrm>
          <a:prstGeom prst="straightConnector1">
            <a:avLst/>
          </a:prstGeom>
          <a:ln w="254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4422965" y="3651692"/>
            <a:ext cx="1456899" cy="368373"/>
          </a:xfrm>
          <a:prstGeom prst="rect">
            <a:avLst/>
          </a:prstGeom>
        </p:spPr>
      </p:pic>
      <p:pic>
        <p:nvPicPr>
          <p:cNvPr id="11" name="Picture 10"/>
          <p:cNvPicPr>
            <a:picLocks noChangeAspect="1"/>
          </p:cNvPicPr>
          <p:nvPr/>
        </p:nvPicPr>
        <p:blipFill>
          <a:blip r:embed="rId7"/>
          <a:stretch>
            <a:fillRect/>
          </a:stretch>
        </p:blipFill>
        <p:spPr>
          <a:xfrm>
            <a:off x="7567203" y="2777188"/>
            <a:ext cx="890028" cy="176286"/>
          </a:xfrm>
          <a:prstGeom prst="rect">
            <a:avLst/>
          </a:prstGeom>
        </p:spPr>
      </p:pic>
      <p:pic>
        <p:nvPicPr>
          <p:cNvPr id="12" name="Picture 11"/>
          <p:cNvPicPr>
            <a:picLocks noChangeAspect="1"/>
          </p:cNvPicPr>
          <p:nvPr/>
        </p:nvPicPr>
        <p:blipFill>
          <a:blip r:embed="rId8"/>
          <a:stretch>
            <a:fillRect/>
          </a:stretch>
        </p:blipFill>
        <p:spPr>
          <a:xfrm>
            <a:off x="6574138" y="1541931"/>
            <a:ext cx="213556" cy="951292"/>
          </a:xfrm>
          <a:prstGeom prst="rect">
            <a:avLst/>
          </a:prstGeom>
        </p:spPr>
      </p:pic>
      <p:pic>
        <p:nvPicPr>
          <p:cNvPr id="13" name="Picture 12"/>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a:off x="8854561" y="3277267"/>
            <a:ext cx="201516" cy="1485596"/>
          </a:xfrm>
          <a:prstGeom prst="rect">
            <a:avLst/>
          </a:prstGeom>
        </p:spPr>
      </p:pic>
      <p:sp>
        <p:nvSpPr>
          <p:cNvPr id="15" name="TextBox 14"/>
          <p:cNvSpPr txBox="1"/>
          <p:nvPr/>
        </p:nvSpPr>
        <p:spPr>
          <a:xfrm>
            <a:off x="4132613" y="555538"/>
            <a:ext cx="4864087" cy="738664"/>
          </a:xfrm>
          <a:prstGeom prst="rect">
            <a:avLst/>
          </a:prstGeom>
          <a:noFill/>
        </p:spPr>
        <p:txBody>
          <a:bodyPr wrap="square" rtlCol="0">
            <a:spAutoFit/>
          </a:bodyPr>
          <a:lstStyle/>
          <a:p>
            <a:pPr algn="ctr"/>
            <a:r>
              <a:rPr lang="en-US" sz="1400" b="1" dirty="0"/>
              <a:t>Interactions between MCSs and their large-scale </a:t>
            </a:r>
            <a:r>
              <a:rPr lang="en-US" sz="1400" b="1" dirty="0" smtClean="0"/>
              <a:t>environments: Composites of MCS rainfall, heating, </a:t>
            </a:r>
            <a:r>
              <a:rPr lang="en-US" sz="1400" b="1" smtClean="0"/>
              <a:t>and environment over the central U.S.</a:t>
            </a:r>
            <a:endParaRPr lang="en-US" sz="1400" b="1" dirty="0">
              <a:solidFill>
                <a:srgbClr val="FF0000"/>
              </a:solidFill>
            </a:endParaRPr>
          </a:p>
        </p:txBody>
      </p:sp>
      <p:pic>
        <p:nvPicPr>
          <p:cNvPr id="20" name="Picture 19">
            <a:extLst>
              <a:ext uri="{FF2B5EF4-FFF2-40B4-BE49-F238E27FC236}">
                <a16:creationId xmlns="" xmlns:a16="http://schemas.microsoft.com/office/drawing/2014/main" id="{9300D06F-F358-2442-824E-0F0283B1BF8D}"/>
              </a:ext>
            </a:extLst>
          </p:cNvPr>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6788351" y="1450031"/>
            <a:ext cx="214267" cy="1186307"/>
          </a:xfrm>
          <a:prstGeom prst="rect">
            <a:avLst/>
          </a:prstGeom>
        </p:spPr>
      </p:pic>
      <p:pic>
        <p:nvPicPr>
          <p:cNvPr id="26" name="Picture 25">
            <a:extLst>
              <a:ext uri="{FF2B5EF4-FFF2-40B4-BE49-F238E27FC236}">
                <a16:creationId xmlns="" xmlns:a16="http://schemas.microsoft.com/office/drawing/2014/main" id="{6A6A20F9-9EC9-394A-A98E-CCA105C616E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t="87291"/>
          <a:stretch/>
        </p:blipFill>
        <p:spPr>
          <a:xfrm>
            <a:off x="6617488" y="4711786"/>
            <a:ext cx="2268432" cy="181121"/>
          </a:xfrm>
          <a:prstGeom prst="rect">
            <a:avLst/>
          </a:prstGeom>
        </p:spPr>
      </p:pic>
      <p:pic>
        <p:nvPicPr>
          <p:cNvPr id="27" name="Picture 26">
            <a:extLst>
              <a:ext uri="{FF2B5EF4-FFF2-40B4-BE49-F238E27FC236}">
                <a16:creationId xmlns="" xmlns:a16="http://schemas.microsoft.com/office/drawing/2014/main" id="{BFB1F893-30B3-BA4A-AB83-0EBA2E1C545D}"/>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r="91699"/>
          <a:stretch/>
        </p:blipFill>
        <p:spPr>
          <a:xfrm>
            <a:off x="6606860" y="3395890"/>
            <a:ext cx="196690" cy="1488602"/>
          </a:xfrm>
          <a:prstGeom prst="rect">
            <a:avLst/>
          </a:prstGeom>
        </p:spPr>
      </p:pic>
      <p:sp>
        <p:nvSpPr>
          <p:cNvPr id="29" name="TextBox 28">
            <a:extLst>
              <a:ext uri="{FF2B5EF4-FFF2-40B4-BE49-F238E27FC236}">
                <a16:creationId xmlns="" xmlns:a16="http://schemas.microsoft.com/office/drawing/2014/main" id="{70699DCD-1C03-9B41-836F-B06872CC0800}"/>
              </a:ext>
            </a:extLst>
          </p:cNvPr>
          <p:cNvSpPr txBox="1"/>
          <p:nvPr/>
        </p:nvSpPr>
        <p:spPr>
          <a:xfrm>
            <a:off x="4422965" y="1992705"/>
            <a:ext cx="1246973" cy="261610"/>
          </a:xfrm>
          <a:prstGeom prst="rect">
            <a:avLst/>
          </a:prstGeom>
          <a:noFill/>
        </p:spPr>
        <p:txBody>
          <a:bodyPr wrap="square" rtlCol="0">
            <a:spAutoFit/>
          </a:bodyPr>
          <a:lstStyle>
            <a:defPPr>
              <a:defRPr lang="en-US"/>
            </a:defPPr>
            <a:lvl1pPr>
              <a:defRPr sz="1100">
                <a:latin typeface="Helvetica" pitchFamily="2" charset="0"/>
              </a:defRPr>
            </a:lvl1pPr>
          </a:lstStyle>
          <a:p>
            <a:r>
              <a:rPr lang="en-US" dirty="0"/>
              <a:t>MCS Rainfall</a:t>
            </a:r>
          </a:p>
        </p:txBody>
      </p:sp>
      <p:sp>
        <p:nvSpPr>
          <p:cNvPr id="30" name="TextBox 29">
            <a:extLst>
              <a:ext uri="{FF2B5EF4-FFF2-40B4-BE49-F238E27FC236}">
                <a16:creationId xmlns="" xmlns:a16="http://schemas.microsoft.com/office/drawing/2014/main" id="{826706EF-632F-6446-AF5B-2E60CB9943F1}"/>
              </a:ext>
            </a:extLst>
          </p:cNvPr>
          <p:cNvSpPr txBox="1"/>
          <p:nvPr/>
        </p:nvSpPr>
        <p:spPr>
          <a:xfrm>
            <a:off x="6957219" y="1221797"/>
            <a:ext cx="1246973" cy="261610"/>
          </a:xfrm>
          <a:prstGeom prst="rect">
            <a:avLst/>
          </a:prstGeom>
          <a:noFill/>
        </p:spPr>
        <p:txBody>
          <a:bodyPr wrap="square" rtlCol="0">
            <a:spAutoFit/>
          </a:bodyPr>
          <a:lstStyle/>
          <a:p>
            <a:r>
              <a:rPr lang="en-US" sz="1100" dirty="0">
                <a:latin typeface="Helvetica" pitchFamily="2" charset="0"/>
              </a:rPr>
              <a:t>MCS Heating</a:t>
            </a:r>
            <a:endParaRPr lang="en-US" sz="1100" dirty="0">
              <a:solidFill>
                <a:srgbClr val="FF0000"/>
              </a:solidFill>
              <a:latin typeface="Helvetica" pitchFamily="2" charset="0"/>
            </a:endParaRPr>
          </a:p>
        </p:txBody>
      </p:sp>
      <p:sp>
        <p:nvSpPr>
          <p:cNvPr id="31" name="TextBox 30">
            <a:extLst>
              <a:ext uri="{FF2B5EF4-FFF2-40B4-BE49-F238E27FC236}">
                <a16:creationId xmlns="" xmlns:a16="http://schemas.microsoft.com/office/drawing/2014/main" id="{6D90F4E1-0C79-C242-86A1-34EFF80A467C}"/>
              </a:ext>
            </a:extLst>
          </p:cNvPr>
          <p:cNvSpPr txBox="1"/>
          <p:nvPr/>
        </p:nvSpPr>
        <p:spPr>
          <a:xfrm>
            <a:off x="6755034" y="3171374"/>
            <a:ext cx="1368701" cy="261610"/>
          </a:xfrm>
          <a:prstGeom prst="rect">
            <a:avLst/>
          </a:prstGeom>
          <a:noFill/>
        </p:spPr>
        <p:txBody>
          <a:bodyPr wrap="square" rtlCol="0">
            <a:spAutoFit/>
          </a:bodyPr>
          <a:lstStyle>
            <a:defPPr>
              <a:defRPr lang="en-US"/>
            </a:defPPr>
            <a:lvl1pPr>
              <a:defRPr sz="1100">
                <a:latin typeface="Helvetica" pitchFamily="2" charset="0"/>
              </a:defRPr>
            </a:lvl1pPr>
          </a:lstStyle>
          <a:p>
            <a:r>
              <a:rPr lang="en-US" dirty="0"/>
              <a:t>MCS Environment</a:t>
            </a:r>
          </a:p>
        </p:txBody>
      </p:sp>
      <p:sp>
        <p:nvSpPr>
          <p:cNvPr id="32" name="TextBox 31">
            <a:extLst>
              <a:ext uri="{FF2B5EF4-FFF2-40B4-BE49-F238E27FC236}">
                <a16:creationId xmlns="" xmlns:a16="http://schemas.microsoft.com/office/drawing/2014/main" id="{250B840C-7DD9-944F-AA8D-69CE083D5122}"/>
              </a:ext>
            </a:extLst>
          </p:cNvPr>
          <p:cNvSpPr txBox="1"/>
          <p:nvPr/>
        </p:nvSpPr>
        <p:spPr>
          <a:xfrm>
            <a:off x="6814178" y="4782172"/>
            <a:ext cx="2018796" cy="230832"/>
          </a:xfrm>
          <a:prstGeom prst="rect">
            <a:avLst/>
          </a:prstGeom>
          <a:noFill/>
        </p:spPr>
        <p:txBody>
          <a:bodyPr wrap="square" rtlCol="0">
            <a:spAutoFit/>
          </a:bodyPr>
          <a:lstStyle>
            <a:defPPr>
              <a:defRPr lang="en-US"/>
            </a:defPPr>
            <a:lvl1pPr>
              <a:defRPr sz="1100">
                <a:latin typeface="Helvetica" pitchFamily="2" charset="0"/>
              </a:defRPr>
            </a:lvl1pPr>
          </a:lstStyle>
          <a:p>
            <a:pPr algn="ctr"/>
            <a:r>
              <a:rPr lang="en-US" sz="900" dirty="0"/>
              <a:t>Relative location to MCS center</a:t>
            </a:r>
          </a:p>
        </p:txBody>
      </p:sp>
      <p:sp>
        <p:nvSpPr>
          <p:cNvPr id="25" name="TextBox 24">
            <a:extLst>
              <a:ext uri="{FF2B5EF4-FFF2-40B4-BE49-F238E27FC236}">
                <a16:creationId xmlns="" xmlns:a16="http://schemas.microsoft.com/office/drawing/2014/main" id="{70699DCD-1C03-9B41-836F-B06872CC0800}"/>
              </a:ext>
            </a:extLst>
          </p:cNvPr>
          <p:cNvSpPr txBox="1"/>
          <p:nvPr/>
        </p:nvSpPr>
        <p:spPr>
          <a:xfrm>
            <a:off x="5508061" y="2598823"/>
            <a:ext cx="1246973" cy="261610"/>
          </a:xfrm>
          <a:prstGeom prst="rect">
            <a:avLst/>
          </a:prstGeom>
          <a:noFill/>
        </p:spPr>
        <p:txBody>
          <a:bodyPr wrap="square" rtlCol="0">
            <a:spAutoFit/>
          </a:bodyPr>
          <a:lstStyle>
            <a:defPPr>
              <a:defRPr lang="en-US"/>
            </a:defPPr>
            <a:lvl1pPr>
              <a:defRPr sz="1100">
                <a:latin typeface="Helvetica" pitchFamily="2" charset="0"/>
              </a:defRPr>
            </a:lvl1pPr>
          </a:lstStyle>
          <a:p>
            <a:r>
              <a:rPr lang="en-US" dirty="0">
                <a:solidFill>
                  <a:schemeClr val="bg1"/>
                </a:solidFill>
              </a:rPr>
              <a:t>MCS </a:t>
            </a:r>
            <a:r>
              <a:rPr lang="en-US" dirty="0" smtClean="0">
                <a:solidFill>
                  <a:schemeClr val="bg1"/>
                </a:solidFill>
              </a:rPr>
              <a:t>Center</a:t>
            </a:r>
            <a:endParaRPr lang="en-US" dirty="0">
              <a:solidFill>
                <a:schemeClr val="bg1"/>
              </a:solidFill>
            </a:endParaRPr>
          </a:p>
        </p:txBody>
      </p:sp>
    </p:spTree>
    <p:extLst>
      <p:ext uri="{BB962C8B-B14F-4D97-AF65-F5344CB8AC3E}">
        <p14:creationId xmlns:p14="http://schemas.microsoft.com/office/powerpoint/2010/main" val="4276482469"/>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Leung-etal-MCSs-JGRAtmos-January2018-f</Presentation>
    <Funding xmlns="98b00cf3-a6ce-40de-8923-f140beb786e9">RGCM</Funding>
  </documentManagement>
</p:properties>
</file>

<file path=customXml/itemProps1.xml><?xml version="1.0" encoding="utf-8"?>
<ds:datastoreItem xmlns:ds="http://schemas.openxmlformats.org/officeDocument/2006/customXml" ds:itemID="{AD900945-C9EA-4768-8702-8A6733D84D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CBD35F9-EC81-4A5D-86A5-B8284EEAB617}">
  <ds:schemaRefs>
    <ds:schemaRef ds:uri="http://purl.org/dc/terms/"/>
    <ds:schemaRef ds:uri="http://schemas.microsoft.com/office/2006/documentManagement/types"/>
    <ds:schemaRef ds:uri="http://purl.org/dc/elements/1.1/"/>
    <ds:schemaRef ds:uri="http://purl.org/dc/dcmitype/"/>
    <ds:schemaRef ds:uri="http://schemas.microsoft.com/sharepoint/v3"/>
    <ds:schemaRef ds:uri="http://schemas.openxmlformats.org/package/2006/metadata/core-properties"/>
    <ds:schemaRef ds:uri="http://schemas.microsoft.com/office/infopath/2007/PartnerControls"/>
    <ds:schemaRef ds:uri="http://www.w3.org/XML/1998/namespace"/>
    <ds:schemaRef ds:uri="http://schemas.microsoft.com/office/2006/metadata/properties"/>
    <ds:schemaRef ds:uri="98b00cf3-a6ce-40de-8923-f140beb786e9"/>
  </ds:schemaRefs>
</ds:datastoreItem>
</file>

<file path=docProps/app.xml><?xml version="1.0" encoding="utf-8"?>
<Properties xmlns="http://schemas.openxmlformats.org/officeDocument/2006/extended-properties" xmlns:vt="http://schemas.openxmlformats.org/officeDocument/2006/docPropsVTypes">
  <Template>DOE-Sample-Slide-Highlights-Template.pot</Template>
  <TotalTime>2883</TotalTime>
  <Words>745</Words>
  <Application>Microsoft Office PowerPoint</Application>
  <PresentationFormat>On-screen Show (4:3)</PresentationFormat>
  <Paragraphs>26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ＭＳ Ｐゴシック</vt:lpstr>
      <vt:lpstr>Arial</vt:lpstr>
      <vt:lpstr>Calibri</vt:lpstr>
      <vt:lpstr>Helvetica</vt:lpstr>
      <vt:lpstr>DOE-Sample-Slide-Highlights-Template</vt:lpstr>
      <vt:lpstr>PowerPoint Presentation</vt:lpstr>
    </vt:vector>
  </TitlesOfParts>
  <Company>PNNL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Leung-etal-MCSs-JGRAtmos-January2018-f</dc:title>
  <dc:creator>JOvink</dc:creator>
  <dc:description/>
  <cp:lastModifiedBy>Roeder, Lynne R</cp:lastModifiedBy>
  <cp:revision>131</cp:revision>
  <cp:lastPrinted>2017-02-14T23:42:19Z</cp:lastPrinted>
  <dcterms:created xsi:type="dcterms:W3CDTF">2013-02-22T17:42:48Z</dcterms:created>
  <dcterms:modified xsi:type="dcterms:W3CDTF">2018-02-06T23:16:56Z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
    <vt:lpwstr/>
  </property>
  <property fmtid="{D5CDD505-2E9C-101B-9397-08002B2CF9AE}" pid="3" name="FY">
    <vt:lpwstr/>
  </property>
  <property fmtid="{D5CDD505-2E9C-101B-9397-08002B2CF9AE}" pid="4" name="Funding">
    <vt:lpwstr>RGCM</vt:lpwstr>
  </property>
  <property fmtid="{D5CDD505-2E9C-101B-9397-08002B2CF9AE}" pid="5" name="ContentTypeId">
    <vt:lpwstr>0x010100A22E315B1F3C42B49A0E90D2F9AB5AB100A3ADA40348D53C4EA114B46FA9468BEB</vt:lpwstr>
  </property>
  <property fmtid="{D5CDD505-2E9C-101B-9397-08002B2CF9AE}" pid="6" name="ContentType">
    <vt:lpwstr>Slide</vt:lpwstr>
  </property>
  <property fmtid="{D5CDD505-2E9C-101B-9397-08002B2CF9AE}" pid="7" name="Presentation">
    <vt:lpwstr>Leung-etal-MCSs-JGRAtmos-January2018-f</vt:lpwstr>
  </property>
  <property fmtid="{D5CDD505-2E9C-101B-9397-08002B2CF9AE}" pid="8" name="SlideDescription">
    <vt:lpwstr/>
  </property>
</Properties>
</file>