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3j986" initials="lr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EA1C359-1629-4D3F-B31D-6FFF4098B1A5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84497851-BE1E-4027-AE87-75435C8F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5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66354" indent="-29363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79379" indent="-235553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52097" indent="-235553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124817" indent="-235553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89469" indent="-235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54122" indent="-235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518774" indent="-235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83426" indent="-235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0552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74911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0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830" y="7694"/>
            <a:ext cx="923212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000" b="1" dirty="0"/>
              <a:t>A Survey of Recent Research on </a:t>
            </a:r>
            <a:r>
              <a:rPr lang="en-US" sz="3000" b="1" dirty="0" err="1"/>
              <a:t>Hydroclimatic</a:t>
            </a:r>
            <a:r>
              <a:rPr lang="en-US" sz="3000" b="1" dirty="0"/>
              <a:t> Variability</a:t>
            </a:r>
            <a:endParaRPr lang="en-US" sz="3000" dirty="0"/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-25044" y="5581934"/>
            <a:ext cx="4018150" cy="1320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endParaRPr lang="en-US" sz="16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3766" y="838200"/>
            <a:ext cx="3919340" cy="578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Summarize recent state of-the-science findings regarding large-scale hydrological variability covered during a June </a:t>
            </a:r>
            <a:r>
              <a:rPr lang="en-US" sz="1600" dirty="0"/>
              <a:t>2016 symposium </a:t>
            </a:r>
            <a:r>
              <a:rPr lang="en-US" sz="1600" dirty="0" smtClean="0"/>
              <a:t>in </a:t>
            </a:r>
            <a:r>
              <a:rPr lang="en-US" sz="1600" dirty="0"/>
              <a:t>Princeton, New </a:t>
            </a:r>
            <a:r>
              <a:rPr lang="en-US" sz="1600" dirty="0" smtClean="0"/>
              <a:t>Jersey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Survey recent </a:t>
            </a:r>
            <a:r>
              <a:rPr lang="en-US" sz="1600" dirty="0"/>
              <a:t>research </a:t>
            </a:r>
            <a:r>
              <a:rPr lang="en-US" sz="1600" dirty="0" smtClean="0"/>
              <a:t>focusing on: </a:t>
            </a:r>
            <a:br>
              <a:rPr lang="en-US" sz="1600" dirty="0" smtClean="0"/>
            </a:br>
            <a:r>
              <a:rPr lang="en-US" sz="1600" dirty="0" smtClean="0"/>
              <a:t>1) general studies on variability and trends, 2) drought, 3) </a:t>
            </a:r>
            <a:r>
              <a:rPr lang="en-US" sz="1600" dirty="0"/>
              <a:t>floods, </a:t>
            </a:r>
            <a:r>
              <a:rPr lang="en-US" sz="1600" dirty="0" smtClean="0"/>
              <a:t>4) </a:t>
            </a:r>
            <a:r>
              <a:rPr lang="en-US" sz="1600" dirty="0"/>
              <a:t>land-atmosphere coupling, and </a:t>
            </a:r>
            <a:r>
              <a:rPr lang="en-US" sz="1600" dirty="0" smtClean="0"/>
              <a:t>5) hydrological prediction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Supplement surveyed topics with illustrative </a:t>
            </a:r>
            <a:r>
              <a:rPr lang="en-US" sz="1600" dirty="0"/>
              <a:t>examples of recent research, as presented </a:t>
            </a:r>
            <a:r>
              <a:rPr lang="en-US" sz="1600" dirty="0" smtClean="0"/>
              <a:t>at the symposium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Impact</a:t>
            </a:r>
            <a:endParaRPr lang="en-US" sz="1600" dirty="0" smtClean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Authors highlighted </a:t>
            </a:r>
            <a:r>
              <a:rPr lang="en-US" sz="1600" dirty="0" smtClean="0"/>
              <a:t>key findings dating from 2010 to the present</a:t>
            </a:r>
            <a:endParaRPr lang="en-US" sz="1600" dirty="0" smtClean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S</a:t>
            </a:r>
            <a:r>
              <a:rPr lang="en-US" sz="1600" dirty="0" smtClean="0"/>
              <a:t>urvey provides scientists in the field </a:t>
            </a:r>
            <a:r>
              <a:rPr lang="en-US" sz="1600" dirty="0"/>
              <a:t>with multiple </a:t>
            </a:r>
            <a:r>
              <a:rPr lang="en-US" sz="1600" dirty="0" smtClean="0"/>
              <a:t>starting </a:t>
            </a:r>
            <a:r>
              <a:rPr lang="en-US" sz="1600" dirty="0"/>
              <a:t>points for further </a:t>
            </a:r>
            <a:r>
              <a:rPr lang="en-US" sz="1600" dirty="0" smtClean="0"/>
              <a:t>study of multifaceted water-cycle issues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49168" y="904352"/>
            <a:ext cx="2094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TOP: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Grid boxes (</a:t>
            </a:r>
            <a:r>
              <a:rPr lang="en-GB" sz="1200" b="1" dirty="0" err="1">
                <a:solidFill>
                  <a:srgbClr val="0000FF"/>
                </a:solidFill>
                <a:latin typeface="Arial" charset="0"/>
                <a:cs typeface="Arial" charset="0"/>
              </a:rPr>
              <a:t>colored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) used to detect CMIP5 model-simulated North Atlantic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atmospheric rivers (ARs) making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landfall in Europe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.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The CMIP5 models simulate a mean jet stream position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(black) that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is almost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5 degrees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equatorward of that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shown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in the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reanalysis.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endParaRPr lang="en-GB" sz="12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200" b="1" dirty="0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BOTTOM: Compared to four global reanalyses, (</a:t>
            </a:r>
            <a:r>
              <a:rPr lang="en-GB" sz="1200" b="1" dirty="0" err="1" smtClean="0">
                <a:solidFill>
                  <a:srgbClr val="0000FF"/>
                </a:solidFill>
                <a:latin typeface="Arial" charset="0"/>
                <a:cs typeface="Arial" charset="0"/>
              </a:rPr>
              <a:t>colored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 symbols), CMIP5 models simulated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too few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or too many ARs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poleward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or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equatorward of the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observed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jet position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(vertical black line) in </a:t>
            </a:r>
            <a:r>
              <a:rPr lang="en-GB" sz="1200" b="1" dirty="0">
                <a:solidFill>
                  <a:srgbClr val="0000FF"/>
                </a:solidFill>
                <a:latin typeface="Arial" charset="0"/>
                <a:cs typeface="Arial" charset="0"/>
              </a:rPr>
              <a:t>the North </a:t>
            </a:r>
            <a:r>
              <a:rPr lang="en-GB" sz="1200" b="1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Atlantic. </a:t>
            </a:r>
            <a:endParaRPr lang="en-US" sz="1200" b="1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pic>
        <p:nvPicPr>
          <p:cNvPr id="11" name="Picture 1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8"/>
          <a:stretch/>
        </p:blipFill>
        <p:spPr bwMode="auto">
          <a:xfrm>
            <a:off x="4234619" y="3213746"/>
            <a:ext cx="2738348" cy="2707778"/>
          </a:xfrm>
          <a:prstGeom prst="rect">
            <a:avLst/>
          </a:prstGeom>
          <a:noFill/>
        </p:spPr>
      </p:pic>
      <p:pic>
        <p:nvPicPr>
          <p:cNvPr id="13" name="Picture 1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572"/>
          <a:stretch/>
        </p:blipFill>
        <p:spPr bwMode="auto">
          <a:xfrm>
            <a:off x="4195598" y="604981"/>
            <a:ext cx="2816390" cy="2527004"/>
          </a:xfrm>
          <a:prstGeom prst="rect">
            <a:avLst/>
          </a:prstGeom>
          <a:noFill/>
        </p:spPr>
      </p:pic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16615" y="6003287"/>
            <a:ext cx="4717178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err="1" smtClean="0"/>
              <a:t>Koster</a:t>
            </a:r>
            <a:r>
              <a:rPr lang="en-US" sz="1000" dirty="0" smtClean="0"/>
              <a:t> RD, AK </a:t>
            </a:r>
            <a:r>
              <a:rPr lang="en-US" sz="1000" dirty="0"/>
              <a:t>Betts, </a:t>
            </a:r>
            <a:r>
              <a:rPr lang="en-US" sz="1000" dirty="0" smtClean="0"/>
              <a:t>PA </a:t>
            </a:r>
            <a:r>
              <a:rPr lang="en-US" sz="1000" dirty="0" err="1"/>
              <a:t>Dirmeyer</a:t>
            </a:r>
            <a:r>
              <a:rPr lang="en-US" sz="1000" dirty="0"/>
              <a:t>, </a:t>
            </a:r>
            <a:r>
              <a:rPr lang="en-US" sz="1000" dirty="0" smtClean="0"/>
              <a:t>M </a:t>
            </a:r>
            <a:r>
              <a:rPr lang="en-US" sz="1000" dirty="0" err="1"/>
              <a:t>Bierkens</a:t>
            </a:r>
            <a:r>
              <a:rPr lang="en-US" sz="1000" dirty="0"/>
              <a:t>, </a:t>
            </a:r>
            <a:r>
              <a:rPr lang="en-US" sz="1000" dirty="0" smtClean="0"/>
              <a:t>KE </a:t>
            </a:r>
            <a:r>
              <a:rPr lang="en-US" sz="1000" dirty="0"/>
              <a:t>Bennett, </a:t>
            </a:r>
            <a:r>
              <a:rPr lang="en-US" sz="1000" dirty="0" smtClean="0"/>
              <a:t>S </a:t>
            </a:r>
            <a:r>
              <a:rPr lang="en-US" sz="1000" dirty="0" err="1"/>
              <a:t>Dery</a:t>
            </a:r>
            <a:r>
              <a:rPr lang="en-US" sz="1000"/>
              <a:t>, </a:t>
            </a:r>
            <a:r>
              <a:rPr lang="en-US" sz="1000" smtClean="0"/>
              <a:t>JP </a:t>
            </a:r>
            <a:r>
              <a:rPr lang="en-US" sz="1000" dirty="0"/>
              <a:t>Evans, </a:t>
            </a:r>
            <a:r>
              <a:rPr lang="en-US" sz="1000" dirty="0" smtClean="0"/>
              <a:t>R Fu</a:t>
            </a:r>
            <a:r>
              <a:rPr lang="en-US" sz="1000" dirty="0"/>
              <a:t>, </a:t>
            </a:r>
            <a:r>
              <a:rPr lang="en-US" sz="1000" dirty="0" smtClean="0"/>
              <a:t>F </a:t>
            </a:r>
            <a:r>
              <a:rPr lang="en-US" sz="1000" dirty="0"/>
              <a:t>Hernandez, </a:t>
            </a:r>
            <a:r>
              <a:rPr lang="en-US" sz="1000" dirty="0" smtClean="0"/>
              <a:t>LR </a:t>
            </a:r>
            <a:r>
              <a:rPr lang="en-US" sz="1000" dirty="0"/>
              <a:t>Leung, </a:t>
            </a:r>
            <a:r>
              <a:rPr lang="en-US" sz="1000" dirty="0" smtClean="0"/>
              <a:t>X </a:t>
            </a:r>
            <a:r>
              <a:rPr lang="en-US" sz="1000" dirty="0"/>
              <a:t>Liang, </a:t>
            </a:r>
            <a:r>
              <a:rPr lang="en-US" sz="1000" dirty="0" smtClean="0"/>
              <a:t>M Masood</a:t>
            </a:r>
            <a:r>
              <a:rPr lang="en-US" sz="1000" dirty="0"/>
              <a:t>, </a:t>
            </a:r>
            <a:r>
              <a:rPr lang="en-US" sz="1000" dirty="0" smtClean="0"/>
              <a:t>H </a:t>
            </a:r>
            <a:r>
              <a:rPr lang="en-US" sz="1000" dirty="0" err="1" smtClean="0"/>
              <a:t>Savenije</a:t>
            </a:r>
            <a:r>
              <a:rPr lang="en-US" sz="1000" dirty="0"/>
              <a:t>, </a:t>
            </a:r>
            <a:r>
              <a:rPr lang="en-US" sz="1000" dirty="0" smtClean="0"/>
              <a:t>G </a:t>
            </a:r>
            <a:r>
              <a:rPr lang="en-US" sz="1000" dirty="0"/>
              <a:t>Wang, and </a:t>
            </a:r>
            <a:r>
              <a:rPr lang="en-US" sz="1000" dirty="0" smtClean="0"/>
              <a:t>X Yuan</a:t>
            </a:r>
            <a:r>
              <a:rPr lang="en-US" sz="1000" dirty="0"/>
              <a:t>. 2017. “</a:t>
            </a:r>
            <a:r>
              <a:rPr lang="en-US" sz="1000" dirty="0" err="1" smtClean="0"/>
              <a:t>Hydroclimatic</a:t>
            </a:r>
            <a:r>
              <a:rPr lang="en-US" sz="1000" dirty="0" smtClean="0"/>
              <a:t> </a:t>
            </a:r>
            <a:r>
              <a:rPr lang="en-US" sz="1000" dirty="0"/>
              <a:t>Variability and Predictability: A Survey of Recent Research.” </a:t>
            </a:r>
            <a:r>
              <a:rPr lang="en-US" sz="1000" i="1" dirty="0" smtClean="0"/>
              <a:t>Hydrology and Earth System Sciences</a:t>
            </a:r>
            <a:r>
              <a:rPr lang="en-US" sz="1000" dirty="0" smtClean="0"/>
              <a:t> 21:3777-3798. DOI: 10.5194/</a:t>
            </a:r>
            <a:r>
              <a:rPr lang="en-US" sz="1000" dirty="0"/>
              <a:t>hess-21-3777-2017</a:t>
            </a:r>
            <a:r>
              <a:rPr lang="en-US" sz="1000" dirty="0" smtClean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988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Leung-etal-HydroclimaticVariabilitySurvey-August2017-f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D745A320-A377-443C-A7C9-93BFC560F8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8D84F0-9EE5-4E02-A92A-1C2A03670075}">
  <ds:schemaRefs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98b00cf3-a6ce-40de-8923-f140beb786e9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1460</TotalTime>
  <Words>198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Leung-etal-HydroclimaticVariabilitySurvey-August2017-f</dc:title>
  <dc:creator>JOvink</dc:creator>
  <cp:lastModifiedBy>d3j986</cp:lastModifiedBy>
  <cp:revision>104</cp:revision>
  <cp:lastPrinted>2017-08-14T20:17:24Z</cp:lastPrinted>
  <dcterms:created xsi:type="dcterms:W3CDTF">2013-02-22T17:42:48Z</dcterms:created>
  <dcterms:modified xsi:type="dcterms:W3CDTF">2017-08-24T19:19:24Z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Leung-etal-HydroclimaticVariabilitySurvey-August2017-f</vt:lpwstr>
  </property>
  <property fmtid="{D5CDD505-2E9C-101B-9397-08002B2CF9AE}" pid="8" name="SlideDescription">
    <vt:lpwstr/>
  </property>
</Properties>
</file>