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70BFD-85BA-4BEF-859B-E6F827D48C6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5D001-4C2A-4EEE-AF70-D4D59E39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996F9E-F5ED-E345-9C74-CB29A87D9F18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z="1000" smtClean="0"/>
              <a:t>http://www.pnnl.gov/science/highlights/highlights.asp?division=749</a:t>
            </a: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8008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686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FC266F-AE75-A84E-B665-DB3E4DD48D13}" type="datetimeFigureOut">
              <a:rPr lang="en-US"/>
              <a:pPr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3FC05D-CAEA-B44F-886E-CC2AB351C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6069" y="-2412"/>
            <a:ext cx="9050215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50" b="1" dirty="0" smtClean="0">
                <a:solidFill>
                  <a:prstClr val="black"/>
                </a:solidFill>
              </a:rPr>
              <a:t>Observational Analysis of </a:t>
            </a:r>
            <a:r>
              <a:rPr lang="en-US" sz="2850" b="1" dirty="0">
                <a:solidFill>
                  <a:prstClr val="black"/>
                </a:solidFill>
              </a:rPr>
              <a:t>a</a:t>
            </a:r>
            <a:r>
              <a:rPr lang="en-US" sz="2850" b="1" dirty="0" smtClean="0">
                <a:solidFill>
                  <a:prstClr val="black"/>
                </a:solidFill>
              </a:rPr>
              <a:t> Long-lived </a:t>
            </a:r>
            <a:r>
              <a:rPr lang="en-US" sz="2850" b="1" dirty="0">
                <a:solidFill>
                  <a:prstClr val="black"/>
                </a:solidFill>
              </a:rPr>
              <a:t>Atmospheric River</a:t>
            </a:r>
            <a:r>
              <a:rPr lang="en-US" sz="2850" dirty="0">
                <a:solidFill>
                  <a:prstClr val="black"/>
                </a:solidFill>
              </a:rPr>
              <a:t> </a:t>
            </a:r>
            <a:endParaRPr lang="en-US" sz="2850" b="1" dirty="0">
              <a:solidFill>
                <a:prstClr val="black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099187" y="5810224"/>
            <a:ext cx="4829892" cy="861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 smtClean="0">
                <a:solidFill>
                  <a:prstClr val="black"/>
                </a:solidFill>
              </a:rPr>
              <a:t>Neiman PJ, N </a:t>
            </a:r>
            <a:r>
              <a:rPr lang="en-US" sz="1000" dirty="0" err="1">
                <a:solidFill>
                  <a:prstClr val="black"/>
                </a:solidFill>
              </a:rPr>
              <a:t>Gaggini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smtClean="0">
                <a:solidFill>
                  <a:prstClr val="black"/>
                </a:solidFill>
              </a:rPr>
              <a:t>CW Fairall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smtClean="0">
                <a:solidFill>
                  <a:prstClr val="black"/>
                </a:solidFill>
              </a:rPr>
              <a:t>J </a:t>
            </a:r>
            <a:r>
              <a:rPr lang="en-US" sz="1000" dirty="0" err="1">
                <a:solidFill>
                  <a:prstClr val="black"/>
                </a:solidFill>
              </a:rPr>
              <a:t>Aikins</a:t>
            </a:r>
            <a:r>
              <a:rPr lang="en-US" sz="1000" dirty="0">
                <a:solidFill>
                  <a:prstClr val="black"/>
                </a:solidFill>
              </a:rPr>
              <a:t>, </a:t>
            </a:r>
            <a:r>
              <a:rPr lang="en-US" sz="1000" dirty="0" smtClean="0">
                <a:solidFill>
                  <a:prstClr val="black"/>
                </a:solidFill>
              </a:rPr>
              <a:t>JR </a:t>
            </a:r>
            <a:r>
              <a:rPr lang="en-US" sz="1000" dirty="0">
                <a:solidFill>
                  <a:prstClr val="black"/>
                </a:solidFill>
              </a:rPr>
              <a:t>Spackman, </a:t>
            </a:r>
            <a:r>
              <a:rPr lang="en-US" sz="1000" dirty="0" smtClean="0">
                <a:solidFill>
                  <a:prstClr val="black"/>
                </a:solidFill>
              </a:rPr>
              <a:t>LR </a:t>
            </a:r>
            <a:r>
              <a:rPr lang="en-US" sz="1000" dirty="0">
                <a:solidFill>
                  <a:prstClr val="black"/>
                </a:solidFill>
              </a:rPr>
              <a:t>Leung, </a:t>
            </a:r>
            <a:r>
              <a:rPr lang="en-US" sz="1000" dirty="0" smtClean="0">
                <a:solidFill>
                  <a:prstClr val="black"/>
                </a:solidFill>
              </a:rPr>
              <a:t>J </a:t>
            </a:r>
            <a:r>
              <a:rPr lang="en-US" sz="1000" dirty="0">
                <a:solidFill>
                  <a:prstClr val="black"/>
                </a:solidFill>
              </a:rPr>
              <a:t>Fan, </a:t>
            </a:r>
            <a:r>
              <a:rPr lang="en-US" sz="1000" dirty="0" smtClean="0">
                <a:solidFill>
                  <a:prstClr val="black"/>
                </a:solidFill>
              </a:rPr>
              <a:t>J </a:t>
            </a:r>
            <a:r>
              <a:rPr lang="en-US" sz="1000" dirty="0">
                <a:solidFill>
                  <a:prstClr val="black"/>
                </a:solidFill>
              </a:rPr>
              <a:t>Hardin, </a:t>
            </a:r>
            <a:r>
              <a:rPr lang="en-US" sz="1000" dirty="0" smtClean="0">
                <a:solidFill>
                  <a:prstClr val="black"/>
                </a:solidFill>
              </a:rPr>
              <a:t>NR </a:t>
            </a:r>
            <a:r>
              <a:rPr lang="en-US" sz="1000" dirty="0" err="1">
                <a:solidFill>
                  <a:prstClr val="black"/>
                </a:solidFill>
              </a:rPr>
              <a:t>Nalli</a:t>
            </a:r>
            <a:r>
              <a:rPr lang="en-US" sz="1000" dirty="0">
                <a:solidFill>
                  <a:prstClr val="black"/>
                </a:solidFill>
              </a:rPr>
              <a:t>, and </a:t>
            </a:r>
            <a:r>
              <a:rPr lang="en-US" sz="1000" dirty="0" smtClean="0">
                <a:solidFill>
                  <a:prstClr val="black"/>
                </a:solidFill>
              </a:rPr>
              <a:t>AB </a:t>
            </a:r>
            <a:r>
              <a:rPr lang="en-US" sz="1000" dirty="0">
                <a:solidFill>
                  <a:prstClr val="black"/>
                </a:solidFill>
              </a:rPr>
              <a:t>White. 2017. “An Analysis of Coordinated Observations from NOAA’s Ronald Brown Ship and G-IV Aircraft in a </a:t>
            </a:r>
            <a:r>
              <a:rPr lang="en-US" sz="1000" dirty="0" err="1">
                <a:solidFill>
                  <a:prstClr val="black"/>
                </a:solidFill>
              </a:rPr>
              <a:t>Landfalling</a:t>
            </a:r>
            <a:r>
              <a:rPr lang="en-US" sz="1000" dirty="0">
                <a:solidFill>
                  <a:prstClr val="black"/>
                </a:solidFill>
              </a:rPr>
              <a:t> Atmospheric River </a:t>
            </a:r>
            <a:r>
              <a:rPr lang="en-US" sz="1000" dirty="0" smtClean="0">
                <a:solidFill>
                  <a:prstClr val="black"/>
                </a:solidFill>
              </a:rPr>
              <a:t>over </a:t>
            </a:r>
            <a:r>
              <a:rPr lang="en-US" sz="1000" dirty="0">
                <a:solidFill>
                  <a:prstClr val="black"/>
                </a:solidFill>
              </a:rPr>
              <a:t>the North Pacific </a:t>
            </a:r>
            <a:r>
              <a:rPr lang="en-US" sz="1000" dirty="0" smtClean="0">
                <a:solidFill>
                  <a:prstClr val="black"/>
                </a:solidFill>
              </a:rPr>
              <a:t>during </a:t>
            </a:r>
            <a:r>
              <a:rPr lang="en-US" sz="1000" dirty="0">
                <a:solidFill>
                  <a:prstClr val="black"/>
                </a:solidFill>
              </a:rPr>
              <a:t>CalWater-2015.” </a:t>
            </a:r>
            <a:r>
              <a:rPr lang="en-US" sz="1000" i="1" dirty="0" smtClean="0">
                <a:solidFill>
                  <a:prstClr val="black"/>
                </a:solidFill>
              </a:rPr>
              <a:t>Monthly Weather Review</a:t>
            </a:r>
            <a:r>
              <a:rPr lang="en-US" sz="1000" dirty="0" smtClean="0">
                <a:solidFill>
                  <a:prstClr val="black"/>
                </a:solidFill>
              </a:rPr>
              <a:t>, early online. DOI: 10.1175/MWR-D-17-0055.1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7143" y="646279"/>
            <a:ext cx="3834816" cy="629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Document the structure and evolution of a long-lived atmospheric river (AR) over the data-sparse open ocean</a:t>
            </a:r>
            <a:endParaRPr lang="en-US" sz="1600" strike="sngStrike" dirty="0" smtClean="0">
              <a:solidFill>
                <a:srgbClr val="FF0000"/>
              </a:solidFill>
            </a:endParaRPr>
          </a:p>
          <a:p>
            <a:pPr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Analyze </a:t>
            </a:r>
            <a:r>
              <a:rPr lang="en-US" sz="1600" dirty="0">
                <a:solidFill>
                  <a:prstClr val="black"/>
                </a:solidFill>
              </a:rPr>
              <a:t>s</a:t>
            </a:r>
            <a:r>
              <a:rPr lang="en-US" sz="1600" dirty="0" smtClean="0">
                <a:solidFill>
                  <a:prstClr val="black"/>
                </a:solidFill>
              </a:rPr>
              <a:t>atellite </a:t>
            </a:r>
            <a:r>
              <a:rPr lang="en-US" sz="1600" dirty="0">
                <a:solidFill>
                  <a:prstClr val="black"/>
                </a:solidFill>
              </a:rPr>
              <a:t>observations and reanalysis diagnostics </a:t>
            </a:r>
            <a:r>
              <a:rPr lang="en-US" sz="1600" dirty="0" smtClean="0">
                <a:solidFill>
                  <a:prstClr val="black"/>
                </a:solidFill>
              </a:rPr>
              <a:t>of an AR over the northeastern Pacific Ocean to provide large-scale context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Examine </a:t>
            </a:r>
            <a:r>
              <a:rPr lang="en-US" sz="1600" dirty="0" smtClean="0"/>
              <a:t>diverse observations from CalWater-2015 field campaign </a:t>
            </a:r>
            <a:r>
              <a:rPr lang="en-US" sz="1600" dirty="0" smtClean="0">
                <a:solidFill>
                  <a:prstClr val="black"/>
                </a:solidFill>
              </a:rPr>
              <a:t>to gain new insights into the </a:t>
            </a:r>
            <a:r>
              <a:rPr lang="en-US" sz="1600" dirty="0" err="1" smtClean="0">
                <a:solidFill>
                  <a:prstClr val="black"/>
                </a:solidFill>
              </a:rPr>
              <a:t>spatio</a:t>
            </a:r>
            <a:r>
              <a:rPr lang="en-US" sz="1600" dirty="0" smtClean="0">
                <a:solidFill>
                  <a:prstClr val="black"/>
                </a:solidFill>
              </a:rPr>
              <a:t>-temporal variability of AR processes</a:t>
            </a:r>
          </a:p>
          <a:p>
            <a:pPr indent="-287338" algn="ctr">
              <a:spcBef>
                <a:spcPct val="15000"/>
              </a:spcBef>
              <a:tabLst>
                <a:tab pos="338138" algn="l"/>
              </a:tabLst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Impact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/>
              <a:t>AR </a:t>
            </a:r>
            <a:r>
              <a:rPr lang="en-US" sz="1600" dirty="0" smtClean="0"/>
              <a:t>remained </a:t>
            </a:r>
            <a:r>
              <a:rPr lang="en-US" sz="1600" dirty="0"/>
              <a:t>far off the U.S. West </a:t>
            </a:r>
            <a:r>
              <a:rPr lang="en-US" sz="1600" dirty="0" smtClean="0"/>
              <a:t>Coast but made </a:t>
            </a:r>
            <a:r>
              <a:rPr lang="en-US" sz="1600" dirty="0"/>
              <a:t>landfall across western British Columbia, where heavy precipitation resulted in localized </a:t>
            </a:r>
            <a:r>
              <a:rPr lang="en-US" sz="1600" dirty="0" smtClean="0"/>
              <a:t>flooding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Study offered new perspectives </a:t>
            </a:r>
            <a:r>
              <a:rPr lang="en-US" sz="1600" dirty="0">
                <a:solidFill>
                  <a:prstClr val="black"/>
                </a:solidFill>
              </a:rPr>
              <a:t>on the structure and evolution of </a:t>
            </a:r>
            <a:r>
              <a:rPr lang="en-US" sz="1600" dirty="0" smtClean="0">
                <a:solidFill>
                  <a:prstClr val="black"/>
                </a:solidFill>
              </a:rPr>
              <a:t>atmospheric rivers that </a:t>
            </a:r>
            <a:r>
              <a:rPr lang="en-US" sz="1600" dirty="0">
                <a:solidFill>
                  <a:prstClr val="black"/>
                </a:solidFill>
              </a:rPr>
              <a:t>may be integrated into a modeling framework to ultimately improve forecasting of </a:t>
            </a:r>
            <a:r>
              <a:rPr lang="en-US" sz="1600" dirty="0" smtClean="0">
                <a:solidFill>
                  <a:prstClr val="black"/>
                </a:solidFill>
              </a:rPr>
              <a:t>ARs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spcBef>
                <a:spcPct val="15000"/>
              </a:spcBef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325" y="528503"/>
            <a:ext cx="5023754" cy="38220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9187" y="4393509"/>
            <a:ext cx="4829892" cy="116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Microphysical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data from the Atmospheric Radiation Measurement (ARM) Mobile Facility on Jan. 24-25, 2015: (a) reflectivity (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dBZ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from the </a:t>
            </a:r>
            <a:r>
              <a:rPr lang="en-US" sz="1200" b="1" dirty="0" err="1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-band ARM zenith radar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clouds;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(b) instantaneous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rain rate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(mm h-1); and (c) raindrop sizes (mm) and counts. The three dominant precipitation periods are labeled: warm, convective (C), and mixed phase (MP).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05325" y="5688909"/>
            <a:ext cx="5190960" cy="11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287338" algn="ctr">
              <a:spcBef>
                <a:spcPct val="15000"/>
              </a:spcBef>
              <a:tabLst>
                <a:tab pos="338138" algn="l"/>
              </a:tabLst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Leung-etal-CalWater-MWR-August2017-f</Presentation>
    <Funding xmlns="98b00cf3-a6ce-40de-8923-f140beb786e9">RGCM</Funding>
  </documentManagement>
</p:properties>
</file>

<file path=customXml/itemProps1.xml><?xml version="1.0" encoding="utf-8"?>
<ds:datastoreItem xmlns:ds="http://schemas.openxmlformats.org/officeDocument/2006/customXml" ds:itemID="{DF4A8C72-9B72-4B14-BF00-E158B35DE8AD}"/>
</file>

<file path=customXml/itemProps2.xml><?xml version="1.0" encoding="utf-8"?>
<ds:datastoreItem xmlns:ds="http://schemas.openxmlformats.org/officeDocument/2006/customXml" ds:itemID="{0924EEC6-5AB1-43D8-8E5B-FD73BE886EE4}"/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DOE-Sample-Slide-Highlights-Template.pot</Template>
  <TotalTime>5131</TotalTime>
  <Words>264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Leung-etal-CalWater-MWR-August2017-f</dc:title>
  <dc:creator>JOvink</dc:creator>
  <dc:description/>
  <cp:lastModifiedBy>Dorsey, Kathryn S</cp:lastModifiedBy>
  <cp:revision>91</cp:revision>
  <cp:lastPrinted>2017-02-14T23:42:19Z</cp:lastPrinted>
  <dcterms:created xsi:type="dcterms:W3CDTF">2013-02-22T17:42:48Z</dcterms:created>
  <dcterms:modified xsi:type="dcterms:W3CDTF">2017-08-08T22:35:35Z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RGCM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Leung-etal-CalWater-MWR-August2017-f</vt:lpwstr>
  </property>
  <property fmtid="{D5CDD505-2E9C-101B-9397-08002B2CF9AE}" pid="8" name="SlideDescription">
    <vt:lpwstr/>
  </property>
</Properties>
</file>