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ADE4B-09F0-4E26-A0FB-98C78BCFCBAB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BC5EC-E7E7-461E-BC7F-CBFAF3748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6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8996F9E-F5ED-E345-9C74-CB29A87D9F18}" type="slidenum">
              <a:rPr 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z="1000" smtClean="0"/>
              <a:t>http://www.pnnl.gov/science/highlights/highlights.asp?division=749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63183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4601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1FC266F-AE75-A84E-B665-DB3E4DD48D13}" type="datetimeFigureOut">
              <a:rPr lang="en-US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A3FC05D-CAEA-B44F-886E-CC2AB351CA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3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89157" y="-45680"/>
            <a:ext cx="9144000" cy="106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/>
              <a:t>Urbanization is Key Contributor to </a:t>
            </a:r>
            <a:r>
              <a:rPr lang="en-US" sz="2800" b="1" dirty="0" smtClean="0"/>
              <a:t>Increased </a:t>
            </a:r>
            <a:r>
              <a:rPr lang="en-US" sz="2800" b="1" dirty="0"/>
              <a:t>Intensity </a:t>
            </a:r>
            <a:br>
              <a:rPr lang="en-US" sz="2800" b="1" dirty="0"/>
            </a:br>
            <a:r>
              <a:rPr lang="en-US" sz="2800" b="1" dirty="0"/>
              <a:t>of Extreme Heat Events in the Yangtze River Delta</a:t>
            </a:r>
            <a:endParaRPr lang="en-US" sz="2800" dirty="0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743450" y="5996043"/>
            <a:ext cx="4194804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dirty="0" smtClean="0"/>
              <a:t>Yang X, LR Leung, N Zhao, C Zhao, Y Qian, K Hu, X Liu, and B Chen. 2017. “Contribution of Urbanization to the Increase of Extreme Heat Events in an Urban Agglomeration in East China.” </a:t>
            </a:r>
            <a:r>
              <a:rPr lang="en-US" sz="1000" i="1" dirty="0" smtClean="0"/>
              <a:t>Geophysical Research Letters</a:t>
            </a:r>
            <a:r>
              <a:rPr lang="en-US" sz="1000" dirty="0" smtClean="0"/>
              <a:t>, early online. DOI: 10.1002/2017GL074084</a:t>
            </a:r>
            <a:endParaRPr lang="en-US" sz="10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9156" y="892700"/>
            <a:ext cx="4572001" cy="59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  <a:ea typeface="+mn-ea"/>
                <a:cs typeface="Arial" pitchFamily="34" charset="0"/>
              </a:rPr>
              <a:t>Objective</a:t>
            </a:r>
          </a:p>
          <a:p>
            <a:pPr marL="285750" indent="-285750">
              <a:spcBef>
                <a:spcPts val="288"/>
              </a:spcBef>
              <a:buFont typeface="Arial" pitchFamily="34" charset="0"/>
              <a:buChar char="●"/>
              <a:tabLst>
                <a:tab pos="338138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Quantify urban heat island effects on extreme heat events in the Yangtze River Delta (YRD) region of eastern China</a:t>
            </a:r>
          </a:p>
          <a:p>
            <a:pPr algn="ctr">
              <a:spcBef>
                <a:spcPct val="15000"/>
              </a:spcBef>
              <a:defRPr/>
            </a:pPr>
            <a:r>
              <a:rPr lang="en-US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Approach</a:t>
            </a:r>
          </a:p>
          <a:p>
            <a:pPr marL="285750" indent="-285750">
              <a:spcBef>
                <a:spcPts val="288"/>
              </a:spcBef>
              <a:buFont typeface="Arial" pitchFamily="34" charset="0"/>
              <a:buChar char="●"/>
              <a:tabLst>
                <a:tab pos="338138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Dynamically classify stations as urban and rural based on nighttime lights data; calculate the summer extreme indices (ETIs) based on homogenized daily maximum and minimum temperature for rural and urban stations in the YRD for the period 1971-2013</a:t>
            </a:r>
          </a:p>
          <a:p>
            <a:pPr marL="285750" indent="-285750">
              <a:spcBef>
                <a:spcPts val="288"/>
              </a:spcBef>
              <a:buFont typeface="Arial" pitchFamily="34" charset="0"/>
              <a:buChar char="●"/>
              <a:tabLst>
                <a:tab pos="338138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Determine ETI trends in rural and urban stations to estimate the contributions of urbanization to increases in extreme heat events  </a:t>
            </a:r>
          </a:p>
          <a:p>
            <a:pPr indent="-287338" algn="ctr">
              <a:spcBef>
                <a:spcPct val="15000"/>
              </a:spcBef>
              <a:tabLst>
                <a:tab pos="338138" algn="l"/>
              </a:tabLst>
              <a:defRPr/>
            </a:pPr>
            <a:r>
              <a:rPr lang="en-US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Impact</a:t>
            </a:r>
            <a:endParaRPr lang="en-US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marL="285750" indent="-285750">
              <a:spcBef>
                <a:spcPts val="288"/>
              </a:spcBef>
              <a:buFont typeface="Arial" pitchFamily="34" charset="0"/>
              <a:buChar char="●"/>
              <a:tabLst>
                <a:tab pos="338138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Urbanization contributed to more than one-third of the increased intensity of extreme heat events in the YRD</a:t>
            </a:r>
          </a:p>
          <a:p>
            <a:pPr marL="285750" indent="-285750">
              <a:spcBef>
                <a:spcPts val="288"/>
              </a:spcBef>
              <a:buFont typeface="Arial" pitchFamily="34" charset="0"/>
              <a:buChar char="●"/>
              <a:tabLst>
                <a:tab pos="338138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Future risk assessments for extreme heat in urbanized areas should consider both large-scale warming trends and the increasing urban heat island effect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tabLst>
                <a:tab pos="338138" algn="l"/>
              </a:tabLst>
              <a:defRPr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endParaRPr lang="en-US" sz="1600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endParaRPr lang="en-US" sz="1600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endParaRPr lang="en-US" sz="1600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1157" y="4543080"/>
            <a:ext cx="43875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nighttime light imagery (NTL) in 2013 and linear </a:t>
            </a:r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trends 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of heat wave intensity (HWI) </a:t>
            </a:r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between 1971-2013 are shown. 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Black marks indicate stations that pass the significance tests at </a:t>
            </a:r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0.05. The 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scatter diagrams </a:t>
            </a:r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show 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relationship between </a:t>
            </a:r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HWI trends and 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mean values of NTL in 2013. The blue and red squares in the scatter diagrams denote rural and urban stations, respectively. </a:t>
            </a:r>
          </a:p>
        </p:txBody>
      </p:sp>
      <p:sp>
        <p:nvSpPr>
          <p:cNvPr id="2" name="Rectangle 1"/>
          <p:cNvSpPr/>
          <p:nvPr/>
        </p:nvSpPr>
        <p:spPr>
          <a:xfrm>
            <a:off x="4298731" y="956441"/>
            <a:ext cx="157655" cy="178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833880" y="892700"/>
            <a:ext cx="3258560" cy="3652006"/>
            <a:chOff x="3840997" y="1038718"/>
            <a:chExt cx="3681992" cy="41265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0997" y="1038718"/>
              <a:ext cx="3681992" cy="412656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258916" y="1134228"/>
              <a:ext cx="231228" cy="241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25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3ADA40348D53C4EA114B46FA9468BEB" ma:contentTypeVersion="1" ma:contentTypeDescription="Microsoft PowerPoint Slide" ma:contentTypeScope="" ma:versionID="dbc4f2fd50e8b674fa18556b083337e9">
  <xsd:schema xmlns:xsd="http://www.w3.org/2001/XMLSchema" xmlns:xs="http://www.w3.org/2001/XMLSchema" xmlns:p="http://schemas.microsoft.com/office/2006/metadata/properties" xmlns:ns1="http://schemas.microsoft.com/sharepoint/v3" xmlns:ns2="98b00cf3-a6ce-40de-8923-f140beb786e9" targetNamespace="http://schemas.microsoft.com/office/2006/metadata/properties" ma:root="true" ma:fieldsID="369ecde004d64f13dca5f1ba268ab172" ns1:_="" ns2:_="">
    <xsd:import namespace="http://schemas.microsoft.com/sharepoint/v3"/>
    <xsd:import namespace="98b00cf3-a6ce-40de-8923-f140beb786e9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Fundin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00cf3-a6ce-40de-8923-f140beb786e9" elementFormDefault="qualified">
    <xsd:import namespace="http://schemas.microsoft.com/office/2006/documentManagement/types"/>
    <xsd:import namespace="http://schemas.microsoft.com/office/infopath/2007/PartnerControls"/>
    <xsd:element name="Funding" ma:index="7" ma:displayName="Funding" ma:description="Funding Soure" ma:internalName="Fund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ideDescription xmlns="http://schemas.microsoft.com/sharepoint/v3" xsi:nil="true"/>
    <Presentation xmlns="http://schemas.microsoft.com/sharepoint/v3">Leung-Qian-Urbanization-GRL-July2017-f</Presentation>
    <Funding xmlns="98b00cf3-a6ce-40de-8923-f140beb786e9">RGCM</Funding>
  </documentManagement>
</p:properties>
</file>

<file path=customXml/itemProps1.xml><?xml version="1.0" encoding="utf-8"?>
<ds:datastoreItem xmlns:ds="http://schemas.openxmlformats.org/officeDocument/2006/customXml" ds:itemID="{63683A72-17D9-4717-B1F5-47880D19BC46}"/>
</file>

<file path=customXml/itemProps2.xml><?xml version="1.0" encoding="utf-8"?>
<ds:datastoreItem xmlns:ds="http://schemas.openxmlformats.org/officeDocument/2006/customXml" ds:itemID="{FEF11037-0B52-4928-9080-C088ACAF6800}"/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DOE-Sample-Slide-Highlights-Template.pot</Template>
  <TotalTime>1210</TotalTime>
  <Words>262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DOE-Sample-Slide-Highlights-Template</vt:lpstr>
      <vt:lpstr>PowerPoint Presentation</vt:lpstr>
    </vt:vector>
  </TitlesOfParts>
  <Company>PNNL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Leung-Qian-Urbanization-GRL-July2017-f</dc:title>
  <dc:creator>JOvink</dc:creator>
  <dc:description/>
  <cp:lastModifiedBy>Dorsey, Kathryn S</cp:lastModifiedBy>
  <cp:revision>92</cp:revision>
  <cp:lastPrinted>2017-02-14T23:42:19Z</cp:lastPrinted>
  <dcterms:created xsi:type="dcterms:W3CDTF">2013-02-22T17:42:48Z</dcterms:created>
  <dcterms:modified xsi:type="dcterms:W3CDTF">2017-07-19T16:45:16Z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ghlight">
    <vt:lpwstr/>
  </property>
  <property fmtid="{D5CDD505-2E9C-101B-9397-08002B2CF9AE}" pid="3" name="FY">
    <vt:lpwstr/>
  </property>
  <property fmtid="{D5CDD505-2E9C-101B-9397-08002B2CF9AE}" pid="4" name="Funding">
    <vt:lpwstr>RGCM</vt:lpwstr>
  </property>
  <property fmtid="{D5CDD505-2E9C-101B-9397-08002B2CF9AE}" pid="5" name="ContentTypeId">
    <vt:lpwstr>0x010100A22E315B1F3C42B49A0E90D2F9AB5AB100A3ADA40348D53C4EA114B46FA9468BEB</vt:lpwstr>
  </property>
  <property fmtid="{D5CDD505-2E9C-101B-9397-08002B2CF9AE}" pid="6" name="ContentType">
    <vt:lpwstr>Slide</vt:lpwstr>
  </property>
  <property fmtid="{D5CDD505-2E9C-101B-9397-08002B2CF9AE}" pid="7" name="Presentation">
    <vt:lpwstr>Leung-Qian-Urbanization-GRL-July2017-f</vt:lpwstr>
  </property>
  <property fmtid="{D5CDD505-2E9C-101B-9397-08002B2CF9AE}" pid="8" name="SlideDescription">
    <vt:lpwstr/>
  </property>
</Properties>
</file>