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7" r:id="rId5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1277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E445B92-D5A7-4578-88E9-A6F66476662F}" type="datetimeFigureOut">
              <a:rPr lang="en-US" altLang="en-US"/>
              <a:pPr/>
              <a:t>2/6/2017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54ED6D5-49AC-485A-A9EC-500D45EEE1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80735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28AC9C65-CBF2-47E3-9C35-4A5A0C27F98D}" type="slidenum">
              <a:rPr lang="en-US" altLang="en-US" sz="1200"/>
              <a:pPr eaLnBrk="1" hangingPunct="1"/>
              <a:t>1</a:t>
            </a:fld>
            <a:endParaRPr lang="en-US" altLang="en-US" sz="1200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 smtClean="0"/>
              <a:t>http://www.pnnl.gov/science/highlights/highlights.asp?division=749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FC65100-BB58-4973-82BD-A1095857D685}" type="datetimeFigureOut">
              <a:rPr lang="en-US" altLang="en-US"/>
              <a:pPr/>
              <a:t>2/6/2017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9A4560-9345-4314-9A3E-0AA267DD00B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6564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669F93F-9F24-4292-BE2C-256B527BFE11}" type="datetimeFigureOut">
              <a:rPr lang="en-US" altLang="en-US"/>
              <a:pPr/>
              <a:t>2/6/2017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6B09C3-CBFE-44D0-B399-994D4C341D5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1443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F7753B-8823-4A06-8129-21B37BBB0CBA}" type="datetimeFigureOut">
              <a:rPr lang="en-US" altLang="en-US"/>
              <a:pPr/>
              <a:t>2/6/2017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6BF3B1-D083-4152-BC60-A633F3A1AFE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66383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1218425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AC786E0-15D4-44C0-91B7-F8D2AB362B69}" type="datetimeFigureOut">
              <a:rPr lang="en-US" altLang="en-US"/>
              <a:pPr/>
              <a:t>2/6/2017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73BB92-5753-414B-BD0B-85146BE9FD2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8286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135638F-F90B-4E9D-85D2-798F14DA1905}" type="datetimeFigureOut">
              <a:rPr lang="en-US" altLang="en-US"/>
              <a:pPr/>
              <a:t>2/6/2017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69698A-E25C-4F62-BB02-20030A2CA2B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0555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9A007B-D534-4EBB-B8C5-ACA67E30B2DE}" type="datetimeFigureOut">
              <a:rPr lang="en-US" altLang="en-US"/>
              <a:pPr/>
              <a:t>2/6/2017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A381C0-2EC9-4B60-BC45-39AF2A46B96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5810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439A39B-F0E6-4521-8E21-733EF2EAAD7B}" type="datetimeFigureOut">
              <a:rPr lang="en-US" altLang="en-US"/>
              <a:pPr/>
              <a:t>2/6/2017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2778FA-E65C-43BE-876B-118AD735AB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343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7074796-B60C-47C7-85AA-2F540BC3F3B6}" type="datetimeFigureOut">
              <a:rPr lang="en-US" altLang="en-US"/>
              <a:pPr/>
              <a:t>2/6/2017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EFCAB4-C50D-4E4E-A08D-5C99F58493F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9533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3F7DAD-D270-449F-9B13-570F28D27536}" type="datetimeFigureOut">
              <a:rPr lang="en-US" altLang="en-US"/>
              <a:pPr/>
              <a:t>2/6/2017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56C7FE-D0F2-4D4C-A380-2609E3BE3BB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700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363A80-C3F9-40A3-8771-21FB0B6A1533}" type="datetimeFigureOut">
              <a:rPr lang="en-US" altLang="en-US"/>
              <a:pPr/>
              <a:t>2/6/2017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B46E87-259A-4F90-904E-0B1BFBA9F68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5853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08CDF09-51A4-4A95-B00B-83A1589372C6}" type="datetimeFigureOut">
              <a:rPr lang="en-US" altLang="en-US"/>
              <a:pPr/>
              <a:t>2/6/2017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0E5C55-CD5D-4DFD-A326-32F032D172E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7774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43ED67B3-39FA-455F-A7E2-DA8EC7CF5BBB}" type="datetimeFigureOut">
              <a:rPr lang="en-US" altLang="en-US"/>
              <a:pPr/>
              <a:t>2/6/2017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719125B5-5DFC-455B-9959-241F48C3496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15000"/>
              </a:spcBef>
            </a:pPr>
            <a:endParaRPr lang="en-US" altLang="en-US" sz="1600"/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52400" y="914400"/>
            <a:ext cx="42672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15000"/>
              </a:spcBef>
            </a:pPr>
            <a:r>
              <a:rPr lang="en-US" altLang="en-US" sz="1800" b="1" dirty="0"/>
              <a:t>Objective</a:t>
            </a:r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/>
              <a:t>Describe the design of an international project called HighResMIP that aims at systematically evaluating the impacts of model horizontal resolution on climate </a:t>
            </a:r>
            <a:r>
              <a:rPr lang="en-US" altLang="en-US" sz="1600"/>
              <a:t>simulation </a:t>
            </a:r>
            <a:r>
              <a:rPr lang="en-US" altLang="en-US" sz="1600" smtClean="0"/>
              <a:t>fidelity</a:t>
            </a:r>
            <a:endParaRPr lang="en-US" altLang="en-US" sz="1600" dirty="0"/>
          </a:p>
          <a:p>
            <a:pPr algn="ctr" eaLnBrk="1" hangingPunct="1">
              <a:spcBef>
                <a:spcPts val="1200"/>
              </a:spcBef>
            </a:pPr>
            <a:r>
              <a:rPr lang="en-US" altLang="en-US" sz="1800" b="1" dirty="0"/>
              <a:t>Approach</a:t>
            </a:r>
            <a:endParaRPr lang="en-US" altLang="en-US" sz="1600" b="1" dirty="0"/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/>
              <a:t>Design a coordinated set of experiments in </a:t>
            </a:r>
            <a:r>
              <a:rPr lang="en-US" altLang="en-US" sz="1600" dirty="0" err="1"/>
              <a:t>HighResMIP</a:t>
            </a:r>
            <a:r>
              <a:rPr lang="en-US" altLang="en-US" sz="1600" dirty="0"/>
              <a:t> to assess </a:t>
            </a:r>
            <a:r>
              <a:rPr lang="en-US" altLang="en-US" sz="1600" dirty="0" smtClean="0"/>
              <a:t>atmosphere </a:t>
            </a:r>
            <a:r>
              <a:rPr lang="en-US" altLang="en-US" sz="1600" dirty="0"/>
              <a:t>and ocean </a:t>
            </a:r>
            <a:r>
              <a:rPr lang="en-US" altLang="en-US" sz="1600" dirty="0" smtClean="0"/>
              <a:t>simulations at both standard </a:t>
            </a:r>
            <a:r>
              <a:rPr lang="en-US" altLang="en-US" sz="1600" dirty="0"/>
              <a:t>and enhanced horizontal-</a:t>
            </a:r>
            <a:r>
              <a:rPr lang="en-US" altLang="en-US" sz="1600" dirty="0" smtClean="0"/>
              <a:t>resolutions </a:t>
            </a:r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/>
              <a:t>Divide the experiments into three tiers consisting of atmosphere-only and coupled runs, and spanning the period 1950–2050, with the possibility of extending to </a:t>
            </a:r>
            <a:r>
              <a:rPr lang="en-US" altLang="en-US" sz="1600" dirty="0" smtClean="0"/>
              <a:t>2100</a:t>
            </a:r>
            <a:endParaRPr lang="en-US" altLang="en-US" sz="1600" dirty="0"/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 smtClean="0"/>
              <a:t>Compare simulations from the multi</a:t>
            </a:r>
            <a:r>
              <a:rPr lang="en-US" altLang="en-US" sz="1600" dirty="0"/>
              <a:t>-model ensemble </a:t>
            </a:r>
            <a:r>
              <a:rPr lang="en-US" altLang="en-US" sz="1600" dirty="0" smtClean="0"/>
              <a:t>that follows the experimental protocol to assess the robust response of simulated climate to model resolution </a:t>
            </a:r>
            <a:endParaRPr lang="en-US" altLang="en-US" sz="1600" dirty="0"/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52400" y="0"/>
            <a:ext cx="86106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 dirty="0">
                <a:latin typeface="Calibri" charset="0"/>
                <a:ea typeface="ＭＳ Ｐゴシック" charset="0"/>
                <a:cs typeface="Arial" charset="0"/>
              </a:rPr>
              <a:t>High Resolution Model </a:t>
            </a:r>
            <a:r>
              <a:rPr lang="en-US" sz="2800" b="1" dirty="0" err="1">
                <a:latin typeface="Calibri" charset="0"/>
                <a:ea typeface="ＭＳ Ｐゴシック" charset="0"/>
                <a:cs typeface="Arial" charset="0"/>
              </a:rPr>
              <a:t>Intercomparison</a:t>
            </a:r>
            <a:r>
              <a:rPr lang="en-US" sz="2800" b="1" dirty="0">
                <a:latin typeface="Calibri" charset="0"/>
                <a:ea typeface="ＭＳ Ｐゴシック" charset="0"/>
                <a:cs typeface="Arial" charset="0"/>
              </a:rPr>
              <a:t> Project (</a:t>
            </a:r>
            <a:r>
              <a:rPr lang="en-US" sz="2800" b="1" dirty="0" err="1">
                <a:latin typeface="Calibri" charset="0"/>
                <a:ea typeface="ＭＳ Ｐゴシック" charset="0"/>
                <a:cs typeface="Arial" charset="0"/>
              </a:rPr>
              <a:t>HighResMIP</a:t>
            </a:r>
            <a:r>
              <a:rPr lang="en-US" sz="2800" b="1" dirty="0">
                <a:latin typeface="Calibri" charset="0"/>
                <a:ea typeface="ＭＳ Ｐゴシック" charset="0"/>
                <a:cs typeface="Arial" charset="0"/>
              </a:rPr>
              <a:t>) for CMIP6 </a:t>
            </a:r>
            <a:endParaRPr lang="en-US" sz="2800" b="1" dirty="0"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14340" name="Text Box 6"/>
          <p:cNvSpPr txBox="1">
            <a:spLocks noChangeArrowheads="1"/>
          </p:cNvSpPr>
          <p:nvPr/>
        </p:nvSpPr>
        <p:spPr bwMode="auto">
          <a:xfrm>
            <a:off x="223838" y="6248400"/>
            <a:ext cx="8888412" cy="55399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1000" dirty="0" err="1"/>
              <a:t>Haarsma</a:t>
            </a:r>
            <a:r>
              <a:rPr lang="en-US" sz="1000" dirty="0"/>
              <a:t> RJ, M Roberts, PL </a:t>
            </a:r>
            <a:r>
              <a:rPr lang="en-US" sz="1000" dirty="0" err="1"/>
              <a:t>Vidale</a:t>
            </a:r>
            <a:r>
              <a:rPr lang="en-US" sz="1000" dirty="0"/>
              <a:t>, CA Senior, A </a:t>
            </a:r>
            <a:r>
              <a:rPr lang="en-US" sz="1000" dirty="0" err="1"/>
              <a:t>Bellucci</a:t>
            </a:r>
            <a:r>
              <a:rPr lang="en-US" sz="1000" dirty="0"/>
              <a:t>, Q Bao, P Chang, S </a:t>
            </a:r>
            <a:r>
              <a:rPr lang="en-US" sz="1000" dirty="0" err="1"/>
              <a:t>Corti</a:t>
            </a:r>
            <a:r>
              <a:rPr lang="en-US" sz="1000" dirty="0"/>
              <a:t>, NS </a:t>
            </a:r>
            <a:r>
              <a:rPr lang="en-US" sz="1000" dirty="0" err="1"/>
              <a:t>Fučkar</a:t>
            </a:r>
            <a:r>
              <a:rPr lang="en-US" sz="1000" dirty="0"/>
              <a:t>, V </a:t>
            </a:r>
            <a:r>
              <a:rPr lang="en-US" sz="1000" dirty="0" err="1"/>
              <a:t>Guemas</a:t>
            </a:r>
            <a:r>
              <a:rPr lang="en-US" sz="1000" dirty="0"/>
              <a:t>, J von Hardenberg, W </a:t>
            </a:r>
            <a:r>
              <a:rPr lang="en-US" sz="1000" dirty="0" err="1"/>
              <a:t>Hazeleger</a:t>
            </a:r>
            <a:r>
              <a:rPr lang="en-US" sz="1000" dirty="0"/>
              <a:t>, C Kodama, T </a:t>
            </a:r>
            <a:r>
              <a:rPr lang="en-US" sz="1000" dirty="0" err="1"/>
              <a:t>Koenigk</a:t>
            </a:r>
            <a:r>
              <a:rPr lang="en-US" sz="1000" dirty="0"/>
              <a:t>, LR Leung, J Lu, J-J Luo, J Mao, M </a:t>
            </a:r>
            <a:r>
              <a:rPr lang="en-US" sz="1000" dirty="0" err="1"/>
              <a:t>Mizielinski</a:t>
            </a:r>
            <a:r>
              <a:rPr lang="en-US" sz="1000" dirty="0"/>
              <a:t>, R Mizuta, P </a:t>
            </a:r>
            <a:r>
              <a:rPr lang="en-US" sz="1000" dirty="0" err="1"/>
              <a:t>Nobre</a:t>
            </a:r>
            <a:r>
              <a:rPr lang="en-US" sz="1000" dirty="0"/>
              <a:t>, M Satoh, E </a:t>
            </a:r>
            <a:r>
              <a:rPr lang="en-US" sz="1000" dirty="0" err="1"/>
              <a:t>Scoccimarro</a:t>
            </a:r>
            <a:r>
              <a:rPr lang="en-US" sz="1000" dirty="0"/>
              <a:t>, T </a:t>
            </a:r>
            <a:r>
              <a:rPr lang="en-US" sz="1000" dirty="0" err="1"/>
              <a:t>Semmler</a:t>
            </a:r>
            <a:r>
              <a:rPr lang="en-US" sz="1000" dirty="0"/>
              <a:t>, J Small, and J-S von </a:t>
            </a:r>
            <a:r>
              <a:rPr lang="en-US" sz="1000" dirty="0" err="1"/>
              <a:t>Storch</a:t>
            </a:r>
            <a:r>
              <a:rPr lang="en-US" sz="1000" dirty="0" smtClean="0"/>
              <a:t>. </a:t>
            </a:r>
            <a:r>
              <a:rPr lang="en-US" altLang="en-US" sz="1000" dirty="0" smtClean="0"/>
              <a:t>2016</a:t>
            </a:r>
            <a:r>
              <a:rPr lang="en-US" altLang="en-US" sz="1000" dirty="0"/>
              <a:t>. “High Resolution Model Intercomparison Project (HighResMIP v1.0) for CMIP6.” </a:t>
            </a:r>
            <a:r>
              <a:rPr lang="en-US" sz="1000" i="1" dirty="0" smtClean="0">
                <a:effectLst/>
                <a:latin typeface="+mn-lt"/>
                <a:ea typeface="Times New Roman"/>
              </a:rPr>
              <a:t>Geoscientific Model Development</a:t>
            </a:r>
            <a:r>
              <a:rPr lang="en-US" sz="1000" dirty="0" smtClean="0">
                <a:effectLst/>
                <a:latin typeface="+mn-lt"/>
                <a:ea typeface="Times New Roman"/>
              </a:rPr>
              <a:t> </a:t>
            </a:r>
            <a:r>
              <a:rPr lang="en-US" altLang="en-US" sz="1000" dirty="0" smtClean="0"/>
              <a:t>9:4185-4208. DOI:10.5194/gmd-9-4185-2016</a:t>
            </a:r>
            <a:endParaRPr lang="en-US" altLang="en-US" sz="1000" dirty="0">
              <a:latin typeface="Arial" pitchFamily="34" charset="0"/>
            </a:endParaRPr>
          </a:p>
        </p:txBody>
      </p:sp>
      <p:sp>
        <p:nvSpPr>
          <p:cNvPr id="14341" name="Rectangle 2"/>
          <p:cNvSpPr>
            <a:spLocks noChangeArrowheads="1"/>
          </p:cNvSpPr>
          <p:nvPr/>
        </p:nvSpPr>
        <p:spPr bwMode="auto">
          <a:xfrm>
            <a:off x="4267200" y="4495800"/>
            <a:ext cx="48768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313" indent="-287338" eaLnBrk="0" hangingPunct="0"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15000"/>
              </a:spcBef>
            </a:pPr>
            <a:r>
              <a:rPr lang="en-US" altLang="en-US" sz="1800" b="1"/>
              <a:t>Impact</a:t>
            </a:r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/>
              <a:t>A systematic evaluation of the impacts of model resolution using a multi-model approach has important implications to understanding uncertainty in model projections of regional climate change, water availability, and regional sea level rise </a:t>
            </a:r>
          </a:p>
        </p:txBody>
      </p:sp>
      <p:pic>
        <p:nvPicPr>
          <p:cNvPr id="1434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0912" y="838200"/>
            <a:ext cx="4154488" cy="3652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3" name="TextBox 9"/>
          <p:cNvSpPr txBox="1">
            <a:spLocks noChangeArrowheads="1"/>
          </p:cNvSpPr>
          <p:nvPr/>
        </p:nvSpPr>
        <p:spPr bwMode="auto">
          <a:xfrm>
            <a:off x="4648200" y="576262"/>
            <a:ext cx="434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altLang="en-US" sz="1600" b="1" dirty="0">
                <a:solidFill>
                  <a:srgbClr val="0000FF"/>
                </a:solidFill>
              </a:rPr>
              <a:t>Schematic outline of Tiers 1, 2, and 3 simulations</a:t>
            </a:r>
            <a:endParaRPr lang="en-US" altLang="en-US" sz="1600" b="1" dirty="0">
              <a:solidFill>
                <a:srgbClr val="0000FF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B46693E-7225-4BCF-837F-8C9A705999A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DF92621-9CF0-44DB-92AE-971D55CE2E2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7F3C3F51-43D8-4BE9-AFA0-E6020FF2EB56}">
  <ds:schemaRefs>
    <ds:schemaRef ds:uri="http://schemas.openxmlformats.org/package/2006/metadata/core-properties"/>
    <ds:schemaRef ds:uri="http://schemas.microsoft.com/office/2006/metadata/properties"/>
    <ds:schemaRef ds:uri="http://purl.org/dc/terms/"/>
    <ds:schemaRef ds:uri="http://purl.org/dc/dcmitype/"/>
    <ds:schemaRef ds:uri="http://www.w3.org/XML/1998/namespace"/>
    <ds:schemaRef ds:uri="http://schemas.microsoft.com/office/2006/documentManagement/types"/>
    <ds:schemaRef ds:uri="http://purl.org/dc/elements/1.1/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</TotalTime>
  <Words>257</Words>
  <Application>Microsoft Office PowerPoint</Application>
  <PresentationFormat>On-screen Show (4:3)</PresentationFormat>
  <Paragraphs>13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DOE-Sample-Slide-Highlights-Template</vt:lpstr>
      <vt:lpstr>PowerPoint Presentation</vt:lpstr>
    </vt:vector>
  </TitlesOfParts>
  <Company>PNNL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JOvink</dc:creator>
  <cp:lastModifiedBy>JOvink</cp:lastModifiedBy>
  <cp:revision>9</cp:revision>
  <cp:lastPrinted>2011-05-11T17:30:12Z</cp:lastPrinted>
  <dcterms:created xsi:type="dcterms:W3CDTF">2013-02-22T17:42:48Z</dcterms:created>
  <dcterms:modified xsi:type="dcterms:W3CDTF">2017-02-06T23:35:42Z</dcterms:modified>
</cp:coreProperties>
</file>