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99BCF8-3108-426C-9FC8-A34EF91B1766}" type="datetimeFigureOut">
              <a:rPr lang="en-US" smtClean="0"/>
              <a:t>4/6/2017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3016C5-9B01-4E8D-B946-06C7EF9E7DAD}" type="slidenum">
              <a:rPr lang="en-US" smtClean="0"/>
              <a:t>‹#›</a:t>
            </a:fld>
            <a:endParaRPr lang="en-US"/>
          </a:p>
        </p:txBody>
      </p:sp>
    </p:spTree>
    <p:extLst>
      <p:ext uri="{BB962C8B-B14F-4D97-AF65-F5344CB8AC3E}">
        <p14:creationId xmlns:p14="http://schemas.microsoft.com/office/powerpoint/2010/main" val="2106096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charset="0"/>
                <a:ea typeface="ＭＳ Ｐゴシック" charset="0"/>
                <a:cs typeface="Arial" charset="0"/>
              </a:defRPr>
            </a:lvl1pPr>
            <a:lvl2pPr marL="754063" indent="-288925" eaLnBrk="0" hangingPunct="0">
              <a:defRPr>
                <a:solidFill>
                  <a:schemeClr val="tx1"/>
                </a:solidFill>
                <a:latin typeface="Calibri" charset="0"/>
                <a:ea typeface="Arial" charset="0"/>
                <a:cs typeface="Arial" charset="0"/>
              </a:defRPr>
            </a:lvl2pPr>
            <a:lvl3pPr marL="1160463" indent="-231775" eaLnBrk="0" hangingPunct="0">
              <a:defRPr>
                <a:solidFill>
                  <a:schemeClr val="tx1"/>
                </a:solidFill>
                <a:latin typeface="Calibri" charset="0"/>
                <a:ea typeface="Arial" charset="0"/>
                <a:cs typeface="Arial" charset="0"/>
              </a:defRPr>
            </a:lvl3pPr>
            <a:lvl4pPr marL="1625600" indent="-231775" eaLnBrk="0" hangingPunct="0">
              <a:defRPr>
                <a:solidFill>
                  <a:schemeClr val="tx1"/>
                </a:solidFill>
                <a:latin typeface="Calibri" charset="0"/>
                <a:ea typeface="Arial" charset="0"/>
                <a:cs typeface="Arial" charset="0"/>
              </a:defRPr>
            </a:lvl4pPr>
            <a:lvl5pPr marL="2090738" indent="-231775" eaLnBrk="0" hangingPunct="0">
              <a:defRPr>
                <a:solidFill>
                  <a:schemeClr val="tx1"/>
                </a:solidFill>
                <a:latin typeface="Calibri" charset="0"/>
                <a:ea typeface="Arial" charset="0"/>
                <a:cs typeface="Arial" charset="0"/>
              </a:defRPr>
            </a:lvl5pPr>
            <a:lvl6pPr marL="2547938" indent="-231775" eaLnBrk="0" fontAlgn="base" hangingPunct="0">
              <a:spcBef>
                <a:spcPct val="0"/>
              </a:spcBef>
              <a:spcAft>
                <a:spcPct val="0"/>
              </a:spcAft>
              <a:defRPr>
                <a:solidFill>
                  <a:schemeClr val="tx1"/>
                </a:solidFill>
                <a:latin typeface="Calibri" charset="0"/>
                <a:ea typeface="Arial" charset="0"/>
                <a:cs typeface="Arial" charset="0"/>
              </a:defRPr>
            </a:lvl6pPr>
            <a:lvl7pPr marL="3005138" indent="-231775" eaLnBrk="0" fontAlgn="base" hangingPunct="0">
              <a:spcBef>
                <a:spcPct val="0"/>
              </a:spcBef>
              <a:spcAft>
                <a:spcPct val="0"/>
              </a:spcAft>
              <a:defRPr>
                <a:solidFill>
                  <a:schemeClr val="tx1"/>
                </a:solidFill>
                <a:latin typeface="Calibri" charset="0"/>
                <a:ea typeface="Arial" charset="0"/>
                <a:cs typeface="Arial" charset="0"/>
              </a:defRPr>
            </a:lvl7pPr>
            <a:lvl8pPr marL="3462338" indent="-231775" eaLnBrk="0" fontAlgn="base" hangingPunct="0">
              <a:spcBef>
                <a:spcPct val="0"/>
              </a:spcBef>
              <a:spcAft>
                <a:spcPct val="0"/>
              </a:spcAft>
              <a:defRPr>
                <a:solidFill>
                  <a:schemeClr val="tx1"/>
                </a:solidFill>
                <a:latin typeface="Calibri" charset="0"/>
                <a:ea typeface="Arial" charset="0"/>
                <a:cs typeface="Arial" charset="0"/>
              </a:defRPr>
            </a:lvl8pPr>
            <a:lvl9pPr marL="3919538" indent="-231775" eaLnBrk="0" fontAlgn="base" hangingPunct="0">
              <a:spcBef>
                <a:spcPct val="0"/>
              </a:spcBef>
              <a:spcAft>
                <a:spcPct val="0"/>
              </a:spcAft>
              <a:defRPr>
                <a:solidFill>
                  <a:schemeClr val="tx1"/>
                </a:solidFill>
                <a:latin typeface="Calibri" charset="0"/>
                <a:ea typeface="Arial" charset="0"/>
                <a:cs typeface="Arial" charset="0"/>
              </a:defRPr>
            </a:lvl9pPr>
          </a:lstStyle>
          <a:p>
            <a:pPr eaLnBrk="1" hangingPunct="1"/>
            <a:fld id="{B8996F9E-F5ED-E345-9C74-CB29A87D9F18}" type="slidenum">
              <a:rPr lang="en-US">
                <a:solidFill>
                  <a:srgbClr val="000000"/>
                </a:solidFill>
              </a:rPr>
              <a:pPr eaLnBrk="1" hangingPunct="1"/>
              <a:t>1</a:t>
            </a:fld>
            <a:endParaRPr 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z="1000" smtClean="0"/>
              <a:t>http://www.pnnl.gov/science/highlights/highlights.asp?division=749</a:t>
            </a:r>
            <a:endParaRPr lang="en-US" altLang="en-US" sz="1000" dirty="0"/>
          </a:p>
        </p:txBody>
      </p:sp>
    </p:spTree>
    <p:extLst>
      <p:ext uri="{BB962C8B-B14F-4D97-AF65-F5344CB8AC3E}">
        <p14:creationId xmlns:p14="http://schemas.microsoft.com/office/powerpoint/2010/main" val="3067790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smtClean="0"/>
              <a:t>Click icon to add table</a:t>
            </a:r>
            <a:endParaRPr lang="en-US" noProof="0" dirty="0" smtClean="0"/>
          </a:p>
        </p:txBody>
      </p:sp>
    </p:spTree>
    <p:extLst>
      <p:ext uri="{BB962C8B-B14F-4D97-AF65-F5344CB8AC3E}">
        <p14:creationId xmlns:p14="http://schemas.microsoft.com/office/powerpoint/2010/main" val="350784182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81FC266F-AE75-A84E-B665-DB3E4DD48D13}" type="datetimeFigureOut">
              <a:rPr lang="en-US"/>
              <a:pPr/>
              <a:t>4/6/2017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A3FC05D-CAEA-B44F-886E-CC2AB351CA08}" type="slidenum">
              <a:rPr lang="en-US"/>
              <a:pPr/>
              <a:t>‹#›</a:t>
            </a:fld>
            <a:endParaRPr lang="en-US"/>
          </a:p>
        </p:txBody>
      </p:sp>
    </p:spTree>
    <p:extLst>
      <p:ext uri="{BB962C8B-B14F-4D97-AF65-F5344CB8AC3E}">
        <p14:creationId xmlns:p14="http://schemas.microsoft.com/office/powerpoint/2010/main" val="1816248844"/>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ＭＳ Ｐゴシック" charset="0"/>
          <a:cs typeface="+mj-cs"/>
        </a:defRPr>
      </a:lvl1pPr>
      <a:lvl2pPr algn="ctr" rtl="0" eaLnBrk="1" fontAlgn="base" hangingPunct="1">
        <a:spcBef>
          <a:spcPct val="0"/>
        </a:spcBef>
        <a:spcAft>
          <a:spcPct val="0"/>
        </a:spcAft>
        <a:defRPr sz="4400">
          <a:solidFill>
            <a:schemeClr val="tx1"/>
          </a:solidFill>
          <a:latin typeface="Calibri" pitchFamily="34" charset="0"/>
          <a:ea typeface="ＭＳ Ｐゴシック" charset="0"/>
        </a:defRPr>
      </a:lvl2pPr>
      <a:lvl3pPr algn="ctr" rtl="0" eaLnBrk="1" fontAlgn="base" hangingPunct="1">
        <a:spcBef>
          <a:spcPct val="0"/>
        </a:spcBef>
        <a:spcAft>
          <a:spcPct val="0"/>
        </a:spcAft>
        <a:defRPr sz="4400">
          <a:solidFill>
            <a:schemeClr val="tx1"/>
          </a:solidFill>
          <a:latin typeface="Calibri" pitchFamily="34" charset="0"/>
          <a:ea typeface="ＭＳ Ｐゴシック" charset="0"/>
        </a:defRPr>
      </a:lvl3pPr>
      <a:lvl4pPr algn="ctr" rtl="0" eaLnBrk="1" fontAlgn="base" hangingPunct="1">
        <a:spcBef>
          <a:spcPct val="0"/>
        </a:spcBef>
        <a:spcAft>
          <a:spcPct val="0"/>
        </a:spcAft>
        <a:defRPr sz="4400">
          <a:solidFill>
            <a:schemeClr val="tx1"/>
          </a:solidFill>
          <a:latin typeface="Calibri" pitchFamily="34" charset="0"/>
          <a:ea typeface="ＭＳ Ｐゴシック" charset="0"/>
        </a:defRPr>
      </a:lvl4pPr>
      <a:lvl5pPr algn="ctr" rtl="0" eaLnBrk="1" fontAlgn="base" hangingPunct="1">
        <a:spcBef>
          <a:spcPct val="0"/>
        </a:spcBef>
        <a:spcAft>
          <a:spcPct val="0"/>
        </a:spcAft>
        <a:defRPr sz="4400">
          <a:solidFill>
            <a:schemeClr val="tx1"/>
          </a:solidFill>
          <a:latin typeface="Calibri" pitchFamily="34" charset="0"/>
          <a:ea typeface="ＭＳ Ｐゴシック"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pPr>
            <a:endParaRPr lang="en-US" sz="1600">
              <a:solidFill>
                <a:srgbClr val="000000"/>
              </a:solidFill>
            </a:endParaRPr>
          </a:p>
        </p:txBody>
      </p:sp>
      <p:sp>
        <p:nvSpPr>
          <p:cNvPr id="3076" name="Rectangle 5"/>
          <p:cNvSpPr>
            <a:spLocks noChangeArrowheads="1"/>
          </p:cNvSpPr>
          <p:nvPr/>
        </p:nvSpPr>
        <p:spPr bwMode="auto">
          <a:xfrm>
            <a:off x="16173" y="76200"/>
            <a:ext cx="9264054"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800" b="1" dirty="0" smtClean="0"/>
              <a:t>Regional </a:t>
            </a:r>
            <a:r>
              <a:rPr lang="en-US" sz="2800" b="1" dirty="0"/>
              <a:t>Downscaling </a:t>
            </a:r>
            <a:r>
              <a:rPr lang="en-US" sz="2800" b="1" dirty="0" smtClean="0"/>
              <a:t>of </a:t>
            </a:r>
            <a:r>
              <a:rPr lang="en-US" sz="2800" b="1" dirty="0" err="1" smtClean="0"/>
              <a:t>Subseasonal</a:t>
            </a:r>
            <a:r>
              <a:rPr lang="en-US" sz="2800" b="1" dirty="0" smtClean="0"/>
              <a:t>-to-Seasonal Prediction</a:t>
            </a:r>
            <a:endParaRPr lang="en-US" sz="2800" dirty="0"/>
          </a:p>
        </p:txBody>
      </p:sp>
      <p:sp>
        <p:nvSpPr>
          <p:cNvPr id="3077" name="Text Box 6"/>
          <p:cNvSpPr txBox="1">
            <a:spLocks noChangeArrowheads="1"/>
          </p:cNvSpPr>
          <p:nvPr/>
        </p:nvSpPr>
        <p:spPr bwMode="auto">
          <a:xfrm>
            <a:off x="152400" y="6248400"/>
            <a:ext cx="4114800" cy="4001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1000" dirty="0" smtClean="0"/>
              <a:t>Leung LR and Y </a:t>
            </a:r>
            <a:r>
              <a:rPr lang="en-US" sz="1000" dirty="0"/>
              <a:t>Gao. 2016. “Regional Downscaling of S2S Prediction: Past Lessons and Future Prospects.” </a:t>
            </a:r>
            <a:r>
              <a:rPr lang="en-US" sz="1000" i="1" dirty="0"/>
              <a:t>CLIVAR </a:t>
            </a:r>
            <a:r>
              <a:rPr lang="en-US" sz="1000" i="1" dirty="0" smtClean="0"/>
              <a:t>Variations </a:t>
            </a:r>
            <a:r>
              <a:rPr lang="en-US" sz="1000" dirty="0" smtClean="0"/>
              <a:t>14(4), 13-17. </a:t>
            </a:r>
            <a:endParaRPr lang="en-US" sz="1000" dirty="0">
              <a:solidFill>
                <a:srgbClr val="000000"/>
              </a:solidFill>
              <a:latin typeface="+mn-lt"/>
            </a:endParaRPr>
          </a:p>
        </p:txBody>
      </p:sp>
      <p:sp>
        <p:nvSpPr>
          <p:cNvPr id="3079" name="Rectangle 2"/>
          <p:cNvSpPr>
            <a:spLocks noChangeArrowheads="1"/>
          </p:cNvSpPr>
          <p:nvPr/>
        </p:nvSpPr>
        <p:spPr bwMode="auto">
          <a:xfrm>
            <a:off x="4343400" y="4846260"/>
            <a:ext cx="4800600" cy="2011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1313" indent="-287338" algn="ctr">
              <a:spcBef>
                <a:spcPct val="15000"/>
              </a:spcBef>
              <a:tabLst>
                <a:tab pos="338138" algn="l"/>
              </a:tabLst>
            </a:pPr>
            <a:r>
              <a:rPr lang="en-US" b="1" dirty="0">
                <a:solidFill>
                  <a:srgbClr val="000000"/>
                </a:solidFill>
              </a:rPr>
              <a:t>Impact</a:t>
            </a:r>
          </a:p>
          <a:p>
            <a:pPr marL="341313" indent="-287338">
              <a:spcBef>
                <a:spcPct val="15000"/>
              </a:spcBef>
              <a:buFont typeface="Arial" charset="0"/>
              <a:buChar char="●"/>
              <a:tabLst>
                <a:tab pos="338138" algn="l"/>
              </a:tabLst>
            </a:pPr>
            <a:r>
              <a:rPr lang="en-US" sz="1600" dirty="0" smtClean="0"/>
              <a:t>Regional, convection-permitting </a:t>
            </a:r>
            <a:r>
              <a:rPr lang="en-US" sz="1600" dirty="0"/>
              <a:t>modeling that better </a:t>
            </a:r>
            <a:r>
              <a:rPr lang="en-US" sz="1600" dirty="0" smtClean="0"/>
              <a:t>simulates mesoscale organized convection </a:t>
            </a:r>
            <a:r>
              <a:rPr lang="en-US" sz="1600" dirty="0"/>
              <a:t>and land-atmosphere </a:t>
            </a:r>
            <a:r>
              <a:rPr lang="en-US" sz="1600" dirty="0" smtClean="0"/>
              <a:t>interactions could </a:t>
            </a:r>
            <a:r>
              <a:rPr lang="en-US" sz="1600" dirty="0"/>
              <a:t>improve S2S prediction </a:t>
            </a:r>
            <a:r>
              <a:rPr lang="en-US" sz="1600" dirty="0" smtClean="0"/>
              <a:t>skill</a:t>
            </a:r>
          </a:p>
          <a:p>
            <a:pPr marL="341313" indent="-287338">
              <a:spcBef>
                <a:spcPct val="15000"/>
              </a:spcBef>
              <a:buFont typeface="Arial" charset="0"/>
              <a:buChar char="●"/>
              <a:tabLst>
                <a:tab pos="338138" algn="l"/>
              </a:tabLst>
            </a:pPr>
            <a:r>
              <a:rPr lang="en-US" sz="1600" dirty="0" smtClean="0"/>
              <a:t>Better S2S </a:t>
            </a:r>
            <a:r>
              <a:rPr lang="en-US" sz="1600" dirty="0"/>
              <a:t>prediction of precipitation </a:t>
            </a:r>
            <a:r>
              <a:rPr lang="en-US" sz="1600" dirty="0" smtClean="0"/>
              <a:t>has major value for </a:t>
            </a:r>
            <a:r>
              <a:rPr lang="en-US" sz="1600" dirty="0"/>
              <a:t>resource planning and </a:t>
            </a:r>
            <a:r>
              <a:rPr lang="en-US" sz="1600" dirty="0" smtClean="0"/>
              <a:t>management</a:t>
            </a:r>
            <a:endParaRPr lang="en-US" sz="1600" dirty="0">
              <a:solidFill>
                <a:srgbClr val="000000"/>
              </a:solidFill>
            </a:endParaRPr>
          </a:p>
        </p:txBody>
      </p:sp>
      <p:sp>
        <p:nvSpPr>
          <p:cNvPr id="9" name="Rectangle 4"/>
          <p:cNvSpPr>
            <a:spLocks noChangeArrowheads="1"/>
          </p:cNvSpPr>
          <p:nvPr/>
        </p:nvSpPr>
        <p:spPr bwMode="auto">
          <a:xfrm>
            <a:off x="52335" y="609600"/>
            <a:ext cx="4136893"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b="1" dirty="0">
                <a:solidFill>
                  <a:prstClr val="black"/>
                </a:solidFill>
                <a:latin typeface="Calibri" pitchFamily="34" charset="0"/>
                <a:ea typeface="+mn-ea"/>
                <a:cs typeface="Arial" pitchFamily="34" charset="0"/>
              </a:rPr>
              <a:t>Objective</a:t>
            </a:r>
          </a:p>
          <a:p>
            <a:pPr marL="285750" indent="-285750">
              <a:spcBef>
                <a:spcPct val="15000"/>
              </a:spcBef>
              <a:buFont typeface="Arial" pitchFamily="34" charset="0"/>
              <a:buChar char="●"/>
              <a:defRPr/>
            </a:pPr>
            <a:r>
              <a:rPr lang="en-US" sz="1600" dirty="0" smtClean="0">
                <a:solidFill>
                  <a:prstClr val="black"/>
                </a:solidFill>
                <a:latin typeface="Calibri" pitchFamily="34" charset="0"/>
                <a:ea typeface="+mn-ea"/>
                <a:cs typeface="Arial" pitchFamily="34" charset="0"/>
              </a:rPr>
              <a:t>Survey previous efforts in dynamical downscaling of </a:t>
            </a:r>
            <a:r>
              <a:rPr lang="en-US" sz="1600" dirty="0" err="1" smtClean="0">
                <a:solidFill>
                  <a:prstClr val="black"/>
                </a:solidFill>
                <a:latin typeface="Calibri" pitchFamily="34" charset="0"/>
                <a:ea typeface="+mn-ea"/>
                <a:cs typeface="Arial" pitchFamily="34" charset="0"/>
              </a:rPr>
              <a:t>subseasonal</a:t>
            </a:r>
            <a:r>
              <a:rPr lang="en-US" sz="1600" dirty="0" smtClean="0">
                <a:solidFill>
                  <a:prstClr val="black"/>
                </a:solidFill>
                <a:latin typeface="Calibri" pitchFamily="34" charset="0"/>
                <a:ea typeface="+mn-ea"/>
                <a:cs typeface="Arial" pitchFamily="34" charset="0"/>
              </a:rPr>
              <a:t>-to-seasonal (S2S) prediction and discuss the prospects for future improvement</a:t>
            </a:r>
            <a:endParaRPr lang="en-US" sz="1600" dirty="0" smtClean="0"/>
          </a:p>
          <a:p>
            <a:pPr algn="ctr">
              <a:spcBef>
                <a:spcPct val="15000"/>
              </a:spcBef>
              <a:defRPr/>
            </a:pPr>
            <a:r>
              <a:rPr lang="en-US" b="1" dirty="0" smtClean="0">
                <a:solidFill>
                  <a:prstClr val="black"/>
                </a:solidFill>
                <a:latin typeface="Calibri" pitchFamily="34" charset="0"/>
                <a:cs typeface="Arial" pitchFamily="34" charset="0"/>
              </a:rPr>
              <a:t>Approach</a:t>
            </a:r>
            <a:endParaRPr lang="en-US" b="1" dirty="0">
              <a:solidFill>
                <a:prstClr val="black"/>
              </a:solidFill>
              <a:latin typeface="Calibri" pitchFamily="34" charset="0"/>
              <a:cs typeface="Arial" pitchFamily="34" charset="0"/>
            </a:endParaRPr>
          </a:p>
          <a:p>
            <a:pPr marL="285750" indent="-285750">
              <a:spcBef>
                <a:spcPct val="15000"/>
              </a:spcBef>
              <a:buFont typeface="Arial" pitchFamily="34" charset="0"/>
              <a:buChar char="●"/>
              <a:defRPr/>
            </a:pPr>
            <a:r>
              <a:rPr lang="en-US" sz="1600" dirty="0" smtClean="0">
                <a:latin typeface="Calibri" pitchFamily="34" charset="0"/>
                <a:cs typeface="Arial" pitchFamily="34" charset="0"/>
              </a:rPr>
              <a:t>Review previous S2S prediction efforts from global and regional climate modeling for winter and summer precipitation </a:t>
            </a:r>
          </a:p>
          <a:p>
            <a:pPr marL="285750" indent="-285750">
              <a:spcBef>
                <a:spcPct val="15000"/>
              </a:spcBef>
              <a:buFont typeface="Arial" pitchFamily="34" charset="0"/>
              <a:buChar char="●"/>
              <a:defRPr/>
            </a:pPr>
            <a:r>
              <a:rPr lang="en-US" sz="1600" dirty="0" smtClean="0">
                <a:solidFill>
                  <a:prstClr val="black"/>
                </a:solidFill>
                <a:latin typeface="Calibri" pitchFamily="34" charset="0"/>
                <a:cs typeface="Arial" pitchFamily="34" charset="0"/>
              </a:rPr>
              <a:t>Perform regional, convection-permitting simulations of summer precipitation in the United States</a:t>
            </a:r>
          </a:p>
          <a:p>
            <a:pPr marL="285750" indent="-285750">
              <a:spcBef>
                <a:spcPct val="15000"/>
              </a:spcBef>
              <a:buFont typeface="Arial" pitchFamily="34" charset="0"/>
              <a:buChar char="●"/>
              <a:defRPr/>
            </a:pPr>
            <a:r>
              <a:rPr lang="en-US" sz="1600" dirty="0" smtClean="0">
                <a:solidFill>
                  <a:prstClr val="black"/>
                </a:solidFill>
                <a:latin typeface="Calibri" pitchFamily="34" charset="0"/>
                <a:cs typeface="Arial" pitchFamily="34" charset="0"/>
              </a:rPr>
              <a:t>Analyze and evaluate the simulated diurnal precipitation and its relation to the soil moisture regimes (statuses) to understand the impacts of isolated versus mesoscale organized convection on soil moisture and its feedbacks on clouds and precipitation</a:t>
            </a:r>
          </a:p>
          <a:p>
            <a:pPr marL="285750" indent="-285750">
              <a:spcBef>
                <a:spcPct val="15000"/>
              </a:spcBef>
              <a:buFont typeface="Arial" pitchFamily="34" charset="0"/>
              <a:buChar char="●"/>
              <a:defRPr/>
            </a:pPr>
            <a:r>
              <a:rPr lang="en-US" sz="1600" dirty="0" smtClean="0">
                <a:solidFill>
                  <a:prstClr val="black"/>
                </a:solidFill>
                <a:latin typeface="Calibri" pitchFamily="34" charset="0"/>
                <a:cs typeface="Arial" pitchFamily="34" charset="0"/>
              </a:rPr>
              <a:t>Discuss the prospect for future improvement in S2S prediction of warm-season precipitation</a:t>
            </a:r>
          </a:p>
        </p:txBody>
      </p:sp>
      <p:sp>
        <p:nvSpPr>
          <p:cNvPr id="3078" name="TextBox 9"/>
          <p:cNvSpPr txBox="1">
            <a:spLocks noChangeArrowheads="1"/>
          </p:cNvSpPr>
          <p:nvPr/>
        </p:nvSpPr>
        <p:spPr bwMode="auto">
          <a:xfrm>
            <a:off x="4419600" y="3276600"/>
            <a:ext cx="47244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1200" b="1" dirty="0" smtClean="0">
                <a:solidFill>
                  <a:srgbClr val="0000FF"/>
                </a:solidFill>
                <a:latin typeface="Arial" panose="020B0604020202020204" pitchFamily="34" charset="0"/>
                <a:cs typeface="Arial" panose="020B0604020202020204" pitchFamily="34" charset="0"/>
              </a:rPr>
              <a:t>Mean </a:t>
            </a:r>
            <a:r>
              <a:rPr lang="en-US" sz="1200" b="1" dirty="0">
                <a:solidFill>
                  <a:srgbClr val="0000FF"/>
                </a:solidFill>
                <a:latin typeface="Arial" panose="020B0604020202020204" pitchFamily="34" charset="0"/>
                <a:cs typeface="Arial" panose="020B0604020202020204" pitchFamily="34" charset="0"/>
              </a:rPr>
              <a:t>hourly precipitation (blue: mm/</a:t>
            </a:r>
            <a:r>
              <a:rPr lang="en-US" sz="1200" b="1" dirty="0" err="1">
                <a:solidFill>
                  <a:srgbClr val="0000FF"/>
                </a:solidFill>
                <a:latin typeface="Arial" panose="020B0604020202020204" pitchFamily="34" charset="0"/>
                <a:cs typeface="Arial" panose="020B0604020202020204" pitchFamily="34" charset="0"/>
              </a:rPr>
              <a:t>hr</a:t>
            </a:r>
            <a:r>
              <a:rPr lang="en-US" sz="1200" b="1" dirty="0">
                <a:solidFill>
                  <a:srgbClr val="0000FF"/>
                </a:solidFill>
                <a:latin typeface="Arial" panose="020B0604020202020204" pitchFamily="34" charset="0"/>
                <a:cs typeface="Arial" panose="020B0604020202020204" pitchFamily="34" charset="0"/>
              </a:rPr>
              <a:t>), </a:t>
            </a:r>
            <a:r>
              <a:rPr lang="en-US" sz="1200" b="1" dirty="0" smtClean="0">
                <a:solidFill>
                  <a:srgbClr val="0000FF"/>
                </a:solidFill>
                <a:latin typeface="Arial" panose="020B0604020202020204" pitchFamily="34" charset="0"/>
                <a:cs typeface="Arial" panose="020B0604020202020204" pitchFamily="34" charset="0"/>
              </a:rPr>
              <a:t>total soil moisture </a:t>
            </a:r>
            <a:r>
              <a:rPr lang="en-US" sz="1200" b="1" dirty="0">
                <a:solidFill>
                  <a:srgbClr val="0000FF"/>
                </a:solidFill>
                <a:latin typeface="Arial" panose="020B0604020202020204" pitchFamily="34" charset="0"/>
                <a:cs typeface="Arial" panose="020B0604020202020204" pitchFamily="34" charset="0"/>
              </a:rPr>
              <a:t>(red: mm) and boundary layer height (green: m) from a</a:t>
            </a:r>
            <a:r>
              <a:rPr lang="en-US" sz="1200" b="1" dirty="0" smtClean="0">
                <a:solidFill>
                  <a:srgbClr val="0000FF"/>
                </a:solidFill>
                <a:latin typeface="Arial" panose="020B0604020202020204" pitchFamily="34" charset="0"/>
                <a:cs typeface="Arial" panose="020B0604020202020204" pitchFamily="34" charset="0"/>
              </a:rPr>
              <a:t> </a:t>
            </a:r>
            <a:r>
              <a:rPr lang="en-US" sz="1200" b="1" dirty="0">
                <a:solidFill>
                  <a:srgbClr val="0000FF"/>
                </a:solidFill>
                <a:latin typeface="Arial" panose="020B0604020202020204" pitchFamily="34" charset="0"/>
                <a:cs typeface="Arial" panose="020B0604020202020204" pitchFamily="34" charset="0"/>
              </a:rPr>
              <a:t>12 km simulation with the </a:t>
            </a:r>
            <a:r>
              <a:rPr lang="en-US" sz="1200" b="1" dirty="0" err="1" smtClean="0">
                <a:solidFill>
                  <a:srgbClr val="0000FF"/>
                </a:solidFill>
                <a:latin typeface="Arial" panose="020B0604020202020204" pitchFamily="34" charset="0"/>
                <a:cs typeface="Arial" panose="020B0604020202020204" pitchFamily="34" charset="0"/>
              </a:rPr>
              <a:t>Kain</a:t>
            </a:r>
            <a:r>
              <a:rPr lang="en-US" sz="1200" b="1" dirty="0" smtClean="0">
                <a:solidFill>
                  <a:srgbClr val="0000FF"/>
                </a:solidFill>
                <a:latin typeface="Arial" panose="020B0604020202020204" pitchFamily="34" charset="0"/>
                <a:cs typeface="Arial" panose="020B0604020202020204" pitchFamily="34" charset="0"/>
              </a:rPr>
              <a:t>-Fritsch convection scheme </a:t>
            </a:r>
            <a:r>
              <a:rPr lang="en-US" sz="1200" b="1" dirty="0">
                <a:solidFill>
                  <a:srgbClr val="0000FF"/>
                </a:solidFill>
                <a:latin typeface="Arial" panose="020B0604020202020204" pitchFamily="34" charset="0"/>
                <a:cs typeface="Arial" panose="020B0604020202020204" pitchFamily="34" charset="0"/>
              </a:rPr>
              <a:t>(left) and the 4 km </a:t>
            </a:r>
            <a:r>
              <a:rPr lang="en-US" sz="1200" b="1" dirty="0" smtClean="0">
                <a:solidFill>
                  <a:srgbClr val="0000FF"/>
                </a:solidFill>
                <a:latin typeface="Arial" panose="020B0604020202020204" pitchFamily="34" charset="0"/>
                <a:cs typeface="Arial" panose="020B0604020202020204" pitchFamily="34" charset="0"/>
              </a:rPr>
              <a:t>convection-permitting model (CPM) </a:t>
            </a:r>
            <a:r>
              <a:rPr lang="en-US" sz="1200" b="1" dirty="0">
                <a:solidFill>
                  <a:srgbClr val="0000FF"/>
                </a:solidFill>
                <a:latin typeface="Arial" panose="020B0604020202020204" pitchFamily="34" charset="0"/>
                <a:cs typeface="Arial" panose="020B0604020202020204" pitchFamily="34" charset="0"/>
              </a:rPr>
              <a:t>simulation </a:t>
            </a:r>
            <a:r>
              <a:rPr lang="en-US" sz="1200" b="1" dirty="0" smtClean="0">
                <a:solidFill>
                  <a:srgbClr val="0000FF"/>
                </a:solidFill>
                <a:latin typeface="Arial" panose="020B0604020202020204" pitchFamily="34" charset="0"/>
                <a:cs typeface="Arial" panose="020B0604020202020204" pitchFamily="34" charset="0"/>
              </a:rPr>
              <a:t>(</a:t>
            </a:r>
            <a:r>
              <a:rPr lang="en-US" sz="1200" b="1" dirty="0">
                <a:solidFill>
                  <a:srgbClr val="0000FF"/>
                </a:solidFill>
                <a:latin typeface="Arial" panose="020B0604020202020204" pitchFamily="34" charset="0"/>
                <a:cs typeface="Arial" panose="020B0604020202020204" pitchFamily="34" charset="0"/>
              </a:rPr>
              <a:t>right). The upper and lower panels </a:t>
            </a:r>
            <a:r>
              <a:rPr lang="en-US" sz="1200" b="1" dirty="0" smtClean="0">
                <a:solidFill>
                  <a:srgbClr val="0000FF"/>
                </a:solidFill>
                <a:latin typeface="Arial" panose="020B0604020202020204" pitchFamily="34" charset="0"/>
                <a:cs typeface="Arial" panose="020B0604020202020204" pitchFamily="34" charset="0"/>
              </a:rPr>
              <a:t>are for </a:t>
            </a:r>
            <a:r>
              <a:rPr lang="en-US" sz="1200" b="1" dirty="0">
                <a:solidFill>
                  <a:srgbClr val="0000FF"/>
                </a:solidFill>
                <a:latin typeface="Arial" panose="020B0604020202020204" pitchFamily="34" charset="0"/>
                <a:cs typeface="Arial" panose="020B0604020202020204" pitchFamily="34" charset="0"/>
              </a:rPr>
              <a:t>the wet and dry </a:t>
            </a:r>
            <a:r>
              <a:rPr lang="en-US" sz="1200" b="1" dirty="0" smtClean="0">
                <a:solidFill>
                  <a:srgbClr val="0000FF"/>
                </a:solidFill>
                <a:latin typeface="Arial" panose="020B0604020202020204" pitchFamily="34" charset="0"/>
                <a:cs typeface="Arial" panose="020B0604020202020204" pitchFamily="34" charset="0"/>
              </a:rPr>
              <a:t>soil regimes, respectively. Results show that the CPM simulations capture both the time of day and nocturnal precipitation, and their influence on soil moisture evolution.</a:t>
            </a:r>
            <a:endParaRPr lang="en-US" sz="1200" b="1" dirty="0">
              <a:solidFill>
                <a:srgbClr val="0000FF"/>
              </a:solidFill>
              <a:latin typeface="Arial" panose="020B0604020202020204" pitchFamily="34" charset="0"/>
              <a:cs typeface="Arial" panose="020B0604020202020204" pitchFamily="34" charset="0"/>
            </a:endParaRPr>
          </a:p>
        </p:txBody>
      </p:sp>
      <p:pic>
        <p:nvPicPr>
          <p:cNvPr id="11" name="Picture 10"/>
          <p:cNvPicPr/>
          <p:nvPr/>
        </p:nvPicPr>
        <p:blipFill>
          <a:blip r:embed="rId3"/>
          <a:stretch>
            <a:fillRect/>
          </a:stretch>
        </p:blipFill>
        <p:spPr>
          <a:xfrm>
            <a:off x="4419600" y="529047"/>
            <a:ext cx="4648200" cy="2805832"/>
          </a:xfrm>
          <a:prstGeom prst="rect">
            <a:avLst/>
          </a:prstGeom>
        </p:spPr>
      </p:pic>
    </p:spTree>
    <p:extLst>
      <p:ext uri="{BB962C8B-B14F-4D97-AF65-F5344CB8AC3E}">
        <p14:creationId xmlns:p14="http://schemas.microsoft.com/office/powerpoint/2010/main" val="1210649999"/>
      </p:ext>
    </p:extLst>
  </p:cSld>
  <p:clrMapOvr>
    <a:masterClrMapping/>
  </p:clrMapOvr>
  <p:timing>
    <p:tnLst>
      <p:par>
        <p:cTn id="1" dur="indefinite" restart="never" nodeType="tmRoot"/>
      </p:par>
    </p:tnLst>
  </p:timing>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Leung-Gao-RegionalDownscaling-CLIVAR_S2S-April2017f</Presentation>
    <Funding xmlns="98b00cf3-a6ce-40de-8923-f140beb786e9">RGCM</Funding>
  </documentManagement>
</p:properties>
</file>

<file path=customXml/itemProps1.xml><?xml version="1.0" encoding="utf-8"?>
<ds:datastoreItem xmlns:ds="http://schemas.openxmlformats.org/officeDocument/2006/customXml" ds:itemID="{05E84F4D-827D-48E9-A0A1-381F6E14422F}"/>
</file>

<file path=customXml/itemProps2.xml><?xml version="1.0" encoding="utf-8"?>
<ds:datastoreItem xmlns:ds="http://schemas.openxmlformats.org/officeDocument/2006/customXml" ds:itemID="{FABA7A03-DFDA-4BD1-821B-B3CD381AD861}"/>
</file>

<file path=docProps/app.xml><?xml version="1.0" encoding="utf-8"?>
<Properties xmlns="http://schemas.openxmlformats.org/officeDocument/2006/extended-properties" xmlns:vt="http://schemas.openxmlformats.org/officeDocument/2006/docPropsVTypes">
  <Template>DOE-Sample-Slide-Highlights-Template.pot</Template>
  <TotalTime>3086</TotalTime>
  <Words>258</Words>
  <Application>Microsoft Office PowerPoint</Application>
  <PresentationFormat>On-screen Show (4:3)</PresentationFormat>
  <Paragraphs>15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ＭＳ Ｐゴシック</vt:lpstr>
      <vt:lpstr>Arial</vt:lpstr>
      <vt:lpstr>Calibri</vt:lpstr>
      <vt:lpstr>DOE-Sample-Slide-Highlights-Template</vt:lpstr>
      <vt:lpstr>PowerPoint Presentation</vt:lpstr>
    </vt:vector>
  </TitlesOfParts>
  <Company>PNNL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Leung-Gao-RegionalDownscaling-CLIVAR_S2S-April2017f</dc:title>
  <dc:creator>JOvink</dc:creator>
  <dc:description/>
  <cp:lastModifiedBy>Dorsey, Kathryn S</cp:lastModifiedBy>
  <cp:revision>57</cp:revision>
  <cp:lastPrinted>2017-02-14T23:42:19Z</cp:lastPrinted>
  <dcterms:created xsi:type="dcterms:W3CDTF">2013-02-22T17:42:48Z</dcterms:created>
  <dcterms:modified xsi:type="dcterms:W3CDTF">2017-04-06T21:50:06Z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ghlight">
    <vt:lpwstr/>
  </property>
  <property fmtid="{D5CDD505-2E9C-101B-9397-08002B2CF9AE}" pid="3" name="FY">
    <vt:lpwstr/>
  </property>
  <property fmtid="{D5CDD505-2E9C-101B-9397-08002B2CF9AE}" pid="4" name="Funding">
    <vt:lpwstr>RGCM (WACCEM)</vt:lpwstr>
  </property>
  <property fmtid="{D5CDD505-2E9C-101B-9397-08002B2CF9AE}" pid="5" name="ContentTypeId">
    <vt:lpwstr>0x010100A22E315B1F3C42B49A0E90D2F9AB5AB100A3ADA40348D53C4EA114B46FA9468BEB</vt:lpwstr>
  </property>
  <property fmtid="{D5CDD505-2E9C-101B-9397-08002B2CF9AE}" pid="6" name="ContentType">
    <vt:lpwstr>Slide</vt:lpwstr>
  </property>
  <property fmtid="{D5CDD505-2E9C-101B-9397-08002B2CF9AE}" pid="7" name="Presentation">
    <vt:lpwstr>Leung-Gao-RegionalDownscaling-CLIVAR_S2S-April2017f</vt:lpwstr>
  </property>
  <property fmtid="{D5CDD505-2E9C-101B-9397-08002B2CF9AE}" pid="8" name="SlideDescription">
    <vt:lpwstr/>
  </property>
</Properties>
</file>