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706" autoAdjust="0"/>
  </p:normalViewPr>
  <p:slideViewPr>
    <p:cSldViewPr snapToGrid="0">
      <p:cViewPr varScale="1">
        <p:scale>
          <a:sx n="57" d="100"/>
          <a:sy n="57" d="100"/>
        </p:scale>
        <p:origin x="1526" y="67"/>
      </p:cViewPr>
      <p:guideLst/>
    </p:cSldViewPr>
  </p:slideViewPr>
  <p:notesTextViewPr>
    <p:cViewPr>
      <p:scale>
        <a:sx n="1" d="1"/>
        <a:sy n="1" d="1"/>
      </p:scale>
      <p:origin x="0" y="-144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83F58-7BBC-42FD-8B91-6446D6930252}" type="datetimeFigureOut">
              <a:rPr lang="en-US" smtClean="0"/>
              <a:t>2/14/2018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CEA5C-9A58-4B2B-92D1-C46F2B5F14A6}" type="slidenum">
              <a:rPr lang="en-US" smtClean="0"/>
              <a:t>‹#›</a:t>
            </a:fld>
            <a:endParaRPr lang="en-US"/>
          </a:p>
        </p:txBody>
      </p:sp>
    </p:spTree>
    <p:extLst>
      <p:ext uri="{BB962C8B-B14F-4D97-AF65-F5344CB8AC3E}">
        <p14:creationId xmlns:p14="http://schemas.microsoft.com/office/powerpoint/2010/main" val="872360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Researchers find use of a large single-model ensemble or small ensembles from multiple models and scenarios can consistently quantify internal variability.</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The Science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better understand and predict changes to Earth’s energy balance, researchers must know the limitations of their climate projections. These limitations are largely related to dynamic processes inherent to natural systems, referred to as internal variability. Scientists at the University of Washington and Pacific Northwest National Laboratory analyzed climate projections for the west coast of North America and found that internal variability can be quantified consistently using a large single-model ensemble or an “ensemble of opportunity,” which consists of small ensembles from multiple models for multiple climate scenarios. This finding has important implications for designing ensemble modeling to quantify regional climate uncertainties.</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Several modeling centers have devoted significant resources to creating large single-model ensembles to represent different realizations of possible climate scenarios due to internal variability. At the same time, </a:t>
            </a:r>
            <a:r>
              <a:rPr lang="en-US" sz="1200" kern="1200" dirty="0" err="1" smtClean="0">
                <a:solidFill>
                  <a:schemeClr val="tx1"/>
                </a:solidFill>
                <a:effectLst/>
                <a:latin typeface="+mn-lt"/>
                <a:ea typeface="+mn-ea"/>
                <a:cs typeface="+mn-cs"/>
              </a:rPr>
              <a:t>multimodel</a:t>
            </a:r>
            <a:r>
              <a:rPr lang="en-US" sz="1200" kern="1200" dirty="0" smtClean="0">
                <a:solidFill>
                  <a:schemeClr val="tx1"/>
                </a:solidFill>
                <a:effectLst/>
                <a:latin typeface="+mn-lt"/>
                <a:ea typeface="+mn-ea"/>
                <a:cs typeface="+mn-cs"/>
              </a:rPr>
              <a:t> ensembles have been produced to quantify uncertainty from multiple sources, such as models, scenarios, and internal variability. By comparing the internal variability estimated from a large single-model ensemble and a </a:t>
            </a:r>
            <a:r>
              <a:rPr lang="en-US" sz="1200" kern="1200" dirty="0" err="1" smtClean="0">
                <a:solidFill>
                  <a:schemeClr val="tx1"/>
                </a:solidFill>
                <a:effectLst/>
                <a:latin typeface="+mn-lt"/>
                <a:ea typeface="+mn-ea"/>
                <a:cs typeface="+mn-cs"/>
              </a:rPr>
              <a:t>multimodel</a:t>
            </a:r>
            <a:r>
              <a:rPr lang="en-US" sz="1200" kern="1200" dirty="0" smtClean="0">
                <a:solidFill>
                  <a:schemeClr val="tx1"/>
                </a:solidFill>
                <a:effectLst/>
                <a:latin typeface="+mn-lt"/>
                <a:ea typeface="+mn-ea"/>
                <a:cs typeface="+mn-cs"/>
              </a:rPr>
              <a:t> ensemble, this study provides important guidance for designing ensemble modeling to quantify multiple sources of uncertainty under the constraints of computational resources.</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Internal variability in the Earth system can contribute substantial uncertainty in climate projections, particularly at regional scales. Internal variability can be quantified using large ensembles of simulations that are identical but for perturbed initial conditions. In this study, scientists compared methods for quantifying internal variability. They analyzed climate projections for the west coast of North America, which is strongly influenced by El Niño and other large-scale dynamics through their contribution to large-scale internal variability. Using a statistical framework to simultaneously account for multiple sources of uncertainty, researchers found that internal variability can be quantified consistently using a large single-model ensemble or an ensemble of opportunity that includes small ensembles from multiple models and climate scenarios. The latter ensemble also produces estimates of uncertainty due to model differences. These findings suggest that projection uncertainties are best assessed using small single-model ensembles from as many model/scenario pairings as are computationally feasible, which has implications for ensemble design in large modeling efforts.</a:t>
            </a:r>
          </a:p>
          <a:p>
            <a:pPr>
              <a:spcBef>
                <a:spcPct val="0"/>
              </a:spcBef>
            </a:pPr>
            <a:endParaRPr lang="en-US" altLang="en-US" sz="1000" dirty="0"/>
          </a:p>
        </p:txBody>
      </p:sp>
    </p:spTree>
    <p:extLst>
      <p:ext uri="{BB962C8B-B14F-4D97-AF65-F5344CB8AC3E}">
        <p14:creationId xmlns:p14="http://schemas.microsoft.com/office/powerpoint/2010/main" val="462695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583618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2/14/2018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a:p>
        </p:txBody>
      </p:sp>
    </p:spTree>
    <p:extLst>
      <p:ext uri="{BB962C8B-B14F-4D97-AF65-F5344CB8AC3E}">
        <p14:creationId xmlns:p14="http://schemas.microsoft.com/office/powerpoint/2010/main" val="135566530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solidFill>
                <a:srgbClr val="000000"/>
              </a:solidFill>
            </a:endParaRPr>
          </a:p>
        </p:txBody>
      </p:sp>
      <p:sp>
        <p:nvSpPr>
          <p:cNvPr id="3076" name="Rectangle 5"/>
          <p:cNvSpPr>
            <a:spLocks noChangeArrowheads="1"/>
          </p:cNvSpPr>
          <p:nvPr/>
        </p:nvSpPr>
        <p:spPr bwMode="auto">
          <a:xfrm>
            <a:off x="76200" y="3472"/>
            <a:ext cx="9067800" cy="1109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200" b="1" dirty="0"/>
              <a:t>Effects of Ensemble Configuration on Estimates </a:t>
            </a:r>
            <a:r>
              <a:rPr lang="en-US" sz="3200" b="1" dirty="0" smtClean="0"/>
              <a:t/>
            </a:r>
            <a:br>
              <a:rPr lang="en-US" sz="3200" b="1" dirty="0" smtClean="0"/>
            </a:br>
            <a:r>
              <a:rPr lang="en-US" sz="3200" b="1" dirty="0" smtClean="0"/>
              <a:t>of </a:t>
            </a:r>
            <a:r>
              <a:rPr lang="en-US" sz="3200" b="1" dirty="0"/>
              <a:t>Regional Climate Uncertainties</a:t>
            </a:r>
            <a:r>
              <a:rPr lang="en-US" sz="3200" dirty="0"/>
              <a:t> </a:t>
            </a:r>
          </a:p>
        </p:txBody>
      </p:sp>
      <p:sp>
        <p:nvSpPr>
          <p:cNvPr id="3077" name="Text Box 6"/>
          <p:cNvSpPr txBox="1">
            <a:spLocks noChangeArrowheads="1"/>
          </p:cNvSpPr>
          <p:nvPr/>
        </p:nvSpPr>
        <p:spPr bwMode="auto">
          <a:xfrm>
            <a:off x="4824521" y="5943600"/>
            <a:ext cx="4130702"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000" dirty="0" err="1" smtClean="0"/>
              <a:t>Goldenson</a:t>
            </a:r>
            <a:r>
              <a:rPr lang="en-US" sz="1000" dirty="0" smtClean="0"/>
              <a:t> N, G </a:t>
            </a:r>
            <a:r>
              <a:rPr lang="en-US" sz="1000" dirty="0" err="1" smtClean="0"/>
              <a:t>Mauger</a:t>
            </a:r>
            <a:r>
              <a:rPr lang="en-US" sz="1000" dirty="0" smtClean="0"/>
              <a:t>, LR Leung, CM </a:t>
            </a:r>
            <a:r>
              <a:rPr lang="en-US" sz="1000" dirty="0" err="1" smtClean="0"/>
              <a:t>Bitz</a:t>
            </a:r>
            <a:r>
              <a:rPr lang="en-US" sz="1000" dirty="0" smtClean="0"/>
              <a:t>, and A </a:t>
            </a:r>
            <a:r>
              <a:rPr lang="en-US" sz="1000" dirty="0" err="1" smtClean="0"/>
              <a:t>Rhines</a:t>
            </a:r>
            <a:r>
              <a:rPr lang="en-US" sz="1000" dirty="0" smtClean="0"/>
              <a:t>. 2018. “Effects </a:t>
            </a:r>
            <a:r>
              <a:rPr lang="en-US" sz="1000" dirty="0"/>
              <a:t>of </a:t>
            </a:r>
            <a:r>
              <a:rPr lang="en-US" sz="1000" dirty="0" smtClean="0"/>
              <a:t>Ensemble </a:t>
            </a:r>
            <a:r>
              <a:rPr lang="en-US" sz="1000" dirty="0"/>
              <a:t>C</a:t>
            </a:r>
            <a:r>
              <a:rPr lang="en-US" sz="1000" dirty="0" smtClean="0"/>
              <a:t>onfiguration </a:t>
            </a:r>
            <a:r>
              <a:rPr lang="en-US" sz="1000" dirty="0"/>
              <a:t>on </a:t>
            </a:r>
            <a:r>
              <a:rPr lang="en-US" sz="1000" dirty="0" smtClean="0"/>
              <a:t>Estimates </a:t>
            </a:r>
            <a:r>
              <a:rPr lang="en-US" sz="1000" dirty="0"/>
              <a:t>of </a:t>
            </a:r>
            <a:r>
              <a:rPr lang="en-US" sz="1000" dirty="0" smtClean="0"/>
              <a:t>Regional </a:t>
            </a:r>
            <a:r>
              <a:rPr lang="en-US" sz="1000" dirty="0"/>
              <a:t>C</a:t>
            </a:r>
            <a:r>
              <a:rPr lang="en-US" sz="1000" dirty="0" smtClean="0"/>
              <a:t>limate </a:t>
            </a:r>
            <a:r>
              <a:rPr lang="en-US" sz="1000" dirty="0"/>
              <a:t>U</a:t>
            </a:r>
            <a:r>
              <a:rPr lang="en-US" sz="1000" dirty="0" smtClean="0"/>
              <a:t>ncertainties.” </a:t>
            </a:r>
            <a:r>
              <a:rPr lang="en-US" sz="1000" i="1" dirty="0"/>
              <a:t>Geophysical Research </a:t>
            </a:r>
            <a:r>
              <a:rPr lang="en-US" sz="1000" i="1" dirty="0" smtClean="0"/>
              <a:t>Letters</a:t>
            </a:r>
            <a:r>
              <a:rPr lang="en-US" sz="1000" dirty="0" smtClean="0"/>
              <a:t> 45. DOI: 10.1002/2017GL076297</a:t>
            </a:r>
            <a:endParaRPr lang="en-US" sz="1000" dirty="0"/>
          </a:p>
        </p:txBody>
      </p:sp>
      <p:sp>
        <p:nvSpPr>
          <p:cNvPr id="9" name="Rectangle 4"/>
          <p:cNvSpPr>
            <a:spLocks noChangeArrowheads="1"/>
          </p:cNvSpPr>
          <p:nvPr/>
        </p:nvSpPr>
        <p:spPr bwMode="auto">
          <a:xfrm>
            <a:off x="76200" y="1053763"/>
            <a:ext cx="4267200" cy="580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solidFill>
                  <a:prstClr val="black"/>
                </a:solidFill>
                <a:latin typeface="Calibri" pitchFamily="34" charset="0"/>
                <a:ea typeface="+mn-ea"/>
                <a:cs typeface="Arial" pitchFamily="34" charset="0"/>
              </a:rPr>
              <a:t>Objective</a:t>
            </a:r>
          </a:p>
          <a:p>
            <a:pPr marL="285750" indent="-285750">
              <a:spcBef>
                <a:spcPts val="200"/>
              </a:spcBef>
              <a:buFont typeface="Arial" pitchFamily="34" charset="0"/>
              <a:buChar char="●"/>
              <a:tabLst>
                <a:tab pos="338138" algn="l"/>
              </a:tabLst>
              <a:defRPr/>
            </a:pPr>
            <a:r>
              <a:rPr lang="en-US" sz="1600" dirty="0" smtClean="0"/>
              <a:t>Determine the effects of ensemble configuration on estimating internal variability, which contributes substantially to uncertainty in regional climate projections</a:t>
            </a:r>
            <a:endParaRPr lang="en-US" sz="1600" dirty="0"/>
          </a:p>
          <a:p>
            <a:pPr algn="ctr">
              <a:spcBef>
                <a:spcPct val="15000"/>
              </a:spcBef>
              <a:defRPr/>
            </a:pPr>
            <a:r>
              <a:rPr lang="en-US" b="1" dirty="0" smtClean="0">
                <a:solidFill>
                  <a:prstClr val="black"/>
                </a:solidFill>
                <a:latin typeface="Calibri" pitchFamily="34" charset="0"/>
                <a:cs typeface="Arial" pitchFamily="34" charset="0"/>
              </a:rPr>
              <a:t>Approach</a:t>
            </a:r>
          </a:p>
          <a:p>
            <a:pPr marL="285750" indent="-285750">
              <a:spcBef>
                <a:spcPts val="200"/>
              </a:spcBef>
              <a:buFont typeface="Arial" pitchFamily="34" charset="0"/>
              <a:buChar char="●"/>
              <a:tabLst>
                <a:tab pos="338138" algn="l"/>
              </a:tabLst>
              <a:defRPr/>
            </a:pPr>
            <a:r>
              <a:rPr lang="en-US" sz="1600" dirty="0" smtClean="0"/>
              <a:t>Compare estimates of internal variability from a large ensemble of a single model with perturbed initial conditions and a </a:t>
            </a:r>
            <a:r>
              <a:rPr lang="en-US" sz="1600" dirty="0" err="1" smtClean="0"/>
              <a:t>multimodel</a:t>
            </a:r>
            <a:r>
              <a:rPr lang="en-US" sz="1600" dirty="0" smtClean="0"/>
              <a:t> ensemble of projections with multiple scenarios</a:t>
            </a:r>
          </a:p>
          <a:p>
            <a:pPr marL="231775" indent="-231775" algn="ctr">
              <a:spcBef>
                <a:spcPct val="15000"/>
              </a:spcBef>
              <a:defRPr/>
            </a:pPr>
            <a:r>
              <a:rPr lang="en-US" b="1" dirty="0" smtClean="0">
                <a:solidFill>
                  <a:prstClr val="black"/>
                </a:solidFill>
                <a:latin typeface="Calibri" pitchFamily="34" charset="0"/>
                <a:cs typeface="Arial" pitchFamily="34" charset="0"/>
              </a:rPr>
              <a:t>Impact</a:t>
            </a:r>
          </a:p>
          <a:p>
            <a:pPr marL="285750" indent="-285750">
              <a:spcBef>
                <a:spcPts val="200"/>
              </a:spcBef>
              <a:buFont typeface="Arial" pitchFamily="34" charset="0"/>
              <a:buChar char="●"/>
              <a:tabLst>
                <a:tab pos="338138" algn="l"/>
              </a:tabLst>
              <a:defRPr/>
            </a:pPr>
            <a:r>
              <a:rPr lang="en-US" sz="1600" dirty="0" smtClean="0"/>
              <a:t>Demonstrated that internal </a:t>
            </a:r>
            <a:r>
              <a:rPr lang="en-US" sz="1600" dirty="0"/>
              <a:t>variability can be quantified consistently using a large </a:t>
            </a:r>
            <a:r>
              <a:rPr lang="en-US" sz="1600" dirty="0" smtClean="0"/>
              <a:t>single-model ensemble or </a:t>
            </a:r>
            <a:r>
              <a:rPr lang="en-US" sz="1600" dirty="0"/>
              <a:t>an ensemble of opportunity that includes small ensembles from multiple models and climate </a:t>
            </a:r>
            <a:r>
              <a:rPr lang="en-US" sz="1600" dirty="0" smtClean="0"/>
              <a:t>scenarios</a:t>
            </a:r>
          </a:p>
          <a:p>
            <a:pPr marL="285750" indent="-285750">
              <a:spcBef>
                <a:spcPts val="200"/>
              </a:spcBef>
              <a:buFont typeface="Arial" pitchFamily="34" charset="0"/>
              <a:buChar char="●"/>
              <a:tabLst>
                <a:tab pos="338138" algn="l"/>
              </a:tabLst>
              <a:defRPr/>
            </a:pPr>
            <a:r>
              <a:rPr lang="en-US" sz="1600" dirty="0"/>
              <a:t>P</a:t>
            </a:r>
            <a:r>
              <a:rPr lang="en-US" sz="1600" dirty="0" smtClean="0"/>
              <a:t>rojection </a:t>
            </a:r>
            <a:r>
              <a:rPr lang="en-US" sz="1600" dirty="0"/>
              <a:t>uncertainties are best assessed using small single-model ensembles from as many </a:t>
            </a:r>
            <a:r>
              <a:rPr lang="en-US" sz="1600" dirty="0" smtClean="0"/>
              <a:t>model/scenario </a:t>
            </a:r>
            <a:r>
              <a:rPr lang="en-US" sz="1600" dirty="0"/>
              <a:t>pairings as </a:t>
            </a:r>
            <a:r>
              <a:rPr lang="en-US" sz="1600" dirty="0" smtClean="0"/>
              <a:t>are computationally </a:t>
            </a:r>
            <a:r>
              <a:rPr lang="en-US" sz="1600" dirty="0"/>
              <a:t>feasible, </a:t>
            </a:r>
            <a:r>
              <a:rPr lang="en-US" sz="1600" dirty="0" smtClean="0"/>
              <a:t>with </a:t>
            </a:r>
            <a:r>
              <a:rPr lang="en-US" sz="1600" dirty="0"/>
              <a:t>implications for ensemble design in large modeling efforts </a:t>
            </a:r>
            <a:r>
              <a:rPr lang="en-US" sz="1600" dirty="0" smtClean="0"/>
              <a:t> </a:t>
            </a:r>
            <a:endParaRPr lang="en-US" dirty="0"/>
          </a:p>
          <a:p>
            <a:pPr algn="ctr">
              <a:spcBef>
                <a:spcPct val="15000"/>
              </a:spcBef>
              <a:defRPr/>
            </a:pPr>
            <a:endParaRPr lang="en-US" b="1" dirty="0"/>
          </a:p>
        </p:txBody>
      </p:sp>
      <p:sp>
        <p:nvSpPr>
          <p:cNvPr id="3340" name="TextBox 3339"/>
          <p:cNvSpPr txBox="1"/>
          <p:nvPr/>
        </p:nvSpPr>
        <p:spPr>
          <a:xfrm>
            <a:off x="4716046" y="3993178"/>
            <a:ext cx="4273043" cy="1754326"/>
          </a:xfrm>
          <a:prstGeom prst="rect">
            <a:avLst/>
          </a:prstGeom>
          <a:noFill/>
        </p:spPr>
        <p:txBody>
          <a:bodyPr wrap="square" rtlCol="0">
            <a:spAutoFit/>
          </a:bodyPr>
          <a:lstStyle/>
          <a:p>
            <a:r>
              <a:rPr lang="en-US" sz="1200" b="1" dirty="0">
                <a:solidFill>
                  <a:srgbClr val="0000FF"/>
                </a:solidFill>
                <a:latin typeface="Arial" panose="020B0604020202020204" pitchFamily="34" charset="0"/>
              </a:rPr>
              <a:t>Internal variance estimates based on various methods (Hawkins and Sutton 2009 [HS09] and Northrop and Chandler 2014 [NC14]), data (CESM large ensemble [LE], CMIP5, and combined ensembles), and regions (shown on the x-axis), as indicated, with 95 percent confidence intervals for the NC14 method. The single-model CESM LE estimate is within the 95 percent confidence intervals of estimates based on the </a:t>
            </a:r>
            <a:r>
              <a:rPr lang="en-US" sz="1200" b="1" dirty="0" err="1">
                <a:solidFill>
                  <a:srgbClr val="0000FF"/>
                </a:solidFill>
                <a:latin typeface="Arial" panose="020B0604020202020204" pitchFamily="34" charset="0"/>
              </a:rPr>
              <a:t>multimodel</a:t>
            </a:r>
            <a:r>
              <a:rPr lang="en-US" sz="1200" b="1" dirty="0">
                <a:solidFill>
                  <a:srgbClr val="0000FF"/>
                </a:solidFill>
                <a:latin typeface="Arial" panose="020B0604020202020204" pitchFamily="34" charset="0"/>
              </a:rPr>
              <a:t> CMIP5 ensembles. </a:t>
            </a:r>
          </a:p>
        </p:txBody>
      </p:sp>
      <p:grpSp>
        <p:nvGrpSpPr>
          <p:cNvPr id="2" name="Group 1"/>
          <p:cNvGrpSpPr/>
          <p:nvPr/>
        </p:nvGrpSpPr>
        <p:grpSpPr>
          <a:xfrm>
            <a:off x="4498310" y="1554647"/>
            <a:ext cx="4490780" cy="2413131"/>
            <a:chOff x="4464443" y="1307751"/>
            <a:chExt cx="4490780" cy="2413131"/>
          </a:xfrm>
        </p:grpSpPr>
        <p:pic>
          <p:nvPicPr>
            <p:cNvPr id="3" name="Picture 2"/>
            <p:cNvPicPr>
              <a:picLocks noChangeAspect="1"/>
            </p:cNvPicPr>
            <p:nvPr/>
          </p:nvPicPr>
          <p:blipFill>
            <a:blip r:embed="rId3"/>
            <a:stretch>
              <a:fillRect/>
            </a:stretch>
          </p:blipFill>
          <p:spPr>
            <a:xfrm>
              <a:off x="4464443" y="1587282"/>
              <a:ext cx="4490780" cy="2133600"/>
            </a:xfrm>
            <a:prstGeom prst="rect">
              <a:avLst/>
            </a:prstGeom>
          </p:spPr>
        </p:pic>
        <p:sp>
          <p:nvSpPr>
            <p:cNvPr id="4" name="TextBox 3"/>
            <p:cNvSpPr txBox="1"/>
            <p:nvPr/>
          </p:nvSpPr>
          <p:spPr>
            <a:xfrm>
              <a:off x="4819462" y="1307751"/>
              <a:ext cx="3772277"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Estimates of internal variability in </a:t>
              </a:r>
              <a:r>
                <a:rPr lang="en-US" sz="1200" dirty="0" smtClean="0">
                  <a:latin typeface="Arial" panose="020B0604020202020204" pitchFamily="34" charset="0"/>
                  <a:cs typeface="Arial" panose="020B0604020202020204" pitchFamily="34" charset="0"/>
                </a:rPr>
                <a:t>regional </a:t>
              </a:r>
              <a:r>
                <a:rPr lang="en-US" sz="1200" dirty="0">
                  <a:latin typeface="Arial" panose="020B0604020202020204" pitchFamily="34" charset="0"/>
                  <a:cs typeface="Arial" panose="020B0604020202020204" pitchFamily="34" charset="0"/>
                </a:rPr>
                <a:t>projections</a:t>
              </a:r>
              <a:r>
                <a:rPr lang="en-US" sz="1200"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785131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Leung-Ensembles-GRL-February2018-f</Presentation>
    <Funding xmlns="98b00cf3-a6ce-40de-8923-f140beb786e9">RGCM</Funding>
  </documentManagement>
</p:properties>
</file>

<file path=customXml/itemProps1.xml><?xml version="1.0" encoding="utf-8"?>
<ds:datastoreItem xmlns:ds="http://schemas.openxmlformats.org/officeDocument/2006/customXml" ds:itemID="{43422EBF-757C-4FAA-A680-690B6FDC98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68CC53-CD79-41EA-A75E-0FD942AAADA4}">
  <ds:schemaRefs>
    <ds:schemaRef ds:uri="http://schemas.microsoft.com/office/2006/metadata/properties"/>
    <ds:schemaRef ds:uri="http://purl.org/dc/dcmitype/"/>
    <ds:schemaRef ds:uri="http://purl.org/dc/elements/1.1/"/>
    <ds:schemaRef ds:uri="http://schemas.microsoft.com/office/infopath/2007/PartnerControls"/>
    <ds:schemaRef ds:uri="http://schemas.microsoft.com/sharepoint/v3"/>
    <ds:schemaRef ds:uri="http://schemas.openxmlformats.org/package/2006/metadata/core-properties"/>
    <ds:schemaRef ds:uri="http://schemas.microsoft.com/office/2006/documentManagement/types"/>
    <ds:schemaRef ds:uri="98b00cf3-a6ce-40de-8923-f140beb786e9"/>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1814</TotalTime>
  <Words>634</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Leung-Ensembles-GRL-February2018-f</dc:title>
  <dc:creator>JOvink</dc:creator>
  <dc:description/>
  <cp:lastModifiedBy>Roeder, Lynne R</cp:lastModifiedBy>
  <cp:revision>124</cp:revision>
  <cp:lastPrinted>2017-02-14T23:42:19Z</cp:lastPrinted>
  <dcterms:created xsi:type="dcterms:W3CDTF">2013-02-22T17:42:48Z</dcterms:created>
  <dcterms:modified xsi:type="dcterms:W3CDTF">2018-02-15T00:05:43Z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Leung-Ensembles-GRL-February2018-f</vt:lpwstr>
  </property>
  <property fmtid="{D5CDD505-2E9C-101B-9397-08002B2CF9AE}" pid="8" name="SlideDescription">
    <vt:lpwstr/>
  </property>
</Properties>
</file>