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7" r:id="rId6"/>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Qing Yang"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673" autoAdjust="0"/>
  </p:normalViewPr>
  <p:slideViewPr>
    <p:cSldViewPr>
      <p:cViewPr varScale="1">
        <p:scale>
          <a:sx n="73" d="100"/>
          <a:sy n="73" d="100"/>
        </p:scale>
        <p:origin x="-998"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wrap="square" lIns="92958" tIns="46479" rIns="92958" bIns="46479" numCol="1" anchor="t" anchorCtr="0" compatLnSpc="1">
            <a:prstTxWarp prst="textNoShape">
              <a:avLst/>
            </a:prstTxWarp>
          </a:bodyPr>
          <a:lstStyle>
            <a:lvl1pPr algn="r">
              <a:defRPr sz="1200" smtClean="0">
                <a:cs typeface="Arial" charset="0"/>
              </a:defRPr>
            </a:lvl1pPr>
          </a:lstStyle>
          <a:p>
            <a:pPr>
              <a:defRPr/>
            </a:pPr>
            <a:fld id="{A6A0A1DE-D870-DB42-ACFF-C6A21BFDD130}" type="datetimeFigureOut">
              <a:rPr lang="en-US"/>
              <a:pPr>
                <a:defRPr/>
              </a:pPr>
              <a:t>1/6/2017</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smtClean="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smtClean="0">
                <a:cs typeface="Arial" charset="0"/>
              </a:defRPr>
            </a:lvl1pPr>
          </a:lstStyle>
          <a:p>
            <a:pPr>
              <a:defRPr/>
            </a:pPr>
            <a:fld id="{4459D73B-A2CD-BD4C-8BA4-6C2971580F60}" type="slidenum">
              <a:rPr lang="en-US"/>
              <a:pPr>
                <a:defRPr/>
              </a:pPr>
              <a:t>‹#›</a:t>
            </a:fld>
            <a:endParaRPr lang="en-US"/>
          </a:p>
        </p:txBody>
      </p:sp>
    </p:spTree>
    <p:extLst>
      <p:ext uri="{BB962C8B-B14F-4D97-AF65-F5344CB8AC3E}">
        <p14:creationId xmlns:p14="http://schemas.microsoft.com/office/powerpoint/2010/main" val="26570502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11E1E1C1-0B9B-214B-9D54-6DDB3219E218}" type="slidenum">
              <a:rPr lang="en-US" sz="1200"/>
              <a:pPr eaLnBrk="1" hangingPunct="1"/>
              <a:t>1</a:t>
            </a:fld>
            <a:endParaRPr lang="en-US" sz="1200"/>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a:latin typeface="Calibri" charset="0"/>
              </a:rPr>
              <a:t>http://</a:t>
            </a:r>
            <a:r>
              <a:rPr lang="en-US" sz="1000" smtClean="0">
                <a:latin typeface="Calibri" charset="0"/>
              </a:rPr>
              <a:t>www.pnnl.gov/science/highlights/highlights.asp?division=749</a:t>
            </a:r>
            <a:endParaRPr lang="en-US" sz="10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FF0EB4A-3363-EE43-A03E-DDF06B8604A8}" type="datetimeFigureOut">
              <a:rPr lang="en-US"/>
              <a:pPr>
                <a:defRPr/>
              </a:pPr>
              <a:t>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1C7613-07A4-964D-9815-842C7BC8E65D}" type="slidenum">
              <a:rPr lang="en-US"/>
              <a:pPr>
                <a:defRPr/>
              </a:pPr>
              <a:t>‹#›</a:t>
            </a:fld>
            <a:endParaRPr lang="en-US"/>
          </a:p>
        </p:txBody>
      </p:sp>
    </p:spTree>
    <p:extLst>
      <p:ext uri="{BB962C8B-B14F-4D97-AF65-F5344CB8AC3E}">
        <p14:creationId xmlns:p14="http://schemas.microsoft.com/office/powerpoint/2010/main" val="3400820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9B75AE5-1887-F84F-A1CF-FC7140F03B2D}" type="datetimeFigureOut">
              <a:rPr lang="en-US"/>
              <a:pPr>
                <a:defRPr/>
              </a:pPr>
              <a:t>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CC2588-A221-0D4B-8BC8-3CF998DFC0AE}" type="slidenum">
              <a:rPr lang="en-US"/>
              <a:pPr>
                <a:defRPr/>
              </a:pPr>
              <a:t>‹#›</a:t>
            </a:fld>
            <a:endParaRPr lang="en-US"/>
          </a:p>
        </p:txBody>
      </p:sp>
    </p:spTree>
    <p:extLst>
      <p:ext uri="{BB962C8B-B14F-4D97-AF65-F5344CB8AC3E}">
        <p14:creationId xmlns:p14="http://schemas.microsoft.com/office/powerpoint/2010/main" val="1009319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0BACAC-4666-B74C-A316-38B873BDA2E6}" type="datetimeFigureOut">
              <a:rPr lang="en-US"/>
              <a:pPr>
                <a:defRPr/>
              </a:pPr>
              <a:t>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745347-DF62-0544-A733-01C69B891510}" type="slidenum">
              <a:rPr lang="en-US"/>
              <a:pPr>
                <a:defRPr/>
              </a:pPr>
              <a:t>‹#›</a:t>
            </a:fld>
            <a:endParaRPr lang="en-US"/>
          </a:p>
        </p:txBody>
      </p:sp>
    </p:spTree>
    <p:extLst>
      <p:ext uri="{BB962C8B-B14F-4D97-AF65-F5344CB8AC3E}">
        <p14:creationId xmlns:p14="http://schemas.microsoft.com/office/powerpoint/2010/main" val="4135874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3370720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F0A59D-77D6-4B4A-AF21-95F2A39D9350}" type="datetimeFigureOut">
              <a:rPr lang="en-US"/>
              <a:pPr>
                <a:defRPr/>
              </a:pPr>
              <a:t>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303FED-5DD2-9148-89E9-A8DB815BFAF6}" type="slidenum">
              <a:rPr lang="en-US"/>
              <a:pPr>
                <a:defRPr/>
              </a:pPr>
              <a:t>‹#›</a:t>
            </a:fld>
            <a:endParaRPr lang="en-US"/>
          </a:p>
        </p:txBody>
      </p:sp>
    </p:spTree>
    <p:extLst>
      <p:ext uri="{BB962C8B-B14F-4D97-AF65-F5344CB8AC3E}">
        <p14:creationId xmlns:p14="http://schemas.microsoft.com/office/powerpoint/2010/main" val="298117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70828E8-E20C-4C41-92CC-BB17470C15F8}" type="datetimeFigureOut">
              <a:rPr lang="en-US"/>
              <a:pPr>
                <a:defRPr/>
              </a:pPr>
              <a:t>1/6/2017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1B4865-9B1F-9340-80C0-0F06114FA74B}" type="slidenum">
              <a:rPr lang="en-US"/>
              <a:pPr>
                <a:defRPr/>
              </a:pPr>
              <a:t>‹#›</a:t>
            </a:fld>
            <a:endParaRPr lang="en-US"/>
          </a:p>
        </p:txBody>
      </p:sp>
    </p:spTree>
    <p:extLst>
      <p:ext uri="{BB962C8B-B14F-4D97-AF65-F5344CB8AC3E}">
        <p14:creationId xmlns:p14="http://schemas.microsoft.com/office/powerpoint/2010/main" val="2817503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BBB1369-A830-7E4F-AB93-A03CCFF505E6}" type="datetimeFigureOut">
              <a:rPr lang="en-US"/>
              <a:pPr>
                <a:defRPr/>
              </a:pPr>
              <a:t>1/6/2017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2BC71E-567D-2F4E-A9EB-CDF36B0B93F4}" type="slidenum">
              <a:rPr lang="en-US"/>
              <a:pPr>
                <a:defRPr/>
              </a:pPr>
              <a:t>‹#›</a:t>
            </a:fld>
            <a:endParaRPr lang="en-US"/>
          </a:p>
        </p:txBody>
      </p:sp>
    </p:spTree>
    <p:extLst>
      <p:ext uri="{BB962C8B-B14F-4D97-AF65-F5344CB8AC3E}">
        <p14:creationId xmlns:p14="http://schemas.microsoft.com/office/powerpoint/2010/main" val="2394517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56B243F-74B6-C14B-AFBE-E6B2325812EA}" type="datetimeFigureOut">
              <a:rPr lang="en-US"/>
              <a:pPr>
                <a:defRPr/>
              </a:pPr>
              <a:t>1/6/2017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D2C43B6-5B56-394D-B18B-7FA80DCF960A}" type="slidenum">
              <a:rPr lang="en-US"/>
              <a:pPr>
                <a:defRPr/>
              </a:pPr>
              <a:t>‹#›</a:t>
            </a:fld>
            <a:endParaRPr lang="en-US"/>
          </a:p>
        </p:txBody>
      </p:sp>
    </p:spTree>
    <p:extLst>
      <p:ext uri="{BB962C8B-B14F-4D97-AF65-F5344CB8AC3E}">
        <p14:creationId xmlns:p14="http://schemas.microsoft.com/office/powerpoint/2010/main" val="2143355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1FC535A-2784-0746-871B-83FDC1FF5E85}" type="datetimeFigureOut">
              <a:rPr lang="en-US"/>
              <a:pPr>
                <a:defRPr/>
              </a:pPr>
              <a:t>1/6/2017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5AC7FC8-E37A-AB45-A672-A7D4C7B616E9}" type="slidenum">
              <a:rPr lang="en-US"/>
              <a:pPr>
                <a:defRPr/>
              </a:pPr>
              <a:t>‹#›</a:t>
            </a:fld>
            <a:endParaRPr lang="en-US"/>
          </a:p>
        </p:txBody>
      </p:sp>
    </p:spTree>
    <p:extLst>
      <p:ext uri="{BB962C8B-B14F-4D97-AF65-F5344CB8AC3E}">
        <p14:creationId xmlns:p14="http://schemas.microsoft.com/office/powerpoint/2010/main" val="1727133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1C8D729-6E3F-5043-BE7D-C795AF63F443}" type="datetimeFigureOut">
              <a:rPr lang="en-US"/>
              <a:pPr>
                <a:defRPr/>
              </a:pPr>
              <a:t>1/6/2017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99C07AB-064F-5041-85B9-4E55FE25248F}" type="slidenum">
              <a:rPr lang="en-US"/>
              <a:pPr>
                <a:defRPr/>
              </a:pPr>
              <a:t>‹#›</a:t>
            </a:fld>
            <a:endParaRPr lang="en-US"/>
          </a:p>
        </p:txBody>
      </p:sp>
    </p:spTree>
    <p:extLst>
      <p:ext uri="{BB962C8B-B14F-4D97-AF65-F5344CB8AC3E}">
        <p14:creationId xmlns:p14="http://schemas.microsoft.com/office/powerpoint/2010/main" val="181365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2FCDB5-F0B5-EA4B-8E93-8032BCAF8D08}" type="datetimeFigureOut">
              <a:rPr lang="en-US"/>
              <a:pPr>
                <a:defRPr/>
              </a:pPr>
              <a:t>1/6/2017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2E3241-B4E7-844E-A24F-9B3A9EAA5F13}" type="slidenum">
              <a:rPr lang="en-US"/>
              <a:pPr>
                <a:defRPr/>
              </a:pPr>
              <a:t>‹#›</a:t>
            </a:fld>
            <a:endParaRPr lang="en-US"/>
          </a:p>
        </p:txBody>
      </p:sp>
    </p:spTree>
    <p:extLst>
      <p:ext uri="{BB962C8B-B14F-4D97-AF65-F5344CB8AC3E}">
        <p14:creationId xmlns:p14="http://schemas.microsoft.com/office/powerpoint/2010/main" val="628718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67ED209-3525-1E47-9759-91729324B05E}" type="datetimeFigureOut">
              <a:rPr lang="en-US"/>
              <a:pPr>
                <a:defRPr/>
              </a:pPr>
              <a:t>1/6/2017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B681BB-BB07-CC4D-92A1-5EB76ED23DD6}" type="slidenum">
              <a:rPr lang="en-US"/>
              <a:pPr>
                <a:defRPr/>
              </a:pPr>
              <a:t>‹#›</a:t>
            </a:fld>
            <a:endParaRPr lang="en-US"/>
          </a:p>
        </p:txBody>
      </p:sp>
    </p:spTree>
    <p:extLst>
      <p:ext uri="{BB962C8B-B14F-4D97-AF65-F5344CB8AC3E}">
        <p14:creationId xmlns:p14="http://schemas.microsoft.com/office/powerpoint/2010/main" val="380912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cs typeface="Arial" charset="0"/>
              </a:defRPr>
            </a:lvl1pPr>
          </a:lstStyle>
          <a:p>
            <a:pPr>
              <a:defRPr/>
            </a:pPr>
            <a:fld id="{F8DD87F6-3120-7F42-96A9-34FB16BD2012}" type="datetimeFigureOut">
              <a:rPr lang="en-US"/>
              <a:pPr>
                <a:defRPr/>
              </a:pPr>
              <a:t>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cs typeface="Arial" charset="0"/>
              </a:defRPr>
            </a:lvl1pPr>
          </a:lstStyle>
          <a:p>
            <a:pPr>
              <a:defRPr/>
            </a:pPr>
            <a:fld id="{7072665F-578E-2A44-BB8D-2C8DE1E9E1B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p>
        </p:txBody>
      </p:sp>
      <p:sp>
        <p:nvSpPr>
          <p:cNvPr id="3075" name="Rectangle 4"/>
          <p:cNvSpPr>
            <a:spLocks noChangeArrowheads="1"/>
          </p:cNvSpPr>
          <p:nvPr/>
        </p:nvSpPr>
        <p:spPr bwMode="auto">
          <a:xfrm>
            <a:off x="76200" y="839844"/>
            <a:ext cx="4114800" cy="5332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latin typeface="Calibri" pitchFamily="34" charset="0"/>
                <a:ea typeface="+mn-ea"/>
                <a:cs typeface="Arial" pitchFamily="34" charset="0"/>
              </a:rPr>
              <a:t>Objective</a:t>
            </a:r>
          </a:p>
          <a:p>
            <a:pPr marL="285750" indent="-285750">
              <a:spcBef>
                <a:spcPct val="15000"/>
              </a:spcBef>
              <a:buFont typeface="Arial" pitchFamily="34" charset="0"/>
              <a:buChar char="●"/>
              <a:defRPr/>
            </a:pPr>
            <a:r>
              <a:rPr lang="en-US" sz="1500" dirty="0" smtClean="0">
                <a:latin typeface="Calibri" pitchFamily="34" charset="0"/>
                <a:ea typeface="+mn-ea"/>
                <a:cs typeface="Arial" pitchFamily="34" charset="0"/>
              </a:rPr>
              <a:t>Estimate the impact of changes in upper-ocean salinity stratification on the intensification of super typhoons over the past 50 years using observations.</a:t>
            </a:r>
          </a:p>
          <a:p>
            <a:pPr marL="285750" indent="-285750">
              <a:spcBef>
                <a:spcPct val="15000"/>
              </a:spcBef>
              <a:buFont typeface="Arial" pitchFamily="34" charset="0"/>
              <a:buChar char="●"/>
              <a:defRPr/>
            </a:pPr>
            <a:r>
              <a:rPr lang="en-US" sz="1500" dirty="0" smtClean="0">
                <a:latin typeface="Calibri" pitchFamily="34" charset="0"/>
                <a:ea typeface="+mn-ea"/>
                <a:cs typeface="Arial" pitchFamily="34" charset="0"/>
              </a:rPr>
              <a:t>Project future changes in super typhoon intensities due to changes in salinity using climate models.</a:t>
            </a:r>
            <a:endParaRPr lang="en-US" sz="1500" dirty="0">
              <a:latin typeface="Calibri" pitchFamily="34" charset="0"/>
              <a:ea typeface="+mn-ea"/>
              <a:cs typeface="Arial" pitchFamily="34" charset="0"/>
            </a:endParaRPr>
          </a:p>
          <a:p>
            <a:pPr marL="231775" indent="-231775" algn="ctr">
              <a:spcBef>
                <a:spcPts val="800"/>
              </a:spcBef>
              <a:defRPr/>
            </a:pPr>
            <a:r>
              <a:rPr lang="en-US" b="1" dirty="0">
                <a:latin typeface="Calibri" pitchFamily="34" charset="0"/>
                <a:ea typeface="+mn-ea"/>
                <a:cs typeface="Arial" pitchFamily="34" charset="0"/>
              </a:rPr>
              <a:t>Approach</a:t>
            </a:r>
            <a:endParaRPr lang="en-US" sz="1600" b="1" dirty="0">
              <a:latin typeface="Calibri" pitchFamily="34" charset="0"/>
              <a:ea typeface="+mn-ea"/>
              <a:cs typeface="Arial" pitchFamily="34" charset="0"/>
            </a:endParaRPr>
          </a:p>
          <a:p>
            <a:pPr marL="285750" indent="-285750">
              <a:spcBef>
                <a:spcPct val="15000"/>
              </a:spcBef>
              <a:buFont typeface="Arial" pitchFamily="34" charset="0"/>
              <a:buChar char="●"/>
              <a:defRPr/>
            </a:pPr>
            <a:r>
              <a:rPr lang="en-US" sz="1500" dirty="0" smtClean="0">
                <a:latin typeface="Calibri" pitchFamily="34" charset="0"/>
                <a:cs typeface="Arial" pitchFamily="34" charset="0"/>
              </a:rPr>
              <a:t>Separate </a:t>
            </a:r>
            <a:r>
              <a:rPr lang="en-US" sz="1500" dirty="0">
                <a:latin typeface="Calibri" pitchFamily="34" charset="0"/>
                <a:cs typeface="Arial" pitchFamily="34" charset="0"/>
              </a:rPr>
              <a:t>the effect of salinity stratification from temperature on super typhoon intensities </a:t>
            </a:r>
            <a:r>
              <a:rPr lang="en-US" sz="1500" dirty="0" smtClean="0">
                <a:latin typeface="Calibri" pitchFamily="34" charset="0"/>
                <a:cs typeface="Arial" pitchFamily="34" charset="0"/>
              </a:rPr>
              <a:t>using the </a:t>
            </a:r>
            <a:r>
              <a:rPr lang="en-US" sz="1500" dirty="0">
                <a:latin typeface="Calibri" pitchFamily="34" charset="0"/>
                <a:cs typeface="Arial" pitchFamily="34" charset="0"/>
              </a:rPr>
              <a:t>framework of Dynamic Potential Intensity (DPI</a:t>
            </a:r>
            <a:r>
              <a:rPr lang="en-US" sz="1500" dirty="0" smtClean="0">
                <a:latin typeface="Calibri" pitchFamily="34" charset="0"/>
                <a:cs typeface="Arial" pitchFamily="34" charset="0"/>
              </a:rPr>
              <a:t>) </a:t>
            </a:r>
            <a:endParaRPr lang="en-US" sz="1500" dirty="0" smtClean="0">
              <a:latin typeface="Calibri" pitchFamily="34" charset="0"/>
              <a:ea typeface="+mn-ea"/>
              <a:cs typeface="Arial" pitchFamily="34" charset="0"/>
            </a:endParaRPr>
          </a:p>
          <a:p>
            <a:pPr marL="285750" indent="-285750">
              <a:spcBef>
                <a:spcPct val="15000"/>
              </a:spcBef>
              <a:buFont typeface="Arial" pitchFamily="34" charset="0"/>
              <a:buChar char="●"/>
              <a:defRPr/>
            </a:pPr>
            <a:r>
              <a:rPr lang="en-US" sz="1500" dirty="0" smtClean="0">
                <a:latin typeface="Calibri" pitchFamily="34" charset="0"/>
                <a:ea typeface="+mn-ea"/>
                <a:cs typeface="Arial" pitchFamily="34" charset="0"/>
              </a:rPr>
              <a:t>Compute trends in DPI using ocean sub-surface data from four different ocean reanalysis products (EN4, GFDL, ORAS4, SODA) along with atmospheric data from NCEP reanalysis for the period 1961-2008.</a:t>
            </a:r>
          </a:p>
          <a:p>
            <a:pPr marL="285750" indent="-285750">
              <a:spcBef>
                <a:spcPct val="15000"/>
              </a:spcBef>
              <a:buFont typeface="Arial" pitchFamily="34" charset="0"/>
              <a:buChar char="●"/>
              <a:defRPr/>
            </a:pPr>
            <a:r>
              <a:rPr lang="en-US" sz="1500" dirty="0" smtClean="0">
                <a:latin typeface="Calibri" pitchFamily="34" charset="0"/>
                <a:ea typeface="+mn-ea"/>
                <a:cs typeface="Arial" pitchFamily="34" charset="0"/>
              </a:rPr>
              <a:t>Compute 100-year changes in DPI under the RCP 8.5 climate change scenario using 18 CMIP5 climate models.</a:t>
            </a:r>
          </a:p>
        </p:txBody>
      </p:sp>
      <p:sp>
        <p:nvSpPr>
          <p:cNvPr id="14340" name="Text Box 6"/>
          <p:cNvSpPr txBox="1">
            <a:spLocks noChangeArrowheads="1"/>
          </p:cNvSpPr>
          <p:nvPr/>
        </p:nvSpPr>
        <p:spPr bwMode="auto">
          <a:xfrm>
            <a:off x="152399" y="6248400"/>
            <a:ext cx="4114801"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000" dirty="0" smtClean="0"/>
              <a:t>Balaguru K, GR Foltz, LR </a:t>
            </a:r>
            <a:r>
              <a:rPr lang="en-US" sz="1000" dirty="0"/>
              <a:t>Leung, </a:t>
            </a:r>
            <a:r>
              <a:rPr lang="en-US" sz="1000" dirty="0" smtClean="0"/>
              <a:t>and </a:t>
            </a:r>
            <a:r>
              <a:rPr lang="en-US" sz="1000" dirty="0"/>
              <a:t>K</a:t>
            </a:r>
            <a:r>
              <a:rPr lang="en-US" sz="1000" dirty="0" smtClean="0"/>
              <a:t>A Emanuel. 2016.  “Global Warming-Induced Upper-ocean </a:t>
            </a:r>
            <a:r>
              <a:rPr lang="en-US" sz="1000" dirty="0"/>
              <a:t>F</a:t>
            </a:r>
            <a:r>
              <a:rPr lang="en-US" sz="1000" dirty="0" smtClean="0"/>
              <a:t>reshening and the Intensification of </a:t>
            </a:r>
            <a:r>
              <a:rPr lang="en-US" sz="1000"/>
              <a:t>S</a:t>
            </a:r>
            <a:r>
              <a:rPr lang="en-US" sz="1000" smtClean="0"/>
              <a:t>uper Typhoons</a:t>
            </a:r>
            <a:r>
              <a:rPr lang="en-US" sz="1000" dirty="0" smtClean="0"/>
              <a:t>.” </a:t>
            </a:r>
            <a:r>
              <a:rPr lang="en-US" sz="1000" i="1" dirty="0" smtClean="0"/>
              <a:t>Nature Communications </a:t>
            </a:r>
            <a:r>
              <a:rPr lang="en-US" sz="1000" dirty="0" smtClean="0"/>
              <a:t>7:13670. DOI: 10.1038/ncomms13670</a:t>
            </a:r>
            <a:endParaRPr lang="en-US" sz="1000" dirty="0">
              <a:solidFill>
                <a:srgbClr val="FF0000"/>
              </a:solidFill>
            </a:endParaRPr>
          </a:p>
        </p:txBody>
      </p:sp>
      <p:sp>
        <p:nvSpPr>
          <p:cNvPr id="14341" name="Rectangle 2"/>
          <p:cNvSpPr>
            <a:spLocks noChangeArrowheads="1"/>
          </p:cNvSpPr>
          <p:nvPr/>
        </p:nvSpPr>
        <p:spPr bwMode="auto">
          <a:xfrm>
            <a:off x="4174997" y="4544271"/>
            <a:ext cx="4956908" cy="2161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a:spcBef>
                <a:spcPct val="15000"/>
              </a:spcBef>
              <a:tabLst>
                <a:tab pos="338138" algn="l"/>
              </a:tabLst>
            </a:pPr>
            <a:r>
              <a:rPr lang="en-US" b="1" dirty="0"/>
              <a:t>Impact</a:t>
            </a:r>
          </a:p>
          <a:p>
            <a:pPr marL="341313" indent="-287338">
              <a:spcBef>
                <a:spcPct val="15000"/>
              </a:spcBef>
              <a:buFont typeface="Arial" charset="0"/>
              <a:buChar char="●"/>
              <a:tabLst>
                <a:tab pos="338138" algn="l"/>
              </a:tabLst>
            </a:pPr>
            <a:r>
              <a:rPr lang="en-US" sz="1500" dirty="0" smtClean="0"/>
              <a:t>Provided observational evidence that in the northwestern Pacific, changes in salinity caused by an increase in freshening that tends to intensify super typhoons overwhelms the suppressive effects of ocean thermal structure changes</a:t>
            </a:r>
          </a:p>
          <a:p>
            <a:pPr marL="341313" indent="-287338">
              <a:spcBef>
                <a:spcPct val="15000"/>
              </a:spcBef>
              <a:buFont typeface="Arial" charset="0"/>
              <a:buChar char="●"/>
              <a:tabLst>
                <a:tab pos="338138" algn="l"/>
              </a:tabLst>
            </a:pPr>
            <a:r>
              <a:rPr lang="en-US" sz="1500" dirty="0" smtClean="0"/>
              <a:t>Demonstrated that in future climate model projections, </a:t>
            </a:r>
            <a:r>
              <a:rPr lang="en-US" sz="1500" dirty="0"/>
              <a:t>salinity </a:t>
            </a:r>
            <a:r>
              <a:rPr lang="en-US" sz="1500" dirty="0" smtClean="0"/>
              <a:t>changes negate </a:t>
            </a:r>
            <a:r>
              <a:rPr lang="en-US" sz="1500" dirty="0"/>
              <a:t>about 50-60% of the </a:t>
            </a:r>
            <a:r>
              <a:rPr lang="en-US" sz="1500" dirty="0" smtClean="0"/>
              <a:t>suppressive effects </a:t>
            </a:r>
            <a:r>
              <a:rPr lang="en-US" sz="1500" dirty="0"/>
              <a:t>due to </a:t>
            </a:r>
            <a:r>
              <a:rPr lang="en-US" sz="1500" dirty="0" smtClean="0"/>
              <a:t>temperature.</a:t>
            </a:r>
          </a:p>
          <a:p>
            <a:pPr marL="341313" indent="-287338">
              <a:spcBef>
                <a:spcPct val="15000"/>
              </a:spcBef>
              <a:buFont typeface="Arial" charset="0"/>
              <a:buChar char="●"/>
              <a:tabLst>
                <a:tab pos="338138" algn="l"/>
              </a:tabLst>
            </a:pPr>
            <a:endParaRPr lang="en-US" sz="1600" dirty="0" smtClean="0"/>
          </a:p>
          <a:p>
            <a:pPr marL="341313" indent="-287338">
              <a:spcBef>
                <a:spcPct val="15000"/>
              </a:spcBef>
              <a:buFont typeface="Arial" charset="0"/>
              <a:buChar char="●"/>
              <a:tabLst>
                <a:tab pos="338138" algn="l"/>
              </a:tabLst>
            </a:pPr>
            <a:endParaRPr lang="en-US" sz="1600" dirty="0" smtClean="0"/>
          </a:p>
        </p:txBody>
      </p:sp>
      <p:sp>
        <p:nvSpPr>
          <p:cNvPr id="2" name="TextBox 1"/>
          <p:cNvSpPr txBox="1"/>
          <p:nvPr/>
        </p:nvSpPr>
        <p:spPr>
          <a:xfrm>
            <a:off x="4114800" y="3276600"/>
            <a:ext cx="5029200" cy="1384995"/>
          </a:xfrm>
          <a:prstGeom prst="rect">
            <a:avLst/>
          </a:prstGeom>
          <a:noFill/>
        </p:spPr>
        <p:txBody>
          <a:bodyPr wrap="square" rtlCol="0">
            <a:spAutoFit/>
          </a:bodyPr>
          <a:lstStyle/>
          <a:p>
            <a:r>
              <a:rPr lang="en-US" sz="1200" b="1" dirty="0" smtClean="0">
                <a:solidFill>
                  <a:srgbClr val="0000FF"/>
                </a:solidFill>
              </a:rPr>
              <a:t>Upper panel: Decreasing trends (blue shading) </a:t>
            </a:r>
            <a:r>
              <a:rPr lang="en-US" sz="1200" b="1" dirty="0">
                <a:solidFill>
                  <a:srgbClr val="0000FF"/>
                </a:solidFill>
              </a:rPr>
              <a:t>in typhoon-season (June-Nov) mean sea surface salinity (</a:t>
            </a:r>
            <a:r>
              <a:rPr lang="en-US" sz="1200" b="1" dirty="0" err="1" smtClean="0">
                <a:solidFill>
                  <a:srgbClr val="0000FF"/>
                </a:solidFill>
              </a:rPr>
              <a:t>psu</a:t>
            </a:r>
            <a:r>
              <a:rPr lang="en-US" sz="1200" b="1" dirty="0" smtClean="0">
                <a:solidFill>
                  <a:srgbClr val="0000FF"/>
                </a:solidFill>
              </a:rPr>
              <a:t> decade</a:t>
            </a:r>
            <a:r>
              <a:rPr lang="en-US" sz="1200" b="1" baseline="30000" dirty="0" smtClean="0">
                <a:solidFill>
                  <a:srgbClr val="0000FF"/>
                </a:solidFill>
              </a:rPr>
              <a:t>-1</a:t>
            </a:r>
            <a:r>
              <a:rPr lang="en-US" sz="1200" b="1" dirty="0" smtClean="0">
                <a:solidFill>
                  <a:srgbClr val="0000FF"/>
                </a:solidFill>
              </a:rPr>
              <a:t>) for 1958-2013 in the northwestern tropical Pacific, which has the highest frequency of super typhoons (blue dashed-contours represent </a:t>
            </a:r>
            <a:r>
              <a:rPr lang="en-US" sz="1200" b="1" dirty="0">
                <a:solidFill>
                  <a:srgbClr val="0000FF"/>
                </a:solidFill>
              </a:rPr>
              <a:t>the </a:t>
            </a:r>
            <a:r>
              <a:rPr lang="en-US" sz="1200" b="1" dirty="0" smtClean="0">
                <a:solidFill>
                  <a:srgbClr val="0000FF"/>
                </a:solidFill>
              </a:rPr>
              <a:t>number </a:t>
            </a:r>
            <a:r>
              <a:rPr lang="en-US" sz="1200" b="1" dirty="0">
                <a:solidFill>
                  <a:srgbClr val="0000FF"/>
                </a:solidFill>
              </a:rPr>
              <a:t>of 6-hourly </a:t>
            </a:r>
            <a:r>
              <a:rPr lang="en-US" sz="1200" b="1" dirty="0" smtClean="0">
                <a:solidFill>
                  <a:srgbClr val="0000FF"/>
                </a:solidFill>
              </a:rPr>
              <a:t>super typhoon locations). Lower panel: Reduced salinity reduces tropical cyclone-induced cold wakes (red shading in </a:t>
            </a:r>
            <a:r>
              <a:rPr lang="en-US" sz="1200" b="1" baseline="30000" dirty="0" err="1" smtClean="0">
                <a:solidFill>
                  <a:srgbClr val="0000FF"/>
                </a:solidFill>
              </a:rPr>
              <a:t>o</a:t>
            </a:r>
            <a:r>
              <a:rPr lang="en-US" sz="1200" b="1" dirty="0" err="1" smtClean="0">
                <a:solidFill>
                  <a:srgbClr val="0000FF"/>
                </a:solidFill>
              </a:rPr>
              <a:t>C</a:t>
            </a:r>
            <a:r>
              <a:rPr lang="en-US" sz="1200" b="1" dirty="0" smtClean="0">
                <a:solidFill>
                  <a:srgbClr val="0000FF"/>
                </a:solidFill>
              </a:rPr>
              <a:t> decade</a:t>
            </a:r>
            <a:r>
              <a:rPr lang="en-US" sz="1200" b="1" baseline="30000" dirty="0" smtClean="0">
                <a:solidFill>
                  <a:srgbClr val="0000FF"/>
                </a:solidFill>
              </a:rPr>
              <a:t>-1</a:t>
            </a:r>
            <a:r>
              <a:rPr lang="en-US" sz="1200" b="1" dirty="0" smtClean="0">
                <a:solidFill>
                  <a:srgbClr val="0000FF"/>
                </a:solidFill>
              </a:rPr>
              <a:t>) so super typhoons tend to intensify.</a:t>
            </a:r>
            <a:endParaRPr lang="en-US" sz="1200" b="1" dirty="0">
              <a:solidFill>
                <a:srgbClr val="0000FF"/>
              </a:solidFill>
            </a:endParaRPr>
          </a:p>
        </p:txBody>
      </p:sp>
      <p:sp>
        <p:nvSpPr>
          <p:cNvPr id="3076" name="Rectangle 5"/>
          <p:cNvSpPr>
            <a:spLocks noChangeArrowheads="1"/>
          </p:cNvSpPr>
          <p:nvPr/>
        </p:nvSpPr>
        <p:spPr bwMode="auto">
          <a:xfrm>
            <a:off x="152400" y="8847"/>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smtClean="0"/>
              <a:t>Global Warming-induced Upper-ocean Freshening and the Intensification of Super Typhoons</a:t>
            </a:r>
            <a:endParaRPr lang="en-US" sz="2400" b="1" dirty="0"/>
          </a:p>
        </p:txBody>
      </p:sp>
      <p:grpSp>
        <p:nvGrpSpPr>
          <p:cNvPr id="3" name="Group 2"/>
          <p:cNvGrpSpPr/>
          <p:nvPr/>
        </p:nvGrpSpPr>
        <p:grpSpPr>
          <a:xfrm>
            <a:off x="4748451" y="659534"/>
            <a:ext cx="3810000" cy="2594119"/>
            <a:chOff x="4572000" y="381000"/>
            <a:chExt cx="4191000" cy="2853531"/>
          </a:xfrm>
        </p:grpSpPr>
        <p:pic>
          <p:nvPicPr>
            <p:cNvPr id="4" name="Picture 3"/>
            <p:cNvPicPr>
              <a:picLocks noChangeAspect="1"/>
            </p:cNvPicPr>
            <p:nvPr/>
          </p:nvPicPr>
          <p:blipFill>
            <a:blip r:embed="rId3"/>
            <a:stretch>
              <a:fillRect/>
            </a:stretch>
          </p:blipFill>
          <p:spPr>
            <a:xfrm>
              <a:off x="4572000" y="1828800"/>
              <a:ext cx="4191000" cy="1405731"/>
            </a:xfrm>
            <a:prstGeom prst="rect">
              <a:avLst/>
            </a:prstGeom>
          </p:spPr>
        </p:pic>
        <p:pic>
          <p:nvPicPr>
            <p:cNvPr id="5" name="Picture 4"/>
            <p:cNvPicPr>
              <a:picLocks noChangeAspect="1"/>
            </p:cNvPicPr>
            <p:nvPr/>
          </p:nvPicPr>
          <p:blipFill>
            <a:blip r:embed="rId4"/>
            <a:stretch>
              <a:fillRect/>
            </a:stretch>
          </p:blipFill>
          <p:spPr>
            <a:xfrm>
              <a:off x="4572000" y="381000"/>
              <a:ext cx="4191000" cy="1411613"/>
            </a:xfrm>
            <a:prstGeom prst="rect">
              <a:avLst/>
            </a:prstGeom>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4C6B92A3378AB42ABA05E855A577E4C" ma:contentTypeVersion="2" ma:contentTypeDescription="Create a new document." ma:contentTypeScope="" ma:versionID="aad76527b2f1f3f5d99c132c0da84091">
  <xsd:schema xmlns:xsd="http://www.w3.org/2001/XMLSchema" xmlns:xs="http://www.w3.org/2001/XMLSchema" xmlns:p="http://schemas.microsoft.com/office/2006/metadata/properties" xmlns:ns2="079988f7-7e0b-41ae-9b68-c2e871ce6e22" targetNamespace="http://schemas.microsoft.com/office/2006/metadata/properties" ma:root="true" ma:fieldsID="74536d26457afe77b03826b0dfd6b737" ns2:_="">
    <xsd:import namespace="079988f7-7e0b-41ae-9b68-c2e871ce6e2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9988f7-7e0b-41ae-9b68-c2e871ce6e2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2EB6A83-7598-48D2-99D6-BC7D97A6260A}">
  <ds:schemaRefs>
    <ds:schemaRef ds:uri="http://schemas.microsoft.com/office/2006/metadata/longProperties"/>
  </ds:schemaRefs>
</ds:datastoreItem>
</file>

<file path=customXml/itemProps2.xml><?xml version="1.0" encoding="utf-8"?>
<ds:datastoreItem xmlns:ds="http://schemas.openxmlformats.org/officeDocument/2006/customXml" ds:itemID="{772CB1C6-1040-4FEF-8F42-7A9B9593D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9988f7-7e0b-41ae-9b68-c2e871ce6e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CE996C-19CD-48CB-A9B0-63F14BF1DB1B}">
  <ds:schemaRefs>
    <ds:schemaRef ds:uri="http://schemas.microsoft.com/sharepoint/v3/contenttype/forms"/>
  </ds:schemaRefs>
</ds:datastoreItem>
</file>

<file path=customXml/itemProps4.xml><?xml version="1.0" encoding="utf-8"?>
<ds:datastoreItem xmlns:ds="http://schemas.openxmlformats.org/officeDocument/2006/customXml" ds:itemID="{62B84D36-148F-4254-B937-30F83CF6913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DOE-Sample-Slide-Highlights-Template[1].pot</Template>
  <TotalTime>2475</TotalTime>
  <Words>294</Words>
  <Application>Microsoft Office PowerPoint</Application>
  <PresentationFormat>On-screen Show (4:3)</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DOE-Sample-Slide-Highlights-Template[1]</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JOvink</dc:creator>
  <cp:lastModifiedBy>JOvink</cp:lastModifiedBy>
  <cp:revision>67</cp:revision>
  <cp:lastPrinted>2011-05-11T17:30:12Z</cp:lastPrinted>
  <dcterms:created xsi:type="dcterms:W3CDTF">2012-10-05T18:57:41Z</dcterms:created>
  <dcterms:modified xsi:type="dcterms:W3CDTF">2017-01-06T23:26:28Z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EP6D6TSR2XSE-15-9</vt:lpwstr>
  </property>
  <property fmtid="{D5CDD505-2E9C-101B-9397-08002B2CF9AE}" pid="3" name="_dlc_DocIdItemGuid">
    <vt:lpwstr>911fad3e-52e2-4c13-bee4-bc40eaf09e24</vt:lpwstr>
  </property>
  <property fmtid="{D5CDD505-2E9C-101B-9397-08002B2CF9AE}" pid="4" name="_dlc_DocIdUrl">
    <vt:lpwstr>https://collaborate.pnl.gov/projects/asgc/research_highlights/_layouts/DocIdRedir.aspx?ID=EP6D6TSR2XSE-15-9, EP6D6TSR2XSE-15-9</vt:lpwstr>
  </property>
</Properties>
</file>