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6" autoAdjust="0"/>
    <p:restoredTop sz="94625" autoAdjust="0"/>
  </p:normalViewPr>
  <p:slideViewPr>
    <p:cSldViewPr>
      <p:cViewPr varScale="1">
        <p:scale>
          <a:sx n="87" d="100"/>
          <a:sy n="87" d="100"/>
        </p:scale>
        <p:origin x="-342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372" cy="464184"/>
          </a:xfrm>
          <a:prstGeom prst="rect">
            <a:avLst/>
          </a:prstGeom>
        </p:spPr>
        <p:txBody>
          <a:bodyPr vert="horz" lIns="93172" tIns="46586" rIns="93172" bIns="46586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436" y="0"/>
            <a:ext cx="3038372" cy="464184"/>
          </a:xfrm>
          <a:prstGeom prst="rect">
            <a:avLst/>
          </a:prstGeom>
        </p:spPr>
        <p:txBody>
          <a:bodyPr vert="horz" lIns="93172" tIns="46586" rIns="93172" bIns="46586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CC30E3F2-323A-4EE6-85EE-620BDBF05ED5}" type="datetimeFigureOut">
              <a:rPr lang="en-US"/>
              <a:pPr>
                <a:defRPr/>
              </a:pPr>
              <a:t>11/1/2016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8500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2" tIns="46586" rIns="93172" bIns="46586" rtlCol="0" anchor="ctr"/>
          <a:lstStyle/>
          <a:p>
            <a:pPr lvl="0"/>
            <a:endParaRPr lang="en-US" noProof="0" dirty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6108"/>
            <a:ext cx="5608320" cy="4182427"/>
          </a:xfrm>
          <a:prstGeom prst="rect">
            <a:avLst/>
          </a:prstGeom>
        </p:spPr>
        <p:txBody>
          <a:bodyPr vert="horz" lIns="93172" tIns="46586" rIns="93172" bIns="46586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30627"/>
            <a:ext cx="3038372" cy="464184"/>
          </a:xfrm>
          <a:prstGeom prst="rect">
            <a:avLst/>
          </a:prstGeom>
        </p:spPr>
        <p:txBody>
          <a:bodyPr vert="horz" lIns="93172" tIns="46586" rIns="93172" bIns="46586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436" y="8830627"/>
            <a:ext cx="3038372" cy="464184"/>
          </a:xfrm>
          <a:prstGeom prst="rect">
            <a:avLst/>
          </a:prstGeom>
        </p:spPr>
        <p:txBody>
          <a:bodyPr vert="horz" wrap="square" lIns="93172" tIns="46586" rIns="93172" bIns="46586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460C090F-1E89-4FCB-886F-029FC7965C7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4760643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4659" indent="-286407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5629" indent="-229126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3880" indent="-229126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62132" indent="-229126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20384" indent="-22912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8635" indent="-22912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36887" indent="-22912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95138" indent="-22912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780B8EF8-FCE1-4517-8AF0-CD578116078F}" type="slidenum">
              <a:rPr lang="en-US" altLang="en-US"/>
              <a:pPr eaLnBrk="1" hangingPunct="1"/>
              <a:t>1</a:t>
            </a:fld>
            <a:endParaRPr lang="en-US" altLang="en-US"/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altLang="en-US" sz="1000"/>
              <a:t>http://www.pnnl.gov/science/highlights/highlights.asp?division=749</a:t>
            </a:r>
          </a:p>
        </p:txBody>
      </p:sp>
    </p:spTree>
    <p:extLst>
      <p:ext uri="{BB962C8B-B14F-4D97-AF65-F5344CB8AC3E}">
        <p14:creationId xmlns:p14="http://schemas.microsoft.com/office/powerpoint/2010/main" val="13286447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DC2DA3-F55F-4FAD-9479-B34B6180E3CF}" type="datetimeFigureOut">
              <a:rPr lang="en-US"/>
              <a:pPr>
                <a:defRPr/>
              </a:pPr>
              <a:t>11/1/2016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80E1847-B33E-49E7-88C1-16E67C6E3DA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86902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875353-C45E-45E9-B417-78F74DD7406B}" type="datetimeFigureOut">
              <a:rPr lang="en-US"/>
              <a:pPr>
                <a:defRPr/>
              </a:pPr>
              <a:t>11/1/2016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7044631-3EB3-4EBF-B400-678E0FCC5B2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030951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478AEE-4E10-411D-BFEC-7D76413AF534}" type="datetimeFigureOut">
              <a:rPr lang="en-US"/>
              <a:pPr>
                <a:defRPr/>
              </a:pPr>
              <a:t>11/1/2016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C62FB01-2DA0-4C81-A067-B502361990B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3160928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 rtlCol="0">
            <a:normAutofit/>
          </a:bodyPr>
          <a:lstStyle/>
          <a:p>
            <a:pPr lvl="0"/>
            <a:r>
              <a:rPr lang="en-US" noProof="0" smtClean="0"/>
              <a:t>Click icon to add table</a:t>
            </a:r>
            <a:endParaRPr lang="en-US" noProof="0" dirty="0" smtClean="0"/>
          </a:p>
        </p:txBody>
      </p:sp>
    </p:spTree>
    <p:extLst>
      <p:ext uri="{BB962C8B-B14F-4D97-AF65-F5344CB8AC3E}">
        <p14:creationId xmlns:p14="http://schemas.microsoft.com/office/powerpoint/2010/main" val="16841417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6E7BF1-D9A8-485A-B273-6F0EA9631912}" type="datetimeFigureOut">
              <a:rPr lang="en-US"/>
              <a:pPr>
                <a:defRPr/>
              </a:pPr>
              <a:t>11/1/2016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08E4293-1097-4256-ABCA-D39CBFC5794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949876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E9805E-E312-4D04-BE0E-6E041991A20B}" type="datetimeFigureOut">
              <a:rPr lang="en-US"/>
              <a:pPr>
                <a:defRPr/>
              </a:pPr>
              <a:t>11/1/2016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00C625D-B8AF-4D0B-B68E-2CAA91CB324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947506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9C4D81-6825-42A6-87FD-D3663E49880D}" type="datetimeFigureOut">
              <a:rPr lang="en-US"/>
              <a:pPr>
                <a:defRPr/>
              </a:pPr>
              <a:t>11/1/2016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B6D4151-CF4B-4D63-B81A-6EED9FE2CC7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355290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EEDD60-AD25-4094-8B90-05A05CCBA68F}" type="datetimeFigureOut">
              <a:rPr lang="en-US"/>
              <a:pPr>
                <a:defRPr/>
              </a:pPr>
              <a:t>11/1/2016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587C96D-7807-4FFC-8A9B-6303E8F51D9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975796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732BA7-3C2C-4F4E-97A9-E80BFC9B9021}" type="datetimeFigureOut">
              <a:rPr lang="en-US"/>
              <a:pPr>
                <a:defRPr/>
              </a:pPr>
              <a:t>11/1/2016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69DD21B-EA3C-4E13-8F42-623ADAE509B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362148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D64DBF-D33B-4161-8C01-D9C4F0579AB4}" type="datetimeFigureOut">
              <a:rPr lang="en-US"/>
              <a:pPr>
                <a:defRPr/>
              </a:pPr>
              <a:t>11/1/2016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754C4CC-7AA5-426F-9023-6401D238E89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315916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00F18E-F29C-4CA5-B0C0-B55A8F3F0E7B}" type="datetimeFigureOut">
              <a:rPr lang="en-US"/>
              <a:pPr>
                <a:defRPr/>
              </a:pPr>
              <a:t>11/1/2016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108F5EA-FCA8-4BEE-A5DC-363DCA68BF4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438757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694687-84E2-48F5-9AB9-EE98B88C7D80}" type="datetimeFigureOut">
              <a:rPr lang="en-US"/>
              <a:pPr>
                <a:defRPr/>
              </a:pPr>
              <a:t>11/1/2016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6C049D1-1C48-4EC8-A0E2-D90C438750F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534553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0808561-A75A-4180-94C1-822A44D6CD41}" type="datetimeFigureOut">
              <a:rPr lang="en-US"/>
              <a:pPr>
                <a:defRPr/>
              </a:pPr>
              <a:t>11/1/2016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FEE1F101-B143-47E1-9C29-E9104676CF8E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31" r:id="rId1"/>
    <p:sldLayoutId id="2147483832" r:id="rId2"/>
    <p:sldLayoutId id="2147483833" r:id="rId3"/>
    <p:sldLayoutId id="2147483834" r:id="rId4"/>
    <p:sldLayoutId id="2147483835" r:id="rId5"/>
    <p:sldLayoutId id="2147483836" r:id="rId6"/>
    <p:sldLayoutId id="2147483837" r:id="rId7"/>
    <p:sldLayoutId id="2147483838" r:id="rId8"/>
    <p:sldLayoutId id="2147483839" r:id="rId9"/>
    <p:sldLayoutId id="2147483840" r:id="rId10"/>
    <p:sldLayoutId id="2147483841" r:id="rId11"/>
    <p:sldLayoutId id="2147483842" r:id="rId12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ChangeArrowheads="1"/>
          </p:cNvSpPr>
          <p:nvPr/>
        </p:nvSpPr>
        <p:spPr bwMode="auto">
          <a:xfrm>
            <a:off x="152400" y="3352800"/>
            <a:ext cx="3429000" cy="281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31775" indent="-23177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15000"/>
              </a:spcBef>
            </a:pPr>
            <a:endParaRPr lang="en-US" altLang="en-US" sz="1600"/>
          </a:p>
        </p:txBody>
      </p:sp>
      <p:sp>
        <p:nvSpPr>
          <p:cNvPr id="3075" name="Rectangle 4"/>
          <p:cNvSpPr>
            <a:spLocks noChangeArrowheads="1"/>
          </p:cNvSpPr>
          <p:nvPr/>
        </p:nvSpPr>
        <p:spPr bwMode="auto">
          <a:xfrm>
            <a:off x="30018" y="990600"/>
            <a:ext cx="3551382" cy="525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31775" indent="-231775" algn="ctr">
              <a:spcBef>
                <a:spcPct val="15000"/>
              </a:spcBef>
              <a:defRPr/>
            </a:pPr>
            <a:r>
              <a:rPr lang="en-US" b="1" dirty="0"/>
              <a:t>Objective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600" dirty="0" smtClean="0"/>
              <a:t>Investigate climate impacts on historical bioenergy crop yields, including the role of </a:t>
            </a:r>
            <a:r>
              <a:rPr lang="en-US" sz="1600" dirty="0" err="1" smtClean="0"/>
              <a:t>covariability</a:t>
            </a:r>
            <a:r>
              <a:rPr lang="en-US" sz="1600" dirty="0" smtClean="0"/>
              <a:t> among weather variables</a:t>
            </a:r>
            <a:endParaRPr lang="en-US" sz="1600" dirty="0"/>
          </a:p>
          <a:p>
            <a:pPr marL="231775" indent="-231775" algn="ctr">
              <a:spcBef>
                <a:spcPct val="15000"/>
              </a:spcBef>
              <a:defRPr/>
            </a:pPr>
            <a:r>
              <a:rPr lang="en-US" b="1" dirty="0"/>
              <a:t>Approach</a:t>
            </a:r>
            <a:endParaRPr lang="en-US" sz="1600" b="1" dirty="0"/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600" dirty="0" smtClean="0"/>
              <a:t>Obtain county level yields of two </a:t>
            </a:r>
            <a:r>
              <a:rPr lang="en-US" sz="1600" dirty="0"/>
              <a:t>major bioenergy crops (i.e. corn and soybean) </a:t>
            </a:r>
            <a:r>
              <a:rPr lang="en-US" sz="1600" dirty="0" smtClean="0"/>
              <a:t>from USDA 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600" dirty="0" smtClean="0"/>
              <a:t>Aggregate precipitation</a:t>
            </a:r>
            <a:r>
              <a:rPr lang="en-US" sz="1600" dirty="0"/>
              <a:t>, temperature and radiation </a:t>
            </a:r>
            <a:r>
              <a:rPr lang="en-US" sz="1600" dirty="0" smtClean="0"/>
              <a:t>data from North America Land Data Assimilation System to </a:t>
            </a:r>
            <a:r>
              <a:rPr lang="en-US" sz="1600" dirty="0"/>
              <a:t>county level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600" dirty="0" smtClean="0"/>
              <a:t>Develop statistical modeling to link county-level climate and </a:t>
            </a:r>
            <a:r>
              <a:rPr lang="en-US" sz="1600" dirty="0"/>
              <a:t>biomass yields for 1983-2012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600" dirty="0" smtClean="0"/>
              <a:t>Use Partial Least Squares </a:t>
            </a:r>
            <a:r>
              <a:rPr lang="en-US" sz="1600" dirty="0"/>
              <a:t>R</a:t>
            </a:r>
            <a:r>
              <a:rPr lang="en-US" sz="1600" dirty="0" smtClean="0"/>
              <a:t>egression to estimate yield sensitivity to individual climate </a:t>
            </a:r>
            <a:r>
              <a:rPr lang="en-US" sz="1600" dirty="0"/>
              <a:t>factors excluding </a:t>
            </a:r>
            <a:r>
              <a:rPr lang="en-US" sz="1600" dirty="0" err="1" smtClean="0"/>
              <a:t>covariability</a:t>
            </a:r>
            <a:r>
              <a:rPr lang="en-US" sz="1600" dirty="0" smtClean="0"/>
              <a:t> </a:t>
            </a:r>
            <a:endParaRPr lang="en-US" sz="1600" dirty="0"/>
          </a:p>
        </p:txBody>
      </p:sp>
      <p:sp>
        <p:nvSpPr>
          <p:cNvPr id="3076" name="Rectangle 5"/>
          <p:cNvSpPr>
            <a:spLocks noChangeArrowheads="1"/>
          </p:cNvSpPr>
          <p:nvPr/>
        </p:nvSpPr>
        <p:spPr bwMode="auto">
          <a:xfrm>
            <a:off x="152400" y="0"/>
            <a:ext cx="8839200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3000" b="1" dirty="0" smtClean="0">
                <a:latin typeface="+mn-lt"/>
              </a:rPr>
              <a:t>Considering Climate </a:t>
            </a:r>
            <a:r>
              <a:rPr lang="en-US" sz="3000" b="1" smtClean="0">
                <a:latin typeface="+mn-lt"/>
              </a:rPr>
              <a:t>Covariability in </a:t>
            </a:r>
            <a:r>
              <a:rPr lang="en-US" sz="3000" b="1" dirty="0" smtClean="0">
                <a:latin typeface="+mn-lt"/>
              </a:rPr>
              <a:t>Assessing Climate Impacts on Bioenergy Crop Yields</a:t>
            </a:r>
            <a:endParaRPr lang="en-US" sz="3000" b="1" dirty="0">
              <a:latin typeface="+mn-lt"/>
            </a:endParaRPr>
          </a:p>
        </p:txBody>
      </p:sp>
      <p:sp>
        <p:nvSpPr>
          <p:cNvPr id="3077" name="Text Box 6"/>
          <p:cNvSpPr txBox="1">
            <a:spLocks noChangeArrowheads="1"/>
          </p:cNvSpPr>
          <p:nvPr/>
        </p:nvSpPr>
        <p:spPr bwMode="auto">
          <a:xfrm>
            <a:off x="228600" y="6227802"/>
            <a:ext cx="3657600" cy="55399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sz="1000" dirty="0" smtClean="0"/>
              <a:t>Leng G, X Zhang, M Huang, GR Asrar</a:t>
            </a:r>
            <a:r>
              <a:rPr lang="en-US" sz="1000" dirty="0"/>
              <a:t>, </a:t>
            </a:r>
            <a:r>
              <a:rPr lang="en-US" sz="1000" dirty="0" smtClean="0"/>
              <a:t>and LR Leung. “The </a:t>
            </a:r>
            <a:r>
              <a:rPr lang="en-US" sz="1000" dirty="0"/>
              <a:t>Role of Climate Covariability on Crop Yields in the Conterminous United </a:t>
            </a:r>
            <a:r>
              <a:rPr lang="en-US" sz="1000" dirty="0" smtClean="0"/>
              <a:t>States.” </a:t>
            </a:r>
            <a:r>
              <a:rPr lang="en-US" sz="1000" i="1" dirty="0" smtClean="0"/>
              <a:t>Scientific </a:t>
            </a:r>
            <a:r>
              <a:rPr lang="en-US" sz="1000" i="1" dirty="0"/>
              <a:t>Reports</a:t>
            </a:r>
            <a:r>
              <a:rPr lang="en-US" sz="1000" dirty="0"/>
              <a:t> </a:t>
            </a:r>
            <a:r>
              <a:rPr lang="en-US" sz="1000" b="1" dirty="0" smtClean="0"/>
              <a:t>6</a:t>
            </a:r>
            <a:r>
              <a:rPr lang="en-US" sz="1000" dirty="0"/>
              <a:t>:</a:t>
            </a:r>
            <a:r>
              <a:rPr lang="en-US" sz="1000" dirty="0" smtClean="0"/>
              <a:t>33160</a:t>
            </a:r>
            <a:r>
              <a:rPr lang="en-US" sz="1000" dirty="0"/>
              <a:t>.</a:t>
            </a:r>
            <a:r>
              <a:rPr lang="en-US" sz="1000" dirty="0" smtClean="0"/>
              <a:t> DOI: 10.1038/srep33160</a:t>
            </a:r>
            <a:endParaRPr lang="en-US" altLang="en-US" sz="1000" dirty="0">
              <a:latin typeface="Arial" panose="020B0604020202020204" pitchFamily="34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8077200" y="1135154"/>
            <a:ext cx="1066800" cy="24929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b="1" dirty="0">
                <a:solidFill>
                  <a:schemeClr val="accent1"/>
                </a:solidFill>
              </a:rPr>
              <a:t>Changes (%) </a:t>
            </a:r>
            <a:r>
              <a:rPr lang="en-US" sz="1200" b="1" dirty="0" smtClean="0">
                <a:solidFill>
                  <a:schemeClr val="accent1"/>
                </a:solidFill>
              </a:rPr>
              <a:t>in yields of corn with one unit increase of  precipitation (top), temperature (middle) and radiation (bottom) for each growing county</a:t>
            </a:r>
            <a:endParaRPr lang="en-US" sz="1200" b="1" dirty="0">
              <a:solidFill>
                <a:schemeClr val="accent1"/>
              </a:solidFill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3733800" y="962569"/>
            <a:ext cx="4384963" cy="2854604"/>
            <a:chOff x="3743160" y="1107796"/>
            <a:chExt cx="4384963" cy="2854604"/>
          </a:xfrm>
        </p:grpSpPr>
        <p:sp>
          <p:nvSpPr>
            <p:cNvPr id="2" name="Rectangle 1"/>
            <p:cNvSpPr/>
            <p:nvPr/>
          </p:nvSpPr>
          <p:spPr>
            <a:xfrm>
              <a:off x="3922795" y="1107796"/>
              <a:ext cx="1393330" cy="21544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800" dirty="0" smtClean="0"/>
                <a:t>Without climate covariability</a:t>
              </a:r>
              <a:endParaRPr lang="en-US" sz="800" dirty="0"/>
            </a:p>
          </p:txBody>
        </p:sp>
        <p:sp>
          <p:nvSpPr>
            <p:cNvPr id="3" name="Rectangle 2"/>
            <p:cNvSpPr/>
            <p:nvPr/>
          </p:nvSpPr>
          <p:spPr>
            <a:xfrm>
              <a:off x="5416385" y="1120066"/>
              <a:ext cx="1250663" cy="21544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800" dirty="0" smtClean="0"/>
                <a:t>With climate covariability</a:t>
              </a:r>
              <a:endParaRPr lang="en-US" sz="800" dirty="0"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7172160" y="1107796"/>
              <a:ext cx="622286" cy="21544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800" dirty="0" smtClean="0"/>
                <a:t>Difference</a:t>
              </a:r>
              <a:endParaRPr lang="en-US" sz="800" dirty="0"/>
            </a:p>
          </p:txBody>
        </p:sp>
        <p:pic>
          <p:nvPicPr>
            <p:cNvPr id="15" name="Picture 14"/>
            <p:cNvPicPr/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t="3613"/>
            <a:stretch/>
          </p:blipFill>
          <p:spPr>
            <a:xfrm>
              <a:off x="3743160" y="1280381"/>
              <a:ext cx="4384963" cy="2682019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16" name="Rectangle 4"/>
          <p:cNvSpPr>
            <a:spLocks noChangeArrowheads="1"/>
          </p:cNvSpPr>
          <p:nvPr/>
        </p:nvSpPr>
        <p:spPr bwMode="auto">
          <a:xfrm>
            <a:off x="3834431" y="3810000"/>
            <a:ext cx="5157170" cy="281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31775" indent="-231775" algn="ctr">
              <a:spcBef>
                <a:spcPct val="15000"/>
              </a:spcBef>
              <a:defRPr/>
            </a:pPr>
            <a:r>
              <a:rPr lang="en-US" altLang="en-US" b="1" dirty="0"/>
              <a:t>Impact</a:t>
            </a:r>
            <a:endParaRPr lang="en-US" b="1" dirty="0"/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600" dirty="0" smtClean="0"/>
              <a:t>Established the </a:t>
            </a:r>
            <a:r>
              <a:rPr lang="en-US" sz="1600" dirty="0"/>
              <a:t>importance of climate covariability in modulating climate impacts on </a:t>
            </a:r>
            <a:r>
              <a:rPr lang="en-US" sz="1600" dirty="0" smtClean="0"/>
              <a:t>bioenergy crop yields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600" dirty="0" smtClean="0"/>
              <a:t>Revealed which </a:t>
            </a:r>
            <a:r>
              <a:rPr lang="en-US" sz="1600" dirty="0"/>
              <a:t>climate </a:t>
            </a:r>
            <a:r>
              <a:rPr lang="en-US" sz="1600" dirty="0" smtClean="0"/>
              <a:t>variables have dominated historical yield impacts in each crop-growing county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600" dirty="0" smtClean="0"/>
              <a:t>Advanced insights on the increasingly debated question of whether </a:t>
            </a:r>
            <a:r>
              <a:rPr lang="en-US" sz="1600" dirty="0"/>
              <a:t>climate change </a:t>
            </a:r>
            <a:r>
              <a:rPr lang="en-US" sz="1600" dirty="0" smtClean="0"/>
              <a:t>leads to a </a:t>
            </a:r>
            <a:r>
              <a:rPr lang="en-US" sz="1600" dirty="0"/>
              <a:t>net loss or gain for </a:t>
            </a:r>
            <a:r>
              <a:rPr lang="en-US" sz="1600" dirty="0" smtClean="0"/>
              <a:t>bioenergy crop yields </a:t>
            </a:r>
            <a:r>
              <a:rPr lang="en-US" sz="1600" dirty="0"/>
              <a:t>in temperate </a:t>
            </a:r>
            <a:r>
              <a:rPr lang="en-US" sz="1600" dirty="0" smtClean="0"/>
              <a:t>regions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600" dirty="0" smtClean="0"/>
              <a:t>Found that regions using irrigation have been more resilient to historical climate change, suggesting possible increases in future water use for crop production</a:t>
            </a:r>
            <a:endParaRPr 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OE-Sample-Slide-Highlights-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Sample-Slide-Highlights-Template</Template>
  <TotalTime>5582</TotalTime>
  <Words>246</Words>
  <Application>Microsoft Office PowerPoint</Application>
  <PresentationFormat>On-screen Show (4:3)</PresentationFormat>
  <Paragraphs>20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DOE-Sample-Slide-Highlights-Template</vt:lpstr>
      <vt:lpstr>PowerPoint Presentation</vt:lpstr>
    </vt:vector>
  </TitlesOfParts>
  <Company>PNNL IM Services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Leng, Guoyong</dc:creator>
  <cp:lastModifiedBy>JOvink</cp:lastModifiedBy>
  <cp:revision>29</cp:revision>
  <cp:lastPrinted>2016-10-03T19:26:58Z</cp:lastPrinted>
  <dcterms:created xsi:type="dcterms:W3CDTF">2016-09-29T18:04:08Z</dcterms:created>
  <dcterms:modified xsi:type="dcterms:W3CDTF">2016-11-01T20:39:01Z</dcterms:modified>
</cp:coreProperties>
</file>