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6" autoAdjust="0"/>
    <p:restoredTop sz="94625" autoAdjust="0"/>
  </p:normalViewPr>
  <p:slideViewPr>
    <p:cSldViewPr>
      <p:cViewPr varScale="1">
        <p:scale>
          <a:sx n="87" d="100"/>
          <a:sy n="87" d="100"/>
        </p:scale>
        <p:origin x="-34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30E3F2-323A-4EE6-85EE-620BDBF05ED5}" type="datetimeFigureOut">
              <a:rPr lang="en-US"/>
              <a:pPr>
                <a:defRPr/>
              </a:pPr>
              <a:t>11/1/2016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0C090F-1E89-4FCB-886F-029FC7965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606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4659" indent="-286407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5629" indent="-22912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3880" indent="-22912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62132" indent="-22912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20384" indent="-229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8635" indent="-229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36887" indent="-229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95138" indent="-229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0B8EF8-FCE1-4517-8AF0-CD578116078F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1328644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2DA3-F55F-4FAD-9479-B34B6180E3CF}" type="datetimeFigureOut">
              <a:rPr lang="en-US"/>
              <a:pPr>
                <a:defRPr/>
              </a:pPr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E1847-B33E-49E7-88C1-16E67C6E3D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690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75353-C45E-45E9-B417-78F74DD7406B}" type="datetimeFigureOut">
              <a:rPr lang="en-US"/>
              <a:pPr>
                <a:defRPr/>
              </a:pPr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44631-3EB3-4EBF-B400-678E0FCC5B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09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78AEE-4E10-411D-BFEC-7D76413AF534}" type="datetimeFigureOut">
              <a:rPr lang="en-US"/>
              <a:pPr>
                <a:defRPr/>
              </a:pPr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2FB01-2DA0-4C81-A067-B502361990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609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68414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E7BF1-D9A8-485A-B273-6F0EA9631912}" type="datetimeFigureOut">
              <a:rPr lang="en-US"/>
              <a:pPr>
                <a:defRPr/>
              </a:pPr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E4293-1097-4256-ABCA-D39CBFC57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98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9805E-E312-4D04-BE0E-6E041991A20B}" type="datetimeFigureOut">
              <a:rPr lang="en-US"/>
              <a:pPr>
                <a:defRPr/>
              </a:pPr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C625D-B8AF-4D0B-B68E-2CAA91CB32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75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C4D81-6825-42A6-87FD-D3663E49880D}" type="datetimeFigureOut">
              <a:rPr lang="en-US"/>
              <a:pPr>
                <a:defRPr/>
              </a:pPr>
              <a:t>11/1/2016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D4151-CF4B-4D63-B81A-6EED9FE2CC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52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EDD60-AD25-4094-8B90-05A05CCBA68F}" type="datetimeFigureOut">
              <a:rPr lang="en-US"/>
              <a:pPr>
                <a:defRPr/>
              </a:pPr>
              <a:t>11/1/2016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7C96D-7807-4FFC-8A9B-6303E8F51D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57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32BA7-3C2C-4F4E-97A9-E80BFC9B9021}" type="datetimeFigureOut">
              <a:rPr lang="en-US"/>
              <a:pPr>
                <a:defRPr/>
              </a:pPr>
              <a:t>11/1/2016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DD21B-EA3C-4E13-8F42-623ADAE509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21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64DBF-D33B-4161-8C01-D9C4F0579AB4}" type="datetimeFigureOut">
              <a:rPr lang="en-US"/>
              <a:pPr>
                <a:defRPr/>
              </a:pPr>
              <a:t>11/1/2016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4C4CC-7AA5-426F-9023-6401D238E8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159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0F18E-F29C-4CA5-B0C0-B55A8F3F0E7B}" type="datetimeFigureOut">
              <a:rPr lang="en-US"/>
              <a:pPr>
                <a:defRPr/>
              </a:pPr>
              <a:t>11/1/2016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8F5EA-FCA8-4BEE-A5DC-363DCA68BF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87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94687-84E2-48F5-9AB9-EE98B88C7D80}" type="datetimeFigureOut">
              <a:rPr lang="en-US"/>
              <a:pPr>
                <a:defRPr/>
              </a:pPr>
              <a:t>11/1/2016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049D1-1C48-4EC8-A0E2-D90C438750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45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808561-A75A-4180-94C1-822A44D6CD41}" type="datetimeFigureOut">
              <a:rPr lang="en-US"/>
              <a:pPr>
                <a:defRPr/>
              </a:pPr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EE1F101-B143-47E1-9C29-E9104676CF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0018" y="990600"/>
            <a:ext cx="3551382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Investigate climate impacts on historical bioenergy crop yields, including the role of </a:t>
            </a:r>
            <a:r>
              <a:rPr lang="en-US" sz="1600" dirty="0" err="1" smtClean="0"/>
              <a:t>covariability</a:t>
            </a:r>
            <a:r>
              <a:rPr lang="en-US" sz="1600" dirty="0" smtClean="0"/>
              <a:t> among weather variables</a:t>
            </a:r>
            <a:endParaRPr lang="en-US" sz="1600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/>
              <a:t>Approach</a:t>
            </a:r>
            <a:endParaRPr lang="en-US" sz="1600" b="1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Obtain county level yields of two </a:t>
            </a:r>
            <a:r>
              <a:rPr lang="en-US" sz="1600" dirty="0"/>
              <a:t>major bioenergy crops (i.e. corn and soybean) </a:t>
            </a:r>
            <a:r>
              <a:rPr lang="en-US" sz="1600" dirty="0" smtClean="0"/>
              <a:t>from USDA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Aggregate precipitation</a:t>
            </a:r>
            <a:r>
              <a:rPr lang="en-US" sz="1600" dirty="0"/>
              <a:t>, temperature and radiation </a:t>
            </a:r>
            <a:r>
              <a:rPr lang="en-US" sz="1600" dirty="0" smtClean="0"/>
              <a:t>data from North America Land Data Assimilation System to </a:t>
            </a:r>
            <a:r>
              <a:rPr lang="en-US" sz="1600" dirty="0"/>
              <a:t>county level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Develop statistical modeling to link county-level climate and </a:t>
            </a:r>
            <a:r>
              <a:rPr lang="en-US" sz="1600" dirty="0"/>
              <a:t>biomass yields for 1983-2012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Use Partial Least Squares </a:t>
            </a:r>
            <a:r>
              <a:rPr lang="en-US" sz="1600" dirty="0"/>
              <a:t>R</a:t>
            </a:r>
            <a:r>
              <a:rPr lang="en-US" sz="1600" dirty="0" smtClean="0"/>
              <a:t>egression to estimate yield sensitivity to individual climate </a:t>
            </a:r>
            <a:r>
              <a:rPr lang="en-US" sz="1600" dirty="0"/>
              <a:t>factors excluding </a:t>
            </a:r>
            <a:r>
              <a:rPr lang="en-US" sz="1600" dirty="0" err="1" smtClean="0"/>
              <a:t>covariability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0"/>
            <a:ext cx="8839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dirty="0" smtClean="0">
                <a:latin typeface="+mn-lt"/>
              </a:rPr>
              <a:t>Considering Climate </a:t>
            </a:r>
            <a:r>
              <a:rPr lang="en-US" sz="3000" b="1" smtClean="0">
                <a:latin typeface="+mn-lt"/>
              </a:rPr>
              <a:t>Covariability in </a:t>
            </a:r>
            <a:r>
              <a:rPr lang="en-US" sz="3000" b="1" dirty="0" smtClean="0">
                <a:latin typeface="+mn-lt"/>
              </a:rPr>
              <a:t>Assessing Climate Impacts on Bioenergy Crop Yields</a:t>
            </a:r>
            <a:endParaRPr lang="en-US" sz="3000" b="1" dirty="0">
              <a:latin typeface="+mn-lt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28600" y="6227802"/>
            <a:ext cx="36576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 dirty="0" smtClean="0"/>
              <a:t>Leng G, X Zhang, M Huang, GR Asrar</a:t>
            </a:r>
            <a:r>
              <a:rPr lang="en-US" sz="1000" dirty="0"/>
              <a:t>, </a:t>
            </a:r>
            <a:r>
              <a:rPr lang="en-US" sz="1000" dirty="0" smtClean="0"/>
              <a:t>and LR Leung. “The </a:t>
            </a:r>
            <a:r>
              <a:rPr lang="en-US" sz="1000" dirty="0"/>
              <a:t>Role of Climate Covariability on Crop Yields in the Conterminous United </a:t>
            </a:r>
            <a:r>
              <a:rPr lang="en-US" sz="1000" dirty="0" smtClean="0"/>
              <a:t>States.” </a:t>
            </a:r>
            <a:r>
              <a:rPr lang="en-US" sz="1000" i="1" dirty="0" smtClean="0"/>
              <a:t>Scientific </a:t>
            </a:r>
            <a:r>
              <a:rPr lang="en-US" sz="1000" i="1" dirty="0"/>
              <a:t>Reports</a:t>
            </a:r>
            <a:r>
              <a:rPr lang="en-US" sz="1000" dirty="0"/>
              <a:t> </a:t>
            </a:r>
            <a:r>
              <a:rPr lang="en-US" sz="1000" b="1" dirty="0" smtClean="0"/>
              <a:t>6</a:t>
            </a:r>
            <a:r>
              <a:rPr lang="en-US" sz="1000" dirty="0"/>
              <a:t>:</a:t>
            </a:r>
            <a:r>
              <a:rPr lang="en-US" sz="1000" dirty="0" smtClean="0"/>
              <a:t>33160</a:t>
            </a:r>
            <a:r>
              <a:rPr lang="en-US" sz="1000" dirty="0"/>
              <a:t>.</a:t>
            </a:r>
            <a:r>
              <a:rPr lang="en-US" sz="1000" dirty="0" smtClean="0"/>
              <a:t> DOI: 10.1038/srep33160</a:t>
            </a:r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77200" y="1135154"/>
            <a:ext cx="1066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</a:rPr>
              <a:t>Changes (%) </a:t>
            </a:r>
            <a:r>
              <a:rPr lang="en-US" sz="1200" b="1" dirty="0" smtClean="0">
                <a:solidFill>
                  <a:schemeClr val="accent1"/>
                </a:solidFill>
              </a:rPr>
              <a:t>in yields of corn with one unit increase of  precipitation (top), temperature (middle) and radiation (bottom) for each growing county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733800" y="962569"/>
            <a:ext cx="4384963" cy="2854604"/>
            <a:chOff x="3743160" y="1107796"/>
            <a:chExt cx="4384963" cy="2854604"/>
          </a:xfrm>
        </p:grpSpPr>
        <p:sp>
          <p:nvSpPr>
            <p:cNvPr id="2" name="Rectangle 1"/>
            <p:cNvSpPr/>
            <p:nvPr/>
          </p:nvSpPr>
          <p:spPr>
            <a:xfrm>
              <a:off x="3922795" y="1107796"/>
              <a:ext cx="1393330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 smtClean="0"/>
                <a:t>Without climate covariability</a:t>
              </a:r>
              <a:endParaRPr lang="en-US" sz="800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5416385" y="1120066"/>
              <a:ext cx="1250663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 smtClean="0"/>
                <a:t>With climate covariability</a:t>
              </a:r>
              <a:endParaRPr lang="en-US" sz="8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72160" y="1107796"/>
              <a:ext cx="62228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 smtClean="0"/>
                <a:t>Difference</a:t>
              </a:r>
              <a:endParaRPr lang="en-US" sz="800" dirty="0"/>
            </a:p>
          </p:txBody>
        </p:sp>
        <p:pic>
          <p:nvPicPr>
            <p:cNvPr id="15" name="Picture 14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3613"/>
            <a:stretch/>
          </p:blipFill>
          <p:spPr>
            <a:xfrm>
              <a:off x="3743160" y="1280381"/>
              <a:ext cx="4384963" cy="268201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3834431" y="3810000"/>
            <a:ext cx="515717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altLang="en-US" b="1" dirty="0"/>
              <a:t>Impact</a:t>
            </a:r>
            <a:endParaRPr lang="en-US" b="1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Established the </a:t>
            </a:r>
            <a:r>
              <a:rPr lang="en-US" sz="1600" dirty="0"/>
              <a:t>importance of climate covariability in modulating climate impacts on </a:t>
            </a:r>
            <a:r>
              <a:rPr lang="en-US" sz="1600" dirty="0" smtClean="0"/>
              <a:t>bioenergy crop yields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Revealed which </a:t>
            </a:r>
            <a:r>
              <a:rPr lang="en-US" sz="1600" dirty="0"/>
              <a:t>climate </a:t>
            </a:r>
            <a:r>
              <a:rPr lang="en-US" sz="1600" dirty="0" smtClean="0"/>
              <a:t>variables have dominated historical yield impacts in each crop-growing county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Advanced insights on the increasingly debated question of whether </a:t>
            </a:r>
            <a:r>
              <a:rPr lang="en-US" sz="1600" dirty="0"/>
              <a:t>climate change </a:t>
            </a:r>
            <a:r>
              <a:rPr lang="en-US" sz="1600" dirty="0" smtClean="0"/>
              <a:t>leads to a </a:t>
            </a:r>
            <a:r>
              <a:rPr lang="en-US" sz="1600" dirty="0"/>
              <a:t>net loss or gain for </a:t>
            </a:r>
            <a:r>
              <a:rPr lang="en-US" sz="1600" dirty="0" smtClean="0"/>
              <a:t>bioenergy crop yields </a:t>
            </a:r>
            <a:r>
              <a:rPr lang="en-US" sz="1600" dirty="0"/>
              <a:t>in temperate </a:t>
            </a:r>
            <a:r>
              <a:rPr lang="en-US" sz="1600" dirty="0" smtClean="0"/>
              <a:t>regions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Found that regions using irrigation have been more resilient to historical climate change, suggesting possible increases in future water use for crop production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Sample-Slide-Highlights-Template</Template>
  <TotalTime>5582</TotalTime>
  <Words>246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Leng, Guoyong</dc:creator>
  <cp:lastModifiedBy>JOvink</cp:lastModifiedBy>
  <cp:revision>29</cp:revision>
  <cp:lastPrinted>2016-10-03T19:26:58Z</cp:lastPrinted>
  <dcterms:created xsi:type="dcterms:W3CDTF">2016-09-29T18:04:08Z</dcterms:created>
  <dcterms:modified xsi:type="dcterms:W3CDTF">2016-11-01T20:39:01Z</dcterms:modified>
</cp:coreProperties>
</file>