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6" autoAdjust="0"/>
    <p:restoredTop sz="94625" autoAdjust="0"/>
  </p:normalViewPr>
  <p:slideViewPr>
    <p:cSldViewPr>
      <p:cViewPr varScale="1">
        <p:scale>
          <a:sx n="87" d="100"/>
          <a:sy n="87" d="100"/>
        </p:scale>
        <p:origin x="-34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3B5EE9A-9BD9-4C81-AA58-7822A8DB40C4}" type="datetimeFigureOut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076FD9-4841-4CC3-BDFF-5FA2525D86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584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7F5BB5B-175F-4894-88C6-F5F51F5EB266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smtClean="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476236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DAFDC-6A58-4EFB-A8AA-D74395F745A5}" type="datetimeFigureOut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201F7-F1F2-4484-B810-4861E8270F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866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C1C5B-9527-4DC0-A26D-6FFA741F68CE}" type="datetimeFigureOut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4FFAB-FCFA-47D7-92AB-517B4DA8B9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1744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FB822-B82F-421A-9315-C8F36BFDC1E5}" type="datetimeFigureOut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EE0931-F7A3-4005-B2B5-7C1604D6CD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0403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6549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BB83F-973B-4647-A080-89D080F73C7F}" type="datetimeFigureOut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1230C-E72B-4A22-9F85-96369C0DA7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151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8D6C7-A7EE-4A09-A716-53EB0E65A15A}" type="datetimeFigureOut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CA934-B153-47A6-951F-E67C303C3C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7302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E2781-6202-4C06-9F2F-24B6DE915D75}" type="datetimeFigureOut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AD8B5-3C5C-4E4F-B9F8-5072129E37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150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490F1-E077-4EA7-9DC0-0D69AAAE72C7}" type="datetimeFigureOut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6886F2-ED9E-4139-A854-9AFABD69A4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4595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1788D-B0FE-4DAA-8C66-8B61BB94080E}" type="datetimeFigureOut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BD25F-C9FA-424B-92AC-B116F68C91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75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4F094-0C26-498A-9968-B4491F2600B4}" type="datetimeFigureOut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610AA9-FCD6-48C3-90D5-DD332F67EC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133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B2146-3E32-4E17-B47D-C240F355BCFA}" type="datetimeFigureOut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948AD-6617-4F66-8E2E-207A67BF4F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9729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09CE0-0CE3-40AD-9AE4-33AD4CF00D70}" type="datetimeFigureOut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38F6C-4736-47B0-A3F4-3AF0DA3FE2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8217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385A49-EC34-469C-B5F9-BE7669A4A274}" type="datetimeFigureOut">
              <a:rPr lang="en-US"/>
              <a:pPr>
                <a:defRPr/>
              </a:pPr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2A5C94D-C0D0-45B3-9FCC-EE71A00EB1F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066800"/>
            <a:ext cx="3810000" cy="5007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Detect the emergence of new </a:t>
            </a:r>
            <a:r>
              <a:rPr lang="en-US" sz="1600" dirty="0" smtClean="0"/>
              <a:t>US hydrologic regimes, </a:t>
            </a:r>
            <a:r>
              <a:rPr lang="en-US" sz="1600" dirty="0"/>
              <a:t>link such emergence directly to global temperature </a:t>
            </a:r>
            <a:r>
              <a:rPr lang="en-US" sz="1600" dirty="0" smtClean="0"/>
              <a:t>scenarios, and tie emergence </a:t>
            </a:r>
            <a:r>
              <a:rPr lang="en-US" sz="1600" dirty="0"/>
              <a:t>to changes in the mean or </a:t>
            </a:r>
            <a:r>
              <a:rPr lang="en-US" sz="1600" dirty="0" smtClean="0"/>
              <a:t>variability, and other statistical moments.  </a:t>
            </a:r>
            <a:endParaRPr lang="en-US" sz="1600" dirty="0"/>
          </a:p>
          <a:p>
            <a:pPr marL="231775" indent="-231775" algn="ctr">
              <a:spcBef>
                <a:spcPts val="600"/>
              </a:spcBef>
              <a:defRPr/>
            </a:pPr>
            <a:r>
              <a:rPr lang="en-US" b="1" dirty="0"/>
              <a:t>Approach</a:t>
            </a:r>
            <a:endParaRPr lang="en-US" sz="1600" b="1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Analyze </a:t>
            </a:r>
            <a:r>
              <a:rPr lang="en-US" sz="1600" dirty="0"/>
              <a:t>97 high resolution </a:t>
            </a:r>
            <a:r>
              <a:rPr lang="en-US" sz="1600" dirty="0" smtClean="0"/>
              <a:t>CMIP5 hydro-climate projections</a:t>
            </a:r>
            <a:endParaRPr lang="en-US" sz="1600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Detect the emergence of new hydrologic regime in each basin by applying the Kolmogorov</a:t>
            </a:r>
            <a:r>
              <a:rPr lang="en-US" sz="1600" dirty="0"/>
              <a:t>–Smirnov </a:t>
            </a:r>
            <a:r>
              <a:rPr lang="en-US" sz="1600" dirty="0" smtClean="0"/>
              <a:t>test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Design </a:t>
            </a:r>
            <a:r>
              <a:rPr lang="en-US" sz="1600" dirty="0"/>
              <a:t>pseudo scenarios </a:t>
            </a:r>
            <a:r>
              <a:rPr lang="en-US" sz="1600" dirty="0" smtClean="0"/>
              <a:t>to decompose statistical moments</a:t>
            </a:r>
            <a:endParaRPr lang="en-US" sz="1600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Construct the empirical relationship </a:t>
            </a:r>
            <a:r>
              <a:rPr lang="en-US" sz="1600" dirty="0"/>
              <a:t>between </a:t>
            </a:r>
            <a:r>
              <a:rPr lang="en-US" sz="1600" dirty="0" smtClean="0"/>
              <a:t>such emergence </a:t>
            </a:r>
            <a:r>
              <a:rPr lang="en-US" sz="1600" dirty="0"/>
              <a:t>and global warming </a:t>
            </a:r>
            <a:r>
              <a:rPr lang="en-US" sz="1600" dirty="0" smtClean="0"/>
              <a:t>amount</a:t>
            </a:r>
            <a:endParaRPr lang="en-US" sz="16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12713"/>
            <a:ext cx="8610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000" b="1" dirty="0" smtClean="0">
                <a:latin typeface="+mn-lt"/>
              </a:rPr>
              <a:t>New Hydrologic Regimes to Emerge in </a:t>
            </a:r>
            <a:r>
              <a:rPr lang="en-US" sz="3000" b="1" dirty="0">
                <a:latin typeface="+mn-lt"/>
              </a:rPr>
              <a:t>the </a:t>
            </a:r>
            <a:r>
              <a:rPr lang="en-US" sz="3000" b="1" dirty="0" smtClean="0">
                <a:latin typeface="+mn-lt"/>
              </a:rPr>
              <a:t>Near Future in the United States</a:t>
            </a:r>
            <a:endParaRPr lang="en-US" sz="3000" b="1" dirty="0">
              <a:latin typeface="+mn-lt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235527" y="5943600"/>
            <a:ext cx="3574473" cy="86177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000" dirty="0" smtClean="0">
                <a:latin typeface="Arial" panose="020B0604020202020204" pitchFamily="34" charset="0"/>
              </a:rPr>
              <a:t>Leng G, M Huang, N Voisin, X Zhang, G Asrar, LR Leung. 2016. “Emergence </a:t>
            </a:r>
            <a:r>
              <a:rPr lang="en-US" sz="1000" dirty="0">
                <a:latin typeface="Arial" panose="020B0604020202020204" pitchFamily="34" charset="0"/>
              </a:rPr>
              <a:t>of </a:t>
            </a:r>
            <a:r>
              <a:rPr lang="en-US" sz="1000" dirty="0" smtClean="0">
                <a:latin typeface="Arial" panose="020B0604020202020204" pitchFamily="34" charset="0"/>
              </a:rPr>
              <a:t>New Hydrologic Regimes of Surface Water Resources </a:t>
            </a:r>
            <a:r>
              <a:rPr lang="en-US" sz="1000" dirty="0">
                <a:latin typeface="Arial" panose="020B0604020202020204" pitchFamily="34" charset="0"/>
              </a:rPr>
              <a:t>in the </a:t>
            </a:r>
            <a:r>
              <a:rPr lang="en-US" sz="1000" dirty="0" smtClean="0">
                <a:latin typeface="Arial" panose="020B0604020202020204" pitchFamily="34" charset="0"/>
              </a:rPr>
              <a:t>Conterminous </a:t>
            </a:r>
            <a:r>
              <a:rPr lang="en-US" sz="1000" dirty="0">
                <a:latin typeface="Arial" panose="020B0604020202020204" pitchFamily="34" charset="0"/>
              </a:rPr>
              <a:t>United States under </a:t>
            </a:r>
            <a:r>
              <a:rPr lang="en-US" sz="1000" dirty="0" smtClean="0">
                <a:latin typeface="Arial" panose="020B0604020202020204" pitchFamily="34" charset="0"/>
              </a:rPr>
              <a:t>Future Warming.” </a:t>
            </a:r>
            <a:r>
              <a:rPr lang="en-US" sz="1000" i="1" dirty="0">
                <a:latin typeface="Arial" panose="020B0604020202020204" pitchFamily="34" charset="0"/>
              </a:rPr>
              <a:t>Environmental Research </a:t>
            </a:r>
            <a:r>
              <a:rPr lang="en-US" sz="1000" i="1" dirty="0" smtClean="0">
                <a:latin typeface="Arial" panose="020B0604020202020204" pitchFamily="34" charset="0"/>
              </a:rPr>
              <a:t>Letters</a:t>
            </a:r>
            <a:r>
              <a:rPr lang="en-US" sz="1000" dirty="0">
                <a:latin typeface="Arial" panose="020B0604020202020204" pitchFamily="34" charset="0"/>
              </a:rPr>
              <a:t> </a:t>
            </a:r>
            <a:r>
              <a:rPr lang="en-US" sz="1000" dirty="0" smtClean="0">
                <a:latin typeface="Arial" panose="020B0604020202020204" pitchFamily="34" charset="0"/>
              </a:rPr>
              <a:t>11(11):  114003. </a:t>
            </a:r>
            <a:r>
              <a:rPr lang="en-US" sz="1000" dirty="0" smtClean="0"/>
              <a:t>DOI:10.1088/1748-9326/11/11/114003</a:t>
            </a:r>
            <a:endParaRPr lang="en-US" altLang="en-US" sz="1000" dirty="0">
              <a:latin typeface="Arial" panose="020B0604020202020204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038599" y="1545610"/>
            <a:ext cx="1371601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sz="1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Time </a:t>
            </a:r>
            <a:r>
              <a:rPr lang="en-GB" sz="1200" b="1" dirty="0">
                <a:solidFill>
                  <a:srgbClr val="0000FF"/>
                </a:solidFill>
                <a:latin typeface="Arial" panose="020B0604020202020204" pitchFamily="34" charset="0"/>
              </a:rPr>
              <a:t>of </a:t>
            </a:r>
            <a:r>
              <a:rPr lang="en-GB" sz="1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emergence of new regime for summer </a:t>
            </a:r>
            <a:r>
              <a:rPr lang="en-GB" sz="1200" b="1" dirty="0">
                <a:solidFill>
                  <a:srgbClr val="0000FF"/>
                </a:solidFill>
                <a:latin typeface="Arial" panose="020B0604020202020204" pitchFamily="34" charset="0"/>
              </a:rPr>
              <a:t>(June-July-August, JJA) and winter (December-January-February, DJF) </a:t>
            </a:r>
            <a:r>
              <a:rPr lang="en-GB" sz="1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surface hydrology at </a:t>
            </a:r>
            <a:r>
              <a:rPr lang="en-GB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the HUC4 </a:t>
            </a:r>
            <a:r>
              <a:rPr lang="en-GB" sz="1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sub-basin </a:t>
            </a:r>
            <a:r>
              <a:rPr lang="en-GB" sz="1200" b="1" dirty="0">
                <a:solidFill>
                  <a:srgbClr val="0000FF"/>
                </a:solidFill>
                <a:latin typeface="Arial" panose="020B0604020202020204" pitchFamily="34" charset="0"/>
              </a:rPr>
              <a:t>level. </a:t>
            </a:r>
            <a:endParaRPr lang="en-US" altLang="en-US" sz="1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810000" y="4459225"/>
            <a:ext cx="5333999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b="1" dirty="0"/>
              <a:t>Impact</a:t>
            </a:r>
          </a:p>
          <a:p>
            <a:pPr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600" dirty="0" smtClean="0"/>
              <a:t>More </a:t>
            </a:r>
            <a:r>
              <a:rPr lang="en-US" sz="1600" dirty="0"/>
              <a:t>than 40% of the </a:t>
            </a:r>
            <a:r>
              <a:rPr lang="en-US" sz="1600" dirty="0" smtClean="0"/>
              <a:t>land </a:t>
            </a:r>
            <a:r>
              <a:rPr lang="en-US" sz="1600" dirty="0"/>
              <a:t>area will experience </a:t>
            </a:r>
            <a:r>
              <a:rPr lang="en-US" sz="1600" dirty="0" smtClean="0"/>
              <a:t>the emergence of new hydrological regimes by </a:t>
            </a:r>
            <a:r>
              <a:rPr lang="en-US" sz="1600" dirty="0"/>
              <a:t>the end of the 21st </a:t>
            </a:r>
            <a:r>
              <a:rPr lang="en-US" sz="1600" dirty="0" smtClean="0"/>
              <a:t>century, and such shifts in Northern </a:t>
            </a:r>
            <a:r>
              <a:rPr lang="en-US" sz="1600" dirty="0"/>
              <a:t>California and the Pacific Northwest are projected to </a:t>
            </a:r>
            <a:r>
              <a:rPr lang="en-US" sz="1600" dirty="0" smtClean="0"/>
              <a:t>occur in the 2030.</a:t>
            </a:r>
          </a:p>
          <a:p>
            <a:pPr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 smtClean="0"/>
              <a:t>Such </a:t>
            </a:r>
            <a:r>
              <a:rPr lang="en-US" sz="1600" dirty="0"/>
              <a:t>emergence </a:t>
            </a:r>
            <a:r>
              <a:rPr lang="en-US" sz="1600" dirty="0" smtClean="0"/>
              <a:t>scales </a:t>
            </a:r>
            <a:r>
              <a:rPr lang="en-US" sz="1600" dirty="0"/>
              <a:t>with </a:t>
            </a:r>
            <a:r>
              <a:rPr lang="en-US" sz="1600" dirty="0" smtClean="0"/>
              <a:t>global warming amount </a:t>
            </a:r>
            <a:r>
              <a:rPr lang="en-US" sz="1600" dirty="0"/>
              <a:t>at the </a:t>
            </a:r>
            <a:r>
              <a:rPr lang="en-US" sz="1600" dirty="0" smtClean="0"/>
              <a:t>CONUS scale, </a:t>
            </a:r>
            <a:r>
              <a:rPr lang="en-US" sz="1600" dirty="0"/>
              <a:t>independent of emission </a:t>
            </a:r>
            <a:r>
              <a:rPr lang="en-US" sz="1600" dirty="0" smtClean="0"/>
              <a:t>scenarios.</a:t>
            </a:r>
          </a:p>
          <a:p>
            <a:pPr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600" dirty="0"/>
              <a:t>The emergence of new hydrology </a:t>
            </a:r>
            <a:r>
              <a:rPr lang="en-US" sz="1600" dirty="0" smtClean="0"/>
              <a:t>regimes is </a:t>
            </a:r>
            <a:r>
              <a:rPr lang="en-US" sz="1600" dirty="0"/>
              <a:t>dominated by the changes in variability rather than shift in the </a:t>
            </a:r>
            <a:r>
              <a:rPr lang="en-US" sz="1600" dirty="0" smtClean="0"/>
              <a:t>mean.</a:t>
            </a:r>
            <a:endParaRPr lang="en-US" altLang="en-US" sz="1600" dirty="0"/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620544"/>
            <a:ext cx="3712153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Sample-Slide-Highlights-Template</Template>
  <TotalTime>663</TotalTime>
  <Words>248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Leng, Guoyong</dc:creator>
  <cp:lastModifiedBy>JOvink</cp:lastModifiedBy>
  <cp:revision>15</cp:revision>
  <cp:lastPrinted>2011-05-11T17:30:12Z</cp:lastPrinted>
  <dcterms:created xsi:type="dcterms:W3CDTF">2016-10-10T19:38:16Z</dcterms:created>
  <dcterms:modified xsi:type="dcterms:W3CDTF">2016-11-10T19:16:41Z</dcterms:modified>
</cp:coreProperties>
</file>