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25" autoAdjust="0"/>
  </p:normalViewPr>
  <p:slideViewPr>
    <p:cSldViewPr>
      <p:cViewPr varScale="1">
        <p:scale>
          <a:sx n="78" d="100"/>
          <a:sy n="78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B5EE9A-9BD9-4C81-AA58-7822A8DB40C4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076FD9-4841-4CC3-BDFF-5FA2525D8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584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F5BB5B-175F-4894-88C6-F5F51F5EB266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7623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DAFDC-6A58-4EFB-A8AA-D74395F745A5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201F7-F1F2-4484-B810-4861E8270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6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C1C5B-9527-4DC0-A26D-6FFA741F68CE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4FFAB-FCFA-47D7-92AB-517B4DA8B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74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FB822-B82F-421A-9315-C8F36BFDC1E5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E0931-F7A3-4005-B2B5-7C1604D6C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403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549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B83F-973B-4647-A080-89D080F73C7F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1230C-E72B-4A22-9F85-96369C0DA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51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D6C7-A7EE-4A09-A716-53EB0E65A15A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CA934-B153-47A6-951F-E67C303C3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30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E2781-6202-4C06-9F2F-24B6DE915D75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AD8B5-3C5C-4E4F-B9F8-5072129E3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50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90F1-E077-4EA7-9DC0-0D69AAAE72C7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886F2-ED9E-4139-A854-9AFABD69A4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59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1788D-B0FE-4DAA-8C66-8B61BB94080E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BD25F-C9FA-424B-92AC-B116F68C91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F094-0C26-498A-9968-B4491F2600B4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10AA9-FCD6-48C3-90D5-DD332F67E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33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2146-3E32-4E17-B47D-C240F355BCFA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948AD-6617-4F66-8E2E-207A67BF4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72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CE0-0CE3-40AD-9AE4-33AD4CF00D70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38F6C-4736-47B0-A3F4-3AF0DA3FE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21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385A49-EC34-469C-B5F9-BE7669A4A274}" type="datetimeFigureOut">
              <a:rPr lang="en-US"/>
              <a:pPr>
                <a:defRPr/>
              </a:pPr>
              <a:t>12/27/2016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2A5C94D-C0D0-45B3-9FCC-EE71A00EB1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" y="1066800"/>
            <a:ext cx="381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Improve the capability of simulating </a:t>
            </a:r>
            <a:r>
              <a:rPr lang="en-US" sz="1600" dirty="0" smtClean="0"/>
              <a:t>U.S. bioenergy </a:t>
            </a:r>
            <a:r>
              <a:rPr lang="en-US" sz="1600" dirty="0" smtClean="0"/>
              <a:t>crop </a:t>
            </a:r>
            <a:r>
              <a:rPr lang="en-US" sz="1600" dirty="0" smtClean="0"/>
              <a:t>yields</a:t>
            </a:r>
            <a:endParaRPr lang="en-US" sz="1600" dirty="0"/>
          </a:p>
          <a:p>
            <a:pPr marL="231775" indent="-231775" algn="ctr">
              <a:spcBef>
                <a:spcPts val="600"/>
              </a:spcBef>
              <a:defRPr/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Build a geo-spatial database on crop type, area and yields, fertilizer amount, and irrigation amount from available observations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Set up the </a:t>
            </a:r>
            <a:r>
              <a:rPr lang="en-US" sz="1600" dirty="0"/>
              <a:t>Community Land Model (CLM4.5) at </a:t>
            </a:r>
            <a:r>
              <a:rPr lang="en-US" sz="1600" dirty="0" smtClean="0"/>
              <a:t>the </a:t>
            </a:r>
            <a:r>
              <a:rPr lang="en-US" sz="1600" dirty="0"/>
              <a:t>0.125 degree </a:t>
            </a:r>
            <a:r>
              <a:rPr lang="en-US" sz="1600" dirty="0" smtClean="0"/>
              <a:t>resolution in the United States</a:t>
            </a:r>
            <a:endParaRPr 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Validate the simulated </a:t>
            </a:r>
            <a:r>
              <a:rPr lang="en-US" sz="1600" dirty="0"/>
              <a:t>crop yields from CLM4.5 </a:t>
            </a:r>
            <a:r>
              <a:rPr lang="en-US" sz="1600" dirty="0" smtClean="0"/>
              <a:t>against census data at </a:t>
            </a:r>
            <a:r>
              <a:rPr lang="en-US" sz="1600" dirty="0"/>
              <a:t>the county </a:t>
            </a:r>
            <a:r>
              <a:rPr lang="en-US" sz="1600" dirty="0" smtClean="0"/>
              <a:t>level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Incorporate a </a:t>
            </a:r>
            <a:r>
              <a:rPr lang="en-US" sz="1600" dirty="0" smtClean="0"/>
              <a:t>prognostic </a:t>
            </a:r>
            <a:r>
              <a:rPr lang="en-US" sz="1600" dirty="0"/>
              <a:t>fertilization </a:t>
            </a:r>
            <a:r>
              <a:rPr lang="en-US" sz="1600" dirty="0" smtClean="0"/>
              <a:t>parameterization </a:t>
            </a:r>
            <a:r>
              <a:rPr lang="en-US" sz="1600" dirty="0"/>
              <a:t>that dynamically determines the timing and rate of each fertilizer application </a:t>
            </a:r>
            <a:r>
              <a:rPr lang="en-US" sz="1600" dirty="0" smtClean="0"/>
              <a:t>to improve crop yield simulations.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112713"/>
            <a:ext cx="8763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A </a:t>
            </a:r>
            <a:r>
              <a:rPr lang="en-US" sz="3000" b="1" dirty="0" smtClean="0">
                <a:latin typeface="+mn-lt"/>
              </a:rPr>
              <a:t>Prognostic Fertilization </a:t>
            </a:r>
            <a:r>
              <a:rPr lang="en-US" sz="3000" b="1" dirty="0" smtClean="0">
                <a:latin typeface="+mn-lt"/>
              </a:rPr>
              <a:t>Design for Modeling Agriculture </a:t>
            </a:r>
            <a:r>
              <a:rPr lang="en-US" sz="3000" b="1" dirty="0">
                <a:latin typeface="+mn-lt"/>
              </a:rPr>
              <a:t>in the </a:t>
            </a:r>
            <a:r>
              <a:rPr lang="en-US" sz="3000" b="1" dirty="0" smtClean="0">
                <a:latin typeface="+mn-lt"/>
              </a:rPr>
              <a:t>Earth System 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93870" y="6227802"/>
            <a:ext cx="872152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panose="020B0604020202020204" pitchFamily="34" charset="0"/>
              </a:rPr>
              <a:t>Leng G, X Zhang, M Huang, Q Yang, R Rafique, GR Asrar and LR Leung. 2016. “Simulating County-level Crop Yields in </a:t>
            </a:r>
            <a:r>
              <a:rPr lang="en-US" sz="1000" dirty="0">
                <a:latin typeface="Arial" panose="020B0604020202020204" pitchFamily="34" charset="0"/>
              </a:rPr>
              <a:t>the </a:t>
            </a:r>
            <a:r>
              <a:rPr lang="en-US" sz="1000" dirty="0" smtClean="0">
                <a:latin typeface="Arial" panose="020B0604020202020204" pitchFamily="34" charset="0"/>
              </a:rPr>
              <a:t>Conterminous United </a:t>
            </a:r>
            <a:r>
              <a:rPr lang="en-US" sz="1000" dirty="0">
                <a:latin typeface="Arial" panose="020B0604020202020204" pitchFamily="34" charset="0"/>
              </a:rPr>
              <a:t>States using the </a:t>
            </a:r>
            <a:r>
              <a:rPr lang="en-US" sz="1000" dirty="0" smtClean="0">
                <a:latin typeface="Arial" panose="020B0604020202020204" pitchFamily="34" charset="0"/>
              </a:rPr>
              <a:t>Community Land Model: </a:t>
            </a:r>
            <a:r>
              <a:rPr lang="en-US" sz="1000" dirty="0">
                <a:latin typeface="Arial" panose="020B0604020202020204" pitchFamily="34" charset="0"/>
              </a:rPr>
              <a:t>The </a:t>
            </a:r>
            <a:r>
              <a:rPr lang="en-US" sz="1000" dirty="0" smtClean="0">
                <a:latin typeface="Arial" panose="020B0604020202020204" pitchFamily="34" charset="0"/>
              </a:rPr>
              <a:t>Effects of Optimizing Irrigation and Fertilization.” </a:t>
            </a:r>
            <a:r>
              <a:rPr lang="en-US" sz="1000" i="1" dirty="0">
                <a:latin typeface="Arial" panose="020B0604020202020204" pitchFamily="34" charset="0"/>
              </a:rPr>
              <a:t>Journal of Advances in Modeling Earth Systems</a:t>
            </a:r>
            <a:r>
              <a:rPr lang="en-US" sz="1000" dirty="0">
                <a:latin typeface="Arial" panose="020B0604020202020204" pitchFamily="34" charset="0"/>
              </a:rPr>
              <a:t>, </a:t>
            </a:r>
            <a:r>
              <a:rPr lang="en-US" sz="1000" dirty="0" smtClean="0">
                <a:latin typeface="Arial" panose="020B0604020202020204" pitchFamily="34" charset="0"/>
              </a:rPr>
              <a:t>08</a:t>
            </a:r>
            <a:r>
              <a:rPr lang="en-US" sz="1000" smtClean="0">
                <a:latin typeface="Arial" panose="020B0604020202020204" pitchFamily="34" charset="0"/>
              </a:rPr>
              <a:t>. </a:t>
            </a:r>
            <a:r>
              <a:rPr lang="en-US" sz="1000" smtClean="0">
                <a:latin typeface="Arial" panose="020B0604020202020204" pitchFamily="34" charset="0"/>
              </a:rPr>
              <a:t/>
            </a:r>
            <a:br>
              <a:rPr lang="en-US" sz="1000" smtClean="0">
                <a:latin typeface="Arial" panose="020B0604020202020204" pitchFamily="34" charset="0"/>
              </a:rPr>
            </a:br>
            <a:r>
              <a:rPr lang="en-US" sz="1000" smtClean="0">
                <a:latin typeface="Arial" panose="020B0604020202020204" pitchFamily="34" charset="0"/>
              </a:rPr>
              <a:t>DOI</a:t>
            </a:r>
            <a:r>
              <a:rPr lang="en-US" sz="1000" dirty="0" smtClean="0">
                <a:latin typeface="Arial" panose="020B0604020202020204" pitchFamily="34" charset="0"/>
              </a:rPr>
              <a:t>: 10.1002/2016MS000645</a:t>
            </a:r>
            <a:endParaRPr lang="en-US" sz="1000" dirty="0"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19600" y="990600"/>
            <a:ext cx="449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County-level bioenergy crop simulations are significantly improved using the proposed parameterization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71900" y="4343400"/>
            <a:ext cx="5410200" cy="196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 smtClean="0"/>
              <a:t>In the default model, the bias </a:t>
            </a:r>
            <a:r>
              <a:rPr lang="en-US" sz="1600" dirty="0" smtClean="0"/>
              <a:t>in simulating corn </a:t>
            </a:r>
            <a:r>
              <a:rPr lang="en-US" sz="1600" dirty="0"/>
              <a:t>and soybean </a:t>
            </a:r>
            <a:r>
              <a:rPr lang="en-US" sz="1600" dirty="0" smtClean="0"/>
              <a:t>yields </a:t>
            </a:r>
            <a:r>
              <a:rPr lang="en-US" sz="1600" dirty="0" smtClean="0"/>
              <a:t>is </a:t>
            </a:r>
            <a:r>
              <a:rPr lang="en-US" sz="1600" dirty="0" smtClean="0"/>
              <a:t>up to 42% and 38% as measured by county-level </a:t>
            </a:r>
            <a:r>
              <a:rPr lang="en-US" sz="1600" dirty="0"/>
              <a:t>root-mean-square error (RMSE</a:t>
            </a:r>
            <a:r>
              <a:rPr lang="en-US" sz="1600" dirty="0" smtClean="0"/>
              <a:t>)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 smtClean="0"/>
              <a:t>The new fertilization parameterization, constrained </a:t>
            </a:r>
            <a:r>
              <a:rPr lang="en-US" sz="1600" dirty="0"/>
              <a:t>by </a:t>
            </a:r>
            <a:r>
              <a:rPr lang="en-US" sz="1600" dirty="0" smtClean="0"/>
              <a:t>census data</a:t>
            </a:r>
            <a:r>
              <a:rPr lang="en-US" sz="1600" dirty="0"/>
              <a:t>,</a:t>
            </a:r>
            <a:r>
              <a:rPr lang="en-US" sz="1600" dirty="0" smtClean="0"/>
              <a:t> reduces the RMSE </a:t>
            </a:r>
            <a:r>
              <a:rPr lang="en-US" sz="1600" dirty="0"/>
              <a:t>to 22% and 21% of the </a:t>
            </a:r>
            <a:r>
              <a:rPr lang="en-US" sz="1600" dirty="0" smtClean="0"/>
              <a:t>U.S. </a:t>
            </a:r>
            <a:r>
              <a:rPr lang="en-US" sz="1600" dirty="0"/>
              <a:t>mean corn and soybean yields, respectively</a:t>
            </a:r>
            <a:r>
              <a:rPr lang="en-US" sz="1600" dirty="0" smtClean="0"/>
              <a:t>.</a:t>
            </a:r>
            <a:endParaRPr lang="en-US" alt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322" y="1371600"/>
            <a:ext cx="4834854" cy="303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</Template>
  <TotalTime>1556</TotalTime>
  <Words>232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Leng, Guoyong</dc:creator>
  <cp:lastModifiedBy>JOvink</cp:lastModifiedBy>
  <cp:revision>16</cp:revision>
  <cp:lastPrinted>2011-05-11T17:30:12Z</cp:lastPrinted>
  <dcterms:created xsi:type="dcterms:W3CDTF">2016-10-10T19:38:16Z</dcterms:created>
  <dcterms:modified xsi:type="dcterms:W3CDTF">2016-12-28T17:01:33Z</dcterms:modified>
</cp:coreProperties>
</file>