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54" autoAdjust="0"/>
  </p:normalViewPr>
  <p:slideViewPr>
    <p:cSldViewPr>
      <p:cViewPr varScale="1">
        <p:scale>
          <a:sx n="199" d="100"/>
          <a:sy n="199" d="100"/>
        </p:scale>
        <p:origin x="1040" y="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9/29/21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9/29/21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9/29/21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209490"/>
            <a:ext cx="9144000" cy="707886"/>
          </a:xfrm>
          <a:prstGeom prst="rect">
            <a:avLst/>
          </a:prstGeom>
          <a:noFill/>
        </p:spPr>
        <p:txBody>
          <a:bodyPr wrap="square">
            <a:spAutoFit/>
          </a:bodyPr>
          <a:lstStyle/>
          <a:p>
            <a:r>
              <a:rPr lang="en-US" sz="2000" b="1" dirty="0"/>
              <a:t>Robust evaluation of ENSO in climate models: How many ensemble members are needed?</a:t>
            </a:r>
          </a:p>
        </p:txBody>
      </p:sp>
      <p:sp>
        <p:nvSpPr>
          <p:cNvPr id="12" name="TextBox 11"/>
          <p:cNvSpPr txBox="1"/>
          <p:nvPr/>
        </p:nvSpPr>
        <p:spPr>
          <a:xfrm>
            <a:off x="104809" y="5867400"/>
            <a:ext cx="6968785"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b="1" dirty="0"/>
              <a:t>Lee, </a:t>
            </a:r>
            <a:r>
              <a:rPr lang="en-US" sz="1200" b="1" dirty="0" err="1"/>
              <a:t>Jiwoo</a:t>
            </a:r>
            <a:r>
              <a:rPr lang="en-US" sz="1200" dirty="0"/>
              <a:t>., Y. </a:t>
            </a:r>
            <a:r>
              <a:rPr lang="en-US" sz="1200" dirty="0" err="1"/>
              <a:t>Planton</a:t>
            </a:r>
            <a:r>
              <a:rPr lang="en-US" sz="1200" dirty="0"/>
              <a:t>, </a:t>
            </a:r>
            <a:r>
              <a:rPr lang="en-US" sz="1200" b="1" dirty="0"/>
              <a:t>Peter </a:t>
            </a:r>
            <a:r>
              <a:rPr lang="en-US" sz="1200" b="1" dirty="0" err="1"/>
              <a:t>Gleckler</a:t>
            </a:r>
            <a:r>
              <a:rPr lang="en-US" sz="1200" dirty="0"/>
              <a:t>, K. Sperber, E. </a:t>
            </a:r>
            <a:r>
              <a:rPr lang="en-US" sz="1200" dirty="0" err="1"/>
              <a:t>Guilyardi</a:t>
            </a:r>
            <a:r>
              <a:rPr lang="en-US" sz="1200" dirty="0"/>
              <a:t>, A. T. Wittenberg, M. J. </a:t>
            </a:r>
            <a:r>
              <a:rPr lang="en-US" sz="1200" dirty="0" err="1"/>
              <a:t>McPhaden</a:t>
            </a:r>
            <a:r>
              <a:rPr lang="en-US" sz="1200" dirty="0"/>
              <a:t>, and </a:t>
            </a:r>
            <a:r>
              <a:rPr lang="en-US" sz="1200" b="1" dirty="0"/>
              <a:t>Giuliana Pallotta</a:t>
            </a:r>
            <a:r>
              <a:rPr lang="en-US" sz="1200" dirty="0"/>
              <a:t>, 2021: Robust evaluation of ENSO in climate models: How many ensemble members are needed? </a:t>
            </a:r>
            <a:r>
              <a:rPr lang="en-US" sz="1200" i="1" dirty="0"/>
              <a:t>Geophysical Research Letter (accepted)</a:t>
            </a:r>
            <a:endParaRPr lang="en-GB" sz="1000" dirty="0">
              <a:latin typeface="Avenir Book" panose="02000503020000020003" pitchFamily="2" charset="0"/>
            </a:endParaRPr>
          </a:p>
        </p:txBody>
      </p:sp>
      <p:sp>
        <p:nvSpPr>
          <p:cNvPr id="11" name="TextBox 10"/>
          <p:cNvSpPr txBox="1"/>
          <p:nvPr/>
        </p:nvSpPr>
        <p:spPr>
          <a:xfrm>
            <a:off x="104810" y="885504"/>
            <a:ext cx="3249066" cy="2708434"/>
          </a:xfrm>
          <a:prstGeom prst="rect">
            <a:avLst/>
          </a:prstGeom>
          <a:noFill/>
        </p:spPr>
        <p:txBody>
          <a:bodyPr wrap="square" rtlCol="0">
            <a:spAutoFit/>
          </a:bodyPr>
          <a:lstStyle/>
          <a:p>
            <a:r>
              <a:rPr lang="en-US" sz="1600" b="1" dirty="0">
                <a:solidFill>
                  <a:srgbClr val="77933C"/>
                </a:solidFill>
                <a:latin typeface="Avenir Book" panose="02000503020000020003" pitchFamily="2" charset="0"/>
              </a:rPr>
              <a:t>Scientific Achievement</a:t>
            </a:r>
            <a:endParaRPr lang="en-US" sz="1100" dirty="0">
              <a:latin typeface="Avenir Book" panose="02000503020000020003" pitchFamily="2" charset="0"/>
            </a:endParaRPr>
          </a:p>
          <a:p>
            <a:pPr marL="171450" indent="-171450">
              <a:buFont typeface="Arial" panose="020B0604020202020204" pitchFamily="34" charset="0"/>
              <a:buChar char="•"/>
            </a:pPr>
            <a:r>
              <a:rPr lang="en-US" sz="1100" dirty="0">
                <a:latin typeface="Avenir Book" panose="02000503020000020003" pitchFamily="2" charset="0"/>
              </a:rPr>
              <a:t>To estimate the ensemble size required to characterize the ENSO simulation, ensemble members of CMIP6 and Large Ensemble models are analyzed. </a:t>
            </a:r>
          </a:p>
          <a:p>
            <a:pPr marL="171450" indent="-171450">
              <a:buFont typeface="Arial" panose="020B0604020202020204" pitchFamily="34" charset="0"/>
              <a:buChar char="•"/>
            </a:pPr>
            <a:r>
              <a:rPr lang="en-US" sz="1100" dirty="0">
                <a:latin typeface="Avenir Book" panose="02000503020000020003" pitchFamily="2" charset="0"/>
              </a:rPr>
              <a:t>A broad range in the relative performance of models exists with internal variability influencing the robustness of some ENSO characteristics.</a:t>
            </a:r>
          </a:p>
          <a:p>
            <a:pPr marL="171450" indent="-171450">
              <a:buFont typeface="Arial" panose="020B0604020202020204" pitchFamily="34" charset="0"/>
              <a:buChar char="•"/>
            </a:pPr>
            <a:r>
              <a:rPr lang="en-US" sz="1100" dirty="0">
                <a:latin typeface="Avenir Book" panose="02000503020000020003" pitchFamily="2" charset="0"/>
              </a:rPr>
              <a:t>The required ensemble size depends on metric, duration of observational record, and model; the size can be a small as 6 or greater than 50.</a:t>
            </a:r>
          </a:p>
          <a:p>
            <a:endParaRPr lang="en-US" sz="1100" dirty="0">
              <a:latin typeface="Avenir Book" panose="02000503020000020003" pitchFamily="2" charset="0"/>
            </a:endParaRPr>
          </a:p>
          <a:p>
            <a:endParaRPr lang="en-US" sz="1100" dirty="0">
              <a:latin typeface="Avenir Book" panose="02000503020000020003" pitchFamily="2" charset="0"/>
            </a:endParaRPr>
          </a:p>
        </p:txBody>
      </p:sp>
      <p:pic>
        <p:nvPicPr>
          <p:cNvPr id="6" name="Picture 5" descr="A drawing of a face&#10;&#10;Description automatically generated">
            <a:extLst>
              <a:ext uri="{FF2B5EF4-FFF2-40B4-BE49-F238E27FC236}">
                <a16:creationId xmlns:a16="http://schemas.microsoft.com/office/drawing/2014/main" id="{7113E2AF-5419-E14E-A63F-296EA77810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4963" y="5879382"/>
            <a:ext cx="1824228" cy="607064"/>
          </a:xfrm>
          <a:prstGeom prst="rect">
            <a:avLst/>
          </a:prstGeom>
        </p:spPr>
      </p:pic>
      <p:sp>
        <p:nvSpPr>
          <p:cNvPr id="16" name="Rectangle 15">
            <a:extLst>
              <a:ext uri="{FF2B5EF4-FFF2-40B4-BE49-F238E27FC236}">
                <a16:creationId xmlns:a16="http://schemas.microsoft.com/office/drawing/2014/main" id="{5DD2C4CD-0CA1-4D4E-8277-8407EF95EF71}"/>
              </a:ext>
            </a:extLst>
          </p:cNvPr>
          <p:cNvSpPr/>
          <p:nvPr/>
        </p:nvSpPr>
        <p:spPr>
          <a:xfrm>
            <a:off x="6221523" y="891399"/>
            <a:ext cx="2817668" cy="4808056"/>
          </a:xfrm>
          <a:prstGeom prst="rect">
            <a:avLst/>
          </a:prstGeom>
        </p:spPr>
        <p:txBody>
          <a:bodyPr wrap="square">
            <a:spAutoFit/>
          </a:bodyPr>
          <a:lstStyle/>
          <a:p>
            <a:pPr lvl="0"/>
            <a:r>
              <a:rPr lang="en-US" sz="1600" b="1" dirty="0">
                <a:solidFill>
                  <a:srgbClr val="77933C"/>
                </a:solidFill>
                <a:latin typeface="Avenir Book" panose="02000503020000020003" pitchFamily="2" charset="0"/>
              </a:rPr>
              <a:t>Research summary</a:t>
            </a:r>
          </a:p>
          <a:p>
            <a:pPr lvl="0"/>
            <a:r>
              <a:rPr lang="en-US" sz="1100" dirty="0">
                <a:solidFill>
                  <a:prstClr val="black"/>
                </a:solidFill>
                <a:latin typeface="Avenir Book" panose="02000503020000020003" pitchFamily="2" charset="0"/>
              </a:rPr>
              <a:t>Large ensembles of model simulations require considerable resources, and thus defining an appropriate ensemble size for a particular application is an important experimental design criterion. We estimate the ensemble size (N) needed to assess a model's ability to capture observed El Niño-Southern Oscillation (ENSO) behavior by utilizing the recently developed International CLIVAR ENSO Metrics Package (</a:t>
            </a:r>
            <a:r>
              <a:rPr lang="en-US" sz="1100" dirty="0" err="1">
                <a:solidFill>
                  <a:prstClr val="black"/>
                </a:solidFill>
                <a:latin typeface="Avenir Book" panose="02000503020000020003" pitchFamily="2" charset="0"/>
              </a:rPr>
              <a:t>Planton</a:t>
            </a:r>
            <a:r>
              <a:rPr lang="en-US" sz="1100" dirty="0">
                <a:solidFill>
                  <a:prstClr val="black"/>
                </a:solidFill>
                <a:latin typeface="Avenir Book" panose="02000503020000020003" pitchFamily="2" charset="0"/>
              </a:rPr>
              <a:t> et al., 2021). Using the larger ensembles available from CMIP6 and the US CLIVAR Large Ensemble Working Group, we find that larger ensembles are needed to robustly capture baseline ENSO characteristics (N &gt; 50) and physical processes (N &gt; 50) than the background climatology (N ≥ 12) and remote ENSO teleconnections (N ≥ 6). While these results vary somewhat across metrics and models, our study quantifies how larger ensembles are required to robustly evaluate simulated ENSO behavior, thereby providing some guidance for the design of model ensembles. </a:t>
            </a:r>
          </a:p>
        </p:txBody>
      </p:sp>
      <p:grpSp>
        <p:nvGrpSpPr>
          <p:cNvPr id="9" name="Group 8">
            <a:extLst>
              <a:ext uri="{FF2B5EF4-FFF2-40B4-BE49-F238E27FC236}">
                <a16:creationId xmlns:a16="http://schemas.microsoft.com/office/drawing/2014/main" id="{4B19AC4E-5BAB-D148-9DC0-AA03C026EADF}"/>
              </a:ext>
            </a:extLst>
          </p:cNvPr>
          <p:cNvGrpSpPr/>
          <p:nvPr/>
        </p:nvGrpSpPr>
        <p:grpSpPr>
          <a:xfrm>
            <a:off x="3200400" y="1381149"/>
            <a:ext cx="3197386" cy="1914278"/>
            <a:chOff x="3226742" y="828922"/>
            <a:chExt cx="3282859" cy="1965451"/>
          </a:xfrm>
        </p:grpSpPr>
        <p:pic>
          <p:nvPicPr>
            <p:cNvPr id="13" name="Google Shape;181;p22">
              <a:extLst>
                <a:ext uri="{FF2B5EF4-FFF2-40B4-BE49-F238E27FC236}">
                  <a16:creationId xmlns:a16="http://schemas.microsoft.com/office/drawing/2014/main" id="{E4931482-CCCF-5A4B-B7C0-3E6E6473B4CB}"/>
                </a:ext>
              </a:extLst>
            </p:cNvPr>
            <p:cNvPicPr preferRelativeResize="0"/>
            <p:nvPr/>
          </p:nvPicPr>
          <p:blipFill rotWithShape="1">
            <a:blip r:embed="rId4">
              <a:alphaModFix/>
            </a:blip>
            <a:srcRect l="6428" t="61794" b="9664"/>
            <a:stretch/>
          </p:blipFill>
          <p:spPr>
            <a:xfrm>
              <a:off x="3512523" y="1141848"/>
              <a:ext cx="2709000" cy="1652525"/>
            </a:xfrm>
            <a:prstGeom prst="rect">
              <a:avLst/>
            </a:prstGeom>
            <a:noFill/>
            <a:ln>
              <a:noFill/>
            </a:ln>
          </p:spPr>
        </p:pic>
        <p:sp>
          <p:nvSpPr>
            <p:cNvPr id="15" name="Google Shape;184;p22">
              <a:extLst>
                <a:ext uri="{FF2B5EF4-FFF2-40B4-BE49-F238E27FC236}">
                  <a16:creationId xmlns:a16="http://schemas.microsoft.com/office/drawing/2014/main" id="{5430D871-15F0-BA46-8BD4-5D488DCA084A}"/>
                </a:ext>
              </a:extLst>
            </p:cNvPr>
            <p:cNvSpPr txBox="1"/>
            <p:nvPr/>
          </p:nvSpPr>
          <p:spPr>
            <a:xfrm rot="-5400000">
              <a:off x="2749771" y="1643981"/>
              <a:ext cx="1384800" cy="43085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800" dirty="0"/>
                <a:t>Diff. from entire </a:t>
              </a:r>
              <a:endParaRPr sz="800" dirty="0"/>
            </a:p>
            <a:p>
              <a:pPr marL="0" lvl="0" indent="0" algn="ctr" rtl="0">
                <a:spcBef>
                  <a:spcPts val="0"/>
                </a:spcBef>
                <a:spcAft>
                  <a:spcPts val="0"/>
                </a:spcAft>
                <a:buNone/>
              </a:pPr>
              <a:r>
                <a:rPr lang="en" sz="800" dirty="0"/>
                <a:t>ensemble mean</a:t>
              </a:r>
              <a:endParaRPr sz="800" dirty="0"/>
            </a:p>
          </p:txBody>
        </p:sp>
        <p:sp>
          <p:nvSpPr>
            <p:cNvPr id="17" name="Google Shape;190;p22">
              <a:extLst>
                <a:ext uri="{FF2B5EF4-FFF2-40B4-BE49-F238E27FC236}">
                  <a16:creationId xmlns:a16="http://schemas.microsoft.com/office/drawing/2014/main" id="{D2AF6DCD-F795-5B45-BE7D-3032CD3BD9D0}"/>
                </a:ext>
              </a:extLst>
            </p:cNvPr>
            <p:cNvSpPr txBox="1"/>
            <p:nvPr/>
          </p:nvSpPr>
          <p:spPr>
            <a:xfrm>
              <a:off x="3615201" y="828922"/>
              <a:ext cx="2894400" cy="323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900" b="1" dirty="0"/>
                <a:t>ENSO Asymmetry (e.g. IPSL-CM6-1, 30 members)</a:t>
              </a:r>
              <a:endParaRPr sz="900" b="1" dirty="0"/>
            </a:p>
          </p:txBody>
        </p:sp>
      </p:grpSp>
      <p:grpSp>
        <p:nvGrpSpPr>
          <p:cNvPr id="8" name="Group 7">
            <a:extLst>
              <a:ext uri="{FF2B5EF4-FFF2-40B4-BE49-F238E27FC236}">
                <a16:creationId xmlns:a16="http://schemas.microsoft.com/office/drawing/2014/main" id="{41219A72-8CA8-1C40-A2BB-A2EBC1EBC5DF}"/>
              </a:ext>
            </a:extLst>
          </p:cNvPr>
          <p:cNvGrpSpPr/>
          <p:nvPr/>
        </p:nvGrpSpPr>
        <p:grpSpPr>
          <a:xfrm>
            <a:off x="3581400" y="3727637"/>
            <a:ext cx="2554511" cy="1476674"/>
            <a:chOff x="4487041" y="3383542"/>
            <a:chExt cx="4552150" cy="2631440"/>
          </a:xfrm>
        </p:grpSpPr>
        <p:pic>
          <p:nvPicPr>
            <p:cNvPr id="18" name="Google Shape;180;p22">
              <a:extLst>
                <a:ext uri="{FF2B5EF4-FFF2-40B4-BE49-F238E27FC236}">
                  <a16:creationId xmlns:a16="http://schemas.microsoft.com/office/drawing/2014/main" id="{0DA52CED-A4ED-3045-8FB5-6B68C96A6D4F}"/>
                </a:ext>
              </a:extLst>
            </p:cNvPr>
            <p:cNvPicPr preferRelativeResize="0"/>
            <p:nvPr/>
          </p:nvPicPr>
          <p:blipFill>
            <a:blip r:embed="rId5">
              <a:alphaModFix/>
            </a:blip>
            <a:stretch>
              <a:fillRect/>
            </a:stretch>
          </p:blipFill>
          <p:spPr>
            <a:xfrm>
              <a:off x="4487041" y="3383542"/>
              <a:ext cx="4552150" cy="2318524"/>
            </a:xfrm>
            <a:prstGeom prst="rect">
              <a:avLst/>
            </a:prstGeom>
            <a:noFill/>
            <a:ln>
              <a:noFill/>
            </a:ln>
          </p:spPr>
        </p:pic>
        <p:sp>
          <p:nvSpPr>
            <p:cNvPr id="19" name="Google Shape;186;p22">
              <a:extLst>
                <a:ext uri="{FF2B5EF4-FFF2-40B4-BE49-F238E27FC236}">
                  <a16:creationId xmlns:a16="http://schemas.microsoft.com/office/drawing/2014/main" id="{C0D82AD3-5461-1D48-AAAA-A0A6285292EF}"/>
                </a:ext>
              </a:extLst>
            </p:cNvPr>
            <p:cNvSpPr txBox="1"/>
            <p:nvPr/>
          </p:nvSpPr>
          <p:spPr>
            <a:xfrm>
              <a:off x="7999390" y="5408967"/>
              <a:ext cx="1039801" cy="606015"/>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a:solidFill>
                    <a:schemeClr val="dk1"/>
                  </a:solidFill>
                  <a:highlight>
                    <a:schemeClr val="accent5"/>
                  </a:highlight>
                  <a:latin typeface="Times New Roman"/>
                  <a:ea typeface="Times New Roman"/>
                  <a:cs typeface="Times New Roman"/>
                  <a:sym typeface="Times New Roman"/>
                </a:rPr>
                <a:t>physical processes</a:t>
              </a:r>
              <a:endParaRPr sz="700">
                <a:highlight>
                  <a:schemeClr val="accent5"/>
                </a:highlight>
              </a:endParaRPr>
            </a:p>
          </p:txBody>
        </p:sp>
        <p:sp>
          <p:nvSpPr>
            <p:cNvPr id="20" name="Google Shape;187;p22">
              <a:extLst>
                <a:ext uri="{FF2B5EF4-FFF2-40B4-BE49-F238E27FC236}">
                  <a16:creationId xmlns:a16="http://schemas.microsoft.com/office/drawing/2014/main" id="{844D47FD-DD80-0B47-B541-770B605EFD97}"/>
                </a:ext>
              </a:extLst>
            </p:cNvPr>
            <p:cNvSpPr txBox="1"/>
            <p:nvPr/>
          </p:nvSpPr>
          <p:spPr>
            <a:xfrm>
              <a:off x="4823340" y="5297991"/>
              <a:ext cx="1335600" cy="606015"/>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a:solidFill>
                    <a:schemeClr val="dk1"/>
                  </a:solidFill>
                  <a:highlight>
                    <a:srgbClr val="B6D7A8"/>
                  </a:highlight>
                  <a:latin typeface="Times New Roman"/>
                  <a:ea typeface="Times New Roman"/>
                  <a:cs typeface="Times New Roman"/>
                  <a:sym typeface="Times New Roman"/>
                </a:rPr>
                <a:t>background climatology</a:t>
              </a:r>
              <a:endParaRPr sz="700">
                <a:highlight>
                  <a:srgbClr val="B6D7A8"/>
                </a:highlight>
              </a:endParaRPr>
            </a:p>
          </p:txBody>
        </p:sp>
        <p:sp>
          <p:nvSpPr>
            <p:cNvPr id="21" name="Google Shape;188;p22">
              <a:extLst>
                <a:ext uri="{FF2B5EF4-FFF2-40B4-BE49-F238E27FC236}">
                  <a16:creationId xmlns:a16="http://schemas.microsoft.com/office/drawing/2014/main" id="{E06E3692-260E-6949-BEB4-3B0C5A62ED0B}"/>
                </a:ext>
              </a:extLst>
            </p:cNvPr>
            <p:cNvSpPr txBox="1"/>
            <p:nvPr/>
          </p:nvSpPr>
          <p:spPr>
            <a:xfrm>
              <a:off x="5970890" y="5408967"/>
              <a:ext cx="1678501" cy="606015"/>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a:solidFill>
                    <a:schemeClr val="dk1"/>
                  </a:solidFill>
                  <a:highlight>
                    <a:srgbClr val="D5A6BD"/>
                  </a:highlight>
                  <a:latin typeface="Times New Roman"/>
                  <a:ea typeface="Times New Roman"/>
                  <a:cs typeface="Times New Roman"/>
                  <a:sym typeface="Times New Roman"/>
                </a:rPr>
                <a:t>baseline ENSO characteristics</a:t>
              </a:r>
              <a:endParaRPr sz="700"/>
            </a:p>
          </p:txBody>
        </p:sp>
        <p:sp>
          <p:nvSpPr>
            <p:cNvPr id="22" name="Google Shape;189;p22">
              <a:extLst>
                <a:ext uri="{FF2B5EF4-FFF2-40B4-BE49-F238E27FC236}">
                  <a16:creationId xmlns:a16="http://schemas.microsoft.com/office/drawing/2014/main" id="{04518945-8D3E-194C-B4B0-5D36140EF76A}"/>
                </a:ext>
              </a:extLst>
            </p:cNvPr>
            <p:cNvSpPr txBox="1"/>
            <p:nvPr/>
          </p:nvSpPr>
          <p:spPr>
            <a:xfrm>
              <a:off x="7226741" y="5232417"/>
              <a:ext cx="1070700" cy="432394"/>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700" dirty="0">
                  <a:solidFill>
                    <a:schemeClr val="dk1"/>
                  </a:solidFill>
                  <a:highlight>
                    <a:srgbClr val="FFD966"/>
                  </a:highlight>
                  <a:latin typeface="Times New Roman"/>
                  <a:ea typeface="Times New Roman"/>
                  <a:cs typeface="Times New Roman"/>
                  <a:sym typeface="Times New Roman"/>
                </a:rPr>
                <a:t>teleconnections</a:t>
              </a:r>
              <a:endParaRPr sz="700" dirty="0"/>
            </a:p>
          </p:txBody>
        </p:sp>
      </p:grpSp>
      <p:sp>
        <p:nvSpPr>
          <p:cNvPr id="23" name="Rectangle 22">
            <a:extLst>
              <a:ext uri="{FF2B5EF4-FFF2-40B4-BE49-F238E27FC236}">
                <a16:creationId xmlns:a16="http://schemas.microsoft.com/office/drawing/2014/main" id="{1448BF97-77D3-7940-ABBA-8AE870255D6E}"/>
              </a:ext>
            </a:extLst>
          </p:cNvPr>
          <p:cNvSpPr/>
          <p:nvPr/>
        </p:nvSpPr>
        <p:spPr>
          <a:xfrm>
            <a:off x="104809" y="3190838"/>
            <a:ext cx="3560502" cy="2708434"/>
          </a:xfrm>
          <a:prstGeom prst="rect">
            <a:avLst/>
          </a:prstGeom>
        </p:spPr>
        <p:txBody>
          <a:bodyPr wrap="square">
            <a:spAutoFit/>
          </a:bodyPr>
          <a:lstStyle/>
          <a:p>
            <a:pPr lvl="0"/>
            <a:r>
              <a:rPr lang="en-US" sz="1600" b="1" dirty="0">
                <a:solidFill>
                  <a:srgbClr val="9BBB59">
                    <a:lumMod val="75000"/>
                  </a:srgbClr>
                </a:solidFill>
                <a:latin typeface="Avenir Book" panose="02000503020000020003" pitchFamily="2" charset="0"/>
              </a:rPr>
              <a:t>Significance &amp; Impact</a:t>
            </a:r>
          </a:p>
          <a:p>
            <a:pPr lvl="0"/>
            <a:r>
              <a:rPr lang="en-US" sz="1100" dirty="0">
                <a:solidFill>
                  <a:prstClr val="black"/>
                </a:solidFill>
                <a:latin typeface="Avenir Book" panose="02000503020000020003" pitchFamily="2" charset="0"/>
              </a:rPr>
              <a:t>To account for uncertainties arising from the chaotic nature of the climate system, Earth system models are often used to generate a large number of simulations under slightly different initial conditions. These large ensembles enable the consistency between models and observations to be addressed while accounting for the internal variability in the climate system. Creating a set of ensemble simulations requires substantial resources, and so in this study we diagnose what ensemble size is sufficient to robustly represent the simulated behavior of the El Niño / Southern Oscillation (ENSO), one of the most important modes of variability affecting climate worldwide.</a:t>
            </a:r>
          </a:p>
        </p:txBody>
      </p:sp>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36385</TotalTime>
  <Words>451</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Calibri</vt:lpstr>
      <vt:lpstr>Times New Roman</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Lee, Jiwoo</cp:lastModifiedBy>
  <cp:revision>175</cp:revision>
  <dcterms:created xsi:type="dcterms:W3CDTF">2011-09-07T23:26:42Z</dcterms:created>
  <dcterms:modified xsi:type="dcterms:W3CDTF">2021-09-29T17:57:56Z</dcterms:modified>
</cp:coreProperties>
</file>