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5"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1020" autoAdjust="0"/>
  </p:normalViewPr>
  <p:slideViewPr>
    <p:cSldViewPr>
      <p:cViewPr varScale="1">
        <p:scale>
          <a:sx n="112" d="100"/>
          <a:sy n="112" d="100"/>
        </p:scale>
        <p:origin x="3080"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6/17/21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dirty="0"/>
          </a:p>
        </p:txBody>
      </p:sp>
    </p:spTree>
    <p:extLst>
      <p:ext uri="{BB962C8B-B14F-4D97-AF65-F5344CB8AC3E}">
        <p14:creationId xmlns:p14="http://schemas.microsoft.com/office/powerpoint/2010/main" val="4071687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636D64-B606-4833-8E9E-A8FC51B35A1D}" type="datetimeFigureOut">
              <a:rPr lang="en-US" smtClean="0"/>
              <a:pPr/>
              <a:t>6/17/21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6/17/21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6/17/21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dirty="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dirty="0"/>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a:solidFill>
                  <a:schemeClr val="bg1"/>
                </a:solidFill>
                <a:ea typeface="Rod"/>
                <a:cs typeface="Rod"/>
              </a:rPr>
              <a:t>BER Climate Research</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6/17/21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6/17/21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636D64-B606-4833-8E9E-A8FC51B35A1D}" type="datetimeFigureOut">
              <a:rPr lang="en-US" smtClean="0"/>
              <a:pPr/>
              <a:t>6/17/21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636D64-B606-4833-8E9E-A8FC51B35A1D}" type="datetimeFigureOut">
              <a:rPr lang="en-US" smtClean="0"/>
              <a:pPr/>
              <a:t>6/17/21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36D64-B606-4833-8E9E-A8FC51B35A1D}" type="datetimeFigureOut">
              <a:rPr lang="en-US" smtClean="0"/>
              <a:pPr/>
              <a:t>6/17/21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6/17/21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6/17/21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6/17/21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6/17/21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google.com/url?q=https%3A%2F%2Fwww.sciencedirect.com%2Fscience%2Farticle%2Fpii%2FS173857331930926X%3Fvia%253Dihub&amp;sa=D&amp;sntz=1&amp;usg=AFQjCNFqnc7d4940w5QgImmP-tRS08gomg"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dirty="0">
              <a:latin typeface="Avenir Book" panose="02000503020000020003" pitchFamily="2" charset="0"/>
            </a:endParaRPr>
          </a:p>
        </p:txBody>
      </p:sp>
      <p:sp>
        <p:nvSpPr>
          <p:cNvPr id="5" name="TextBox 4"/>
          <p:cNvSpPr txBox="1"/>
          <p:nvPr/>
        </p:nvSpPr>
        <p:spPr>
          <a:xfrm>
            <a:off x="0" y="0"/>
            <a:ext cx="9144000" cy="954107"/>
          </a:xfrm>
          <a:prstGeom prst="rect">
            <a:avLst/>
          </a:prstGeom>
          <a:noFill/>
        </p:spPr>
        <p:txBody>
          <a:bodyPr wrap="square">
            <a:spAutoFit/>
          </a:bodyPr>
          <a:lstStyle/>
          <a:p>
            <a:r>
              <a:rPr lang="en-US" sz="2800" b="1" dirty="0"/>
              <a:t>Impact of boundary layer simulation on predicting radioactive pollutant dispersion</a:t>
            </a:r>
          </a:p>
        </p:txBody>
      </p:sp>
      <p:sp>
        <p:nvSpPr>
          <p:cNvPr id="12" name="TextBox 11"/>
          <p:cNvSpPr txBox="1"/>
          <p:nvPr/>
        </p:nvSpPr>
        <p:spPr>
          <a:xfrm>
            <a:off x="104809" y="5867400"/>
            <a:ext cx="6968785"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1200" dirty="0"/>
              <a:t>Lim, K.-S. S., J.-M. Lim, </a:t>
            </a:r>
            <a:r>
              <a:rPr lang="en-US" sz="1200" b="1" u="sng" dirty="0" err="1"/>
              <a:t>Jiwoo</a:t>
            </a:r>
            <a:r>
              <a:rPr lang="en-US" sz="1200" b="1" u="sng" dirty="0"/>
              <a:t> Lee</a:t>
            </a:r>
            <a:r>
              <a:rPr lang="en-US" sz="1200" dirty="0"/>
              <a:t>, and H. H. Shin, 2021: Impact of boundary layer simulation on predicting radioactive pollutant dispersion: a case study for HANARO Research Reactor using the WRF-MMIF-CALPUFF modeling system. </a:t>
            </a:r>
            <a:r>
              <a:rPr lang="en-US" sz="1200" i="1" dirty="0"/>
              <a:t>Nuclear Engineering and Technology</a:t>
            </a:r>
            <a:r>
              <a:rPr lang="en-US" sz="1200"/>
              <a:t>, 53, 244-252, </a:t>
            </a:r>
            <a:r>
              <a:rPr lang="en-US" sz="1200" dirty="0">
                <a:hlinkClick r:id="rId3"/>
              </a:rPr>
              <a:t>doi: 10.1016/j.net.2020.06.011</a:t>
            </a:r>
            <a:endParaRPr lang="en-GB" sz="1200" dirty="0">
              <a:latin typeface="Avenir Book" panose="02000503020000020003" pitchFamily="2" charset="0"/>
            </a:endParaRPr>
          </a:p>
        </p:txBody>
      </p:sp>
      <p:sp>
        <p:nvSpPr>
          <p:cNvPr id="11" name="TextBox 10"/>
          <p:cNvSpPr txBox="1"/>
          <p:nvPr/>
        </p:nvSpPr>
        <p:spPr>
          <a:xfrm>
            <a:off x="88448" y="1305341"/>
            <a:ext cx="3718668" cy="4247317"/>
          </a:xfrm>
          <a:prstGeom prst="rect">
            <a:avLst/>
          </a:prstGeom>
          <a:noFill/>
        </p:spPr>
        <p:txBody>
          <a:bodyPr wrap="square" rtlCol="0">
            <a:spAutoFit/>
          </a:bodyPr>
          <a:lstStyle/>
          <a:p>
            <a:r>
              <a:rPr lang="en-US" b="1" dirty="0">
                <a:solidFill>
                  <a:srgbClr val="77933C"/>
                </a:solidFill>
                <a:latin typeface="Avenir Book" panose="02000503020000020003" pitchFamily="2" charset="0"/>
              </a:rPr>
              <a:t>Scientific Achievement</a:t>
            </a:r>
            <a:br>
              <a:rPr lang="en-US" sz="1400" b="1" dirty="0">
                <a:solidFill>
                  <a:srgbClr val="77933C"/>
                </a:solidFill>
                <a:latin typeface="Avenir Book" panose="02000503020000020003" pitchFamily="2" charset="0"/>
              </a:rPr>
            </a:br>
            <a:r>
              <a:rPr lang="en-US" sz="1200" dirty="0">
                <a:latin typeface="Avenir Book" panose="02000503020000020003" pitchFamily="2" charset="0"/>
              </a:rPr>
              <a:t>The results highlight the importance of considering the orographic drag in the simulation, especially over domains having complex topography, when predicting distribution of radioactive pollutant  concentration in case of its accidental release.</a:t>
            </a:r>
          </a:p>
          <a:p>
            <a:br>
              <a:rPr lang="en-US" sz="1200" dirty="0">
                <a:latin typeface="Avenir Book" panose="02000503020000020003" pitchFamily="2" charset="0"/>
              </a:rPr>
            </a:br>
            <a:r>
              <a:rPr lang="en-US" b="1" dirty="0">
                <a:solidFill>
                  <a:schemeClr val="accent3">
                    <a:lumMod val="75000"/>
                  </a:schemeClr>
                </a:solidFill>
                <a:latin typeface="Avenir Book" panose="02000503020000020003" pitchFamily="2" charset="0"/>
              </a:rPr>
              <a:t>Significance &amp; Impact</a:t>
            </a:r>
          </a:p>
          <a:p>
            <a:r>
              <a:rPr lang="en-US" sz="1200" dirty="0">
                <a:latin typeface="Avenir Book" panose="02000503020000020003" pitchFamily="2" charset="0"/>
              </a:rPr>
              <a:t>The objective of the study is to improve the accuracy of the radioactive dispersion prediction from the WRF-MMIF-CALPUFF modeling system by investigating the impact of the boundary layer simulation. </a:t>
            </a:r>
          </a:p>
          <a:p>
            <a:endParaRPr lang="en-US" sz="1200" dirty="0">
              <a:latin typeface="Avenir Book" panose="02000503020000020003" pitchFamily="2" charset="0"/>
            </a:endParaRPr>
          </a:p>
          <a:p>
            <a:r>
              <a:rPr lang="en-US" b="1" dirty="0">
                <a:solidFill>
                  <a:srgbClr val="77933C"/>
                </a:solidFill>
                <a:latin typeface="Avenir Book" panose="02000503020000020003" pitchFamily="2" charset="0"/>
              </a:rPr>
              <a:t>Research summary</a:t>
            </a:r>
            <a:endParaRPr lang="en-US" sz="1200" dirty="0">
              <a:latin typeface="Avenir Book" panose="02000503020000020003" pitchFamily="2" charset="0"/>
            </a:endParaRPr>
          </a:p>
          <a:p>
            <a:r>
              <a:rPr lang="en-US" sz="1200" dirty="0">
                <a:latin typeface="Avenir Book" panose="02000503020000020003" pitchFamily="2" charset="0"/>
              </a:rPr>
              <a:t>The numerical simulations were conducted using the WRF-based dispersion modeling system and the influence of different methods for calculating PBL-related factors in the WRF model upon the wind prediction and corresponding dispersion of the radioactive material (137Cs) was examined.</a:t>
            </a:r>
          </a:p>
        </p:txBody>
      </p:sp>
      <p:pic>
        <p:nvPicPr>
          <p:cNvPr id="6" name="Picture 5" descr="A drawing of a face&#10;&#10;Description automatically generated">
            <a:extLst>
              <a:ext uri="{FF2B5EF4-FFF2-40B4-BE49-F238E27FC236}">
                <a16:creationId xmlns:a16="http://schemas.microsoft.com/office/drawing/2014/main" id="{7113E2AF-5419-E14E-A63F-296EA778103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14963" y="5879382"/>
            <a:ext cx="1824228" cy="607064"/>
          </a:xfrm>
          <a:prstGeom prst="rect">
            <a:avLst/>
          </a:prstGeom>
        </p:spPr>
      </p:pic>
      <p:pic>
        <p:nvPicPr>
          <p:cNvPr id="1026" name="Picture 2" descr="Fig. 3">
            <a:extLst>
              <a:ext uri="{FF2B5EF4-FFF2-40B4-BE49-F238E27FC236}">
                <a16:creationId xmlns:a16="http://schemas.microsoft.com/office/drawing/2014/main" id="{3A81D0A9-6DDE-3541-B9E3-A2A75726074B}"/>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50000"/>
          <a:stretch/>
        </p:blipFill>
        <p:spPr bwMode="auto">
          <a:xfrm>
            <a:off x="3962335" y="1358901"/>
            <a:ext cx="3409950" cy="128430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Fig. 4">
            <a:extLst>
              <a:ext uri="{FF2B5EF4-FFF2-40B4-BE49-F238E27FC236}">
                <a16:creationId xmlns:a16="http://schemas.microsoft.com/office/drawing/2014/main" id="{968534F9-E167-4E43-8EDF-4ED41FF02DA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95191" y="3048001"/>
            <a:ext cx="4287084" cy="2044552"/>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a:extLst>
              <a:ext uri="{FF2B5EF4-FFF2-40B4-BE49-F238E27FC236}">
                <a16:creationId xmlns:a16="http://schemas.microsoft.com/office/drawing/2014/main" id="{CC88D57C-BF52-A141-BC95-150B0842B25E}"/>
              </a:ext>
            </a:extLst>
          </p:cNvPr>
          <p:cNvSpPr txBox="1"/>
          <p:nvPr/>
        </p:nvSpPr>
        <p:spPr>
          <a:xfrm>
            <a:off x="7527504" y="1464883"/>
            <a:ext cx="1530801" cy="1107996"/>
          </a:xfrm>
          <a:prstGeom prst="rect">
            <a:avLst/>
          </a:prstGeom>
          <a:noFill/>
        </p:spPr>
        <p:txBody>
          <a:bodyPr wrap="square" rtlCol="0">
            <a:spAutoFit/>
          </a:bodyPr>
          <a:lstStyle/>
          <a:p>
            <a:r>
              <a:rPr lang="en-US" sz="1100" dirty="0">
                <a:latin typeface="Avenir Book" panose="02000503020000020003" pitchFamily="2" charset="0"/>
              </a:rPr>
              <a:t>Comparing observed and simulated wind direction and intensity at the radioactive pollutant releasing location.</a:t>
            </a:r>
          </a:p>
        </p:txBody>
      </p:sp>
      <p:sp>
        <p:nvSpPr>
          <p:cNvPr id="16" name="TextBox 15">
            <a:extLst>
              <a:ext uri="{FF2B5EF4-FFF2-40B4-BE49-F238E27FC236}">
                <a16:creationId xmlns:a16="http://schemas.microsoft.com/office/drawing/2014/main" id="{9AB3A795-843D-8E47-9114-B79494172B32}"/>
              </a:ext>
            </a:extLst>
          </p:cNvPr>
          <p:cNvSpPr txBox="1"/>
          <p:nvPr/>
        </p:nvSpPr>
        <p:spPr>
          <a:xfrm>
            <a:off x="4191000" y="5257800"/>
            <a:ext cx="4619591" cy="430887"/>
          </a:xfrm>
          <a:prstGeom prst="rect">
            <a:avLst/>
          </a:prstGeom>
          <a:noFill/>
        </p:spPr>
        <p:txBody>
          <a:bodyPr wrap="square" rtlCol="0">
            <a:spAutoFit/>
          </a:bodyPr>
          <a:lstStyle/>
          <a:p>
            <a:r>
              <a:rPr lang="en-US" sz="1100" dirty="0">
                <a:latin typeface="Avenir Book" panose="02000503020000020003" pitchFamily="2" charset="0"/>
              </a:rPr>
              <a:t>Comparison of simulated spatial distribution of radioactive pollutant  concentration with varying methods for surface wind.</a:t>
            </a:r>
          </a:p>
        </p:txBody>
      </p:sp>
    </p:spTree>
    <p:extLst>
      <p:ext uri="{BB962C8B-B14F-4D97-AF65-F5344CB8AC3E}">
        <p14:creationId xmlns:p14="http://schemas.microsoft.com/office/powerpoint/2010/main" val="4180364362"/>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36158</TotalTime>
  <Words>226</Words>
  <Application>Microsoft Macintosh PowerPoint</Application>
  <PresentationFormat>On-screen Show (4:3)</PresentationFormat>
  <Paragraphs>11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Avenir Book</vt:lpstr>
      <vt:lpstr>Calibri</vt:lpstr>
      <vt:lpstr>Office Theme</vt:lpstr>
      <vt:lpstr>PowerPoint Presentation</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Lee, Jiwoo</cp:lastModifiedBy>
  <cp:revision>169</cp:revision>
  <dcterms:created xsi:type="dcterms:W3CDTF">2011-09-07T23:26:42Z</dcterms:created>
  <dcterms:modified xsi:type="dcterms:W3CDTF">2021-06-17T16:15:34Z</dcterms:modified>
</cp:coreProperties>
</file>