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1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6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0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5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4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1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2D1D-CA5D-4F79-A40B-D54F39F925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2068-AD10-4C6E-830F-02751206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3397250"/>
            <a:ext cx="4827588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rgbClr val="000090"/>
                </a:solidFill>
                <a:latin typeface="Gill Sans MT" pitchFamily="34" charset="0"/>
              </a:rPr>
              <a:t>The Land Use Model Intercomparison Project (LUMIP) contribution to CMIP6: rationale and experimental design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5" y="741363"/>
            <a:ext cx="8770938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1600" b="1">
                <a:latin typeface="Gill Sans MT" pitchFamily="34" charset="0"/>
              </a:rPr>
              <a:t>Objective:</a:t>
            </a:r>
            <a:r>
              <a:rPr lang="en-US" altLang="en-US" sz="1600">
                <a:latin typeface="Gill Sans MT" pitchFamily="34" charset="0"/>
              </a:rPr>
              <a:t> LUMIP aims to advance understanding of the impacts of land-use and land-cover change (LULCC) on climate, addressing the following questions:</a:t>
            </a:r>
          </a:p>
          <a:p>
            <a:pPr>
              <a:spcBef>
                <a:spcPts val="600"/>
              </a:spcBef>
            </a:pPr>
            <a:r>
              <a:rPr lang="en-US" altLang="en-US" sz="1600">
                <a:latin typeface="Gill Sans MT" pitchFamily="34" charset="0"/>
              </a:rPr>
              <a:t>(1) What are the effects of LULCC on climate and biogeochemical cycling?</a:t>
            </a:r>
          </a:p>
          <a:p>
            <a:pPr>
              <a:spcBef>
                <a:spcPts val="600"/>
              </a:spcBef>
            </a:pPr>
            <a:r>
              <a:rPr lang="en-US" altLang="en-US" sz="1600">
                <a:latin typeface="Gill Sans MT" pitchFamily="34" charset="0"/>
              </a:rPr>
              <a:t>(2) What are impacts of land management on fluxes of carbon, water, and energy, and are there regional land-management strategies with promise to help mitigate climate change? </a:t>
            </a:r>
          </a:p>
          <a:p>
            <a:pPr>
              <a:spcBef>
                <a:spcPts val="600"/>
              </a:spcBef>
            </a:pPr>
            <a:r>
              <a:rPr lang="en-US" altLang="en-US" sz="1600">
                <a:latin typeface="Gill Sans MT" pitchFamily="34" charset="0"/>
              </a:rPr>
              <a:t>Additional foci on separation and quantification of LULCC impacts relative to all forcings, separation of biogeochemical from biogeophysical LULCC effects, the unique impacts of land-cover change vs. land-management change, modulation of land-use impact on climate by land–atmosphere coupling strength, and the extent to which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 fertilization is modulated by past and future land use.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813" y="5222875"/>
            <a:ext cx="3590925" cy="1384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latin typeface="Gill Sans MT"/>
                <a:cs typeface="Gill Sans MT"/>
              </a:rPr>
              <a:t>Lawrence, D.M., G.C. </a:t>
            </a:r>
            <a:r>
              <a:rPr lang="en-US" sz="1200" dirty="0" err="1">
                <a:latin typeface="Gill Sans MT"/>
                <a:cs typeface="Gill Sans MT"/>
              </a:rPr>
              <a:t>Hurtt</a:t>
            </a:r>
            <a:r>
              <a:rPr lang="en-US" sz="1200" dirty="0">
                <a:latin typeface="Gill Sans MT"/>
                <a:cs typeface="Gill Sans MT"/>
              </a:rPr>
              <a:t>, A. </a:t>
            </a:r>
            <a:r>
              <a:rPr lang="en-US" sz="1200" dirty="0" err="1">
                <a:latin typeface="Gill Sans MT"/>
                <a:cs typeface="Gill Sans MT"/>
              </a:rPr>
              <a:t>Arneth</a:t>
            </a:r>
            <a:r>
              <a:rPr lang="en-US" sz="1200" dirty="0">
                <a:latin typeface="Gill Sans MT"/>
                <a:cs typeface="Gill Sans MT"/>
              </a:rPr>
              <a:t>, V. </a:t>
            </a:r>
            <a:r>
              <a:rPr lang="en-US" sz="1200" dirty="0" err="1">
                <a:latin typeface="Gill Sans MT"/>
                <a:cs typeface="Gill Sans MT"/>
              </a:rPr>
              <a:t>Brovkin</a:t>
            </a:r>
            <a:r>
              <a:rPr lang="en-US" sz="1200" dirty="0">
                <a:latin typeface="Gill Sans MT"/>
                <a:cs typeface="Gill Sans MT"/>
              </a:rPr>
              <a:t>, K.V. Calvin, A.D. Jones, C.D. Jones, P.J. Lawrence, N. de </a:t>
            </a:r>
            <a:r>
              <a:rPr lang="en-US" sz="1200" dirty="0" err="1">
                <a:latin typeface="Gill Sans MT"/>
                <a:cs typeface="Gill Sans MT"/>
              </a:rPr>
              <a:t>Noblet-Ducoudre</a:t>
            </a:r>
            <a:r>
              <a:rPr lang="en-US" sz="1200" dirty="0">
                <a:latin typeface="Gill Sans MT"/>
                <a:cs typeface="Gill Sans MT"/>
              </a:rPr>
              <a:t>, J. </a:t>
            </a:r>
            <a:r>
              <a:rPr lang="en-US" sz="1200" dirty="0" err="1">
                <a:latin typeface="Gill Sans MT"/>
                <a:cs typeface="Gill Sans MT"/>
              </a:rPr>
              <a:t>Pongratz</a:t>
            </a:r>
            <a:r>
              <a:rPr lang="en-US" sz="1200" dirty="0">
                <a:latin typeface="Gill Sans MT"/>
                <a:cs typeface="Gill Sans MT"/>
              </a:rPr>
              <a:t>, S.I. </a:t>
            </a:r>
            <a:r>
              <a:rPr lang="en-US" sz="1200" dirty="0" err="1">
                <a:latin typeface="Gill Sans MT"/>
                <a:cs typeface="Gill Sans MT"/>
              </a:rPr>
              <a:t>Seneviratne</a:t>
            </a:r>
            <a:r>
              <a:rPr lang="en-US" sz="1200" dirty="0">
                <a:latin typeface="Gill Sans MT"/>
                <a:cs typeface="Gill Sans MT"/>
              </a:rPr>
              <a:t>, and E. Shevliakova, 2016: The Land Use Model Intercomparison Project (LUMIP) contribution to CMIP6: Rationale and experimental design. GMD, 9, doi:10.5194/gmd-9-2973-2016.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8450" y="3436938"/>
            <a:ext cx="35702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600" b="1" dirty="0">
                <a:latin typeface="Gill Sans MT" pitchFamily="34" charset="0"/>
              </a:rPr>
              <a:t>Approach:  </a:t>
            </a:r>
            <a:r>
              <a:rPr lang="en-US" altLang="en-US" sz="1600" dirty="0">
                <a:latin typeface="Gill Sans MT" pitchFamily="34" charset="0"/>
              </a:rPr>
              <a:t>LUMIP </a:t>
            </a:r>
            <a:r>
              <a:rPr lang="en-US" altLang="en-US" sz="1600" dirty="0" err="1">
                <a:latin typeface="Gill Sans MT" pitchFamily="34" charset="0"/>
              </a:rPr>
              <a:t>expts</a:t>
            </a:r>
            <a:r>
              <a:rPr lang="en-US" altLang="en-US" sz="1600" dirty="0">
                <a:latin typeface="Gill Sans MT" pitchFamily="34" charset="0"/>
              </a:rPr>
              <a:t> will be carried out by modeling centers starting in 2017 and in conjunction with other CMIP6 MIPs. Coupled and land-only </a:t>
            </a:r>
            <a:r>
              <a:rPr lang="en-US" altLang="en-US" sz="1600" dirty="0" err="1">
                <a:latin typeface="Gill Sans MT" pitchFamily="34" charset="0"/>
              </a:rPr>
              <a:t>expts</a:t>
            </a:r>
            <a:r>
              <a:rPr lang="en-US" altLang="en-US" sz="1600">
                <a:latin typeface="Gill Sans MT" pitchFamily="34" charset="0"/>
              </a:rPr>
              <a:t> are included in the design as well as new land use tile output data requests.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73837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2</cp:revision>
  <dcterms:created xsi:type="dcterms:W3CDTF">2016-11-28T20:50:52Z</dcterms:created>
  <dcterms:modified xsi:type="dcterms:W3CDTF">2016-11-28T20:51:31Z</dcterms:modified>
</cp:coreProperties>
</file>