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1pPr>
    <a:lvl2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2pPr>
    <a:lvl3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3pPr>
    <a:lvl4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4pPr>
    <a:lvl5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5pPr>
    <a:lvl6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6pPr>
    <a:lvl7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7pPr>
    <a:lvl8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8pPr>
    <a:lvl9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1E1"/>
          </a:solidFill>
        </a:fill>
      </a:tcStyle>
    </a:wholeTbl>
    <a:band2H>
      <a:tcTxStyle/>
      <a:tcStyle>
        <a:tcBdr/>
        <a:fill>
          <a:solidFill>
            <a:srgbClr val="FCE9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Neue Medium"/>
          <a:ea typeface="Helvetica Neue Medium"/>
          <a:cs typeface="Helvetica Neue Medium"/>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Neue Medium"/>
          <a:ea typeface="Helvetica Neue Medium"/>
          <a:cs typeface="Helvetica Neue Medium"/>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1066"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1270000" y="6362700"/>
            <a:ext cx="10464800" cy="461366"/>
          </a:xfrm>
          <a:prstGeom prst="rect">
            <a:avLst/>
          </a:prstGeom>
        </p:spPr>
        <p:txBody>
          <a:bodyPr anchor="t"/>
          <a:lstStyle>
            <a:lvl1pPr marL="0" indent="0" algn="ctr">
              <a:spcBef>
                <a:spcPts val="0"/>
              </a:spcBef>
              <a:buSzTx/>
              <a:buNone/>
              <a:defRPr sz="2400" i="1"/>
            </a:lvl1pPr>
            <a:lvl2pPr marL="777875" indent="-333375" algn="ctr">
              <a:spcBef>
                <a:spcPts val="0"/>
              </a:spcBef>
              <a:defRPr sz="2400" i="1"/>
            </a:lvl2pPr>
            <a:lvl3pPr marL="1222375" indent="-333375" algn="ctr">
              <a:spcBef>
                <a:spcPts val="0"/>
              </a:spcBef>
              <a:defRPr sz="2400" i="1"/>
            </a:lvl3pPr>
            <a:lvl4pPr marL="1666875" indent="-333375" algn="ctr">
              <a:spcBef>
                <a:spcPts val="0"/>
              </a:spcBef>
              <a:defRPr sz="2400" i="1"/>
            </a:lvl4pPr>
            <a:lvl5pPr marL="2111375" indent="-333375" algn="ctr">
              <a:spcBef>
                <a:spcPts val="0"/>
              </a:spcBef>
              <a:defRPr sz="2400"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1270000" y="4267112"/>
            <a:ext cx="10464800" cy="609777"/>
          </a:xfrm>
          <a:prstGeom prst="rect">
            <a:avLst/>
          </a:prstGeom>
        </p:spPr>
        <p:txBody>
          <a:bodyPr/>
          <a:lstStyle/>
          <a:p>
            <a:pPr marL="0" indent="0" algn="ctr">
              <a:spcBef>
                <a:spcPts val="0"/>
              </a:spcBef>
              <a:buSzTx/>
              <a:buNone/>
              <a:defRPr sz="3400">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ensitivities of the hydrologic cycle to model physics, grid resolution, and ocean type in the aquaplanet Community Atmosphere Model"/>
          <p:cNvSpPr txBox="1"/>
          <p:nvPr/>
        </p:nvSpPr>
        <p:spPr>
          <a:xfrm>
            <a:off x="9601" y="12702"/>
            <a:ext cx="12880489" cy="14625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3000">
                <a:latin typeface="+mj-lt"/>
                <a:ea typeface="+mj-ea"/>
                <a:cs typeface="+mj-cs"/>
                <a:sym typeface="Helvetica Neue"/>
              </a:defRPr>
            </a:lvl1pPr>
          </a:lstStyle>
          <a:p>
            <a:r>
              <a:rPr dirty="0"/>
              <a:t>NCAR Release of CAM‐SE in CESM2.0: A Reformulation of the Spectral Element Dynamical Core in Dry‐Mass Vertical Coordinates With Comprehensive Treatment of Condensates and Energy</a:t>
            </a:r>
          </a:p>
        </p:txBody>
      </p:sp>
      <p:sp>
        <p:nvSpPr>
          <p:cNvPr id="120" name="James J. Benedict, Brian Medeiros, Amy C. Clement, Angeline G. Pendergrass: JAMES, 10.1002/2016MS000891"/>
          <p:cNvSpPr txBox="1"/>
          <p:nvPr/>
        </p:nvSpPr>
        <p:spPr>
          <a:xfrm>
            <a:off x="2387931" y="1695324"/>
            <a:ext cx="8352448" cy="960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1400" i="1">
                <a:latin typeface="Helvetica Neue Thin"/>
                <a:ea typeface="Helvetica Neue Thin"/>
                <a:cs typeface="Helvetica Neue Thin"/>
                <a:sym typeface="Helvetica Neue Thin"/>
              </a:defRPr>
            </a:pPr>
            <a:r>
              <a:rPr dirty="0"/>
              <a:t>P.H. </a:t>
            </a:r>
            <a:r>
              <a:rPr dirty="0" err="1"/>
              <a:t>Lauritzen</a:t>
            </a:r>
            <a:r>
              <a:rPr dirty="0"/>
              <a:t>,  R.D. Nair,  A.R. Herrington,  P. Callaghan,  S. </a:t>
            </a:r>
            <a:r>
              <a:rPr dirty="0" err="1"/>
              <a:t>Goldhaber</a:t>
            </a:r>
            <a:r>
              <a:rPr dirty="0"/>
              <a:t>,  J.M. Dennis,  J.T. </a:t>
            </a:r>
            <a:r>
              <a:rPr dirty="0" err="1"/>
              <a:t>Bacmeister</a:t>
            </a:r>
            <a:r>
              <a:rPr dirty="0"/>
              <a:t>,</a:t>
            </a:r>
            <a:br>
              <a:rPr dirty="0"/>
            </a:br>
            <a:r>
              <a:rPr dirty="0"/>
              <a:t>B.E. Eaton, C. M. </a:t>
            </a:r>
            <a:r>
              <a:rPr dirty="0" err="1"/>
              <a:t>Zarzycki</a:t>
            </a:r>
            <a:r>
              <a:rPr dirty="0"/>
              <a:t>,  Mark A. Taylor,  P. A. </a:t>
            </a:r>
            <a:r>
              <a:rPr dirty="0" err="1"/>
              <a:t>Ullrich</a:t>
            </a:r>
            <a:r>
              <a:rPr dirty="0"/>
              <a:t>,  T. Dubos,  A. </a:t>
            </a:r>
            <a:r>
              <a:rPr dirty="0" err="1"/>
              <a:t>Gettelman</a:t>
            </a:r>
            <a:r>
              <a:rPr dirty="0"/>
              <a:t>,  </a:t>
            </a:r>
            <a:r>
              <a:rPr dirty="0">
                <a:latin typeface="+mj-lt"/>
                <a:ea typeface="+mj-ea"/>
                <a:cs typeface="+mj-cs"/>
                <a:sym typeface="Helvetica Neue"/>
              </a:rPr>
              <a:t>R. B. Neale</a:t>
            </a:r>
            <a:r>
              <a:rPr dirty="0"/>
              <a:t>,</a:t>
            </a:r>
            <a:br>
              <a:rPr dirty="0"/>
            </a:br>
            <a:r>
              <a:rPr dirty="0"/>
              <a:t>B. Dobbins,  K. A. Reed,  C. </a:t>
            </a:r>
            <a:r>
              <a:rPr dirty="0" err="1"/>
              <a:t>Hannay</a:t>
            </a:r>
            <a:r>
              <a:rPr dirty="0"/>
              <a:t>,  </a:t>
            </a:r>
            <a:r>
              <a:rPr dirty="0">
                <a:latin typeface="+mj-lt"/>
                <a:ea typeface="+mj-ea"/>
                <a:cs typeface="+mj-cs"/>
                <a:sym typeface="Helvetica Neue"/>
              </a:rPr>
              <a:t>B. Medeiros</a:t>
            </a:r>
            <a:r>
              <a:rPr dirty="0"/>
              <a:t>,  J.J. Benedict,  </a:t>
            </a:r>
            <a:r>
              <a:rPr dirty="0">
                <a:latin typeface="+mj-lt"/>
                <a:ea typeface="+mj-ea"/>
                <a:cs typeface="+mj-cs"/>
                <a:sym typeface="Helvetica Neue"/>
              </a:rPr>
              <a:t>J.J. </a:t>
            </a:r>
            <a:r>
              <a:rPr dirty="0" err="1">
                <a:latin typeface="+mj-lt"/>
                <a:ea typeface="+mj-ea"/>
                <a:cs typeface="+mj-cs"/>
                <a:sym typeface="Helvetica Neue"/>
              </a:rPr>
              <a:t>Tribbia</a:t>
            </a:r>
            <a:r>
              <a:rPr dirty="0"/>
              <a:t/>
            </a:r>
            <a:br>
              <a:rPr dirty="0"/>
            </a:br>
            <a:r>
              <a:rPr dirty="0"/>
              <a:t>JAMES, 10.1029/2017MS001257 </a:t>
            </a:r>
          </a:p>
        </p:txBody>
      </p:sp>
      <p:sp>
        <p:nvSpPr>
          <p:cNvPr id="121" name="Objective"/>
          <p:cNvSpPr txBox="1"/>
          <p:nvPr/>
        </p:nvSpPr>
        <p:spPr>
          <a:xfrm>
            <a:off x="352501" y="2925216"/>
            <a:ext cx="1491692" cy="4610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004D80"/>
                </a:solidFill>
                <a:latin typeface="+mj-lt"/>
                <a:ea typeface="+mj-ea"/>
                <a:cs typeface="+mj-cs"/>
                <a:sym typeface="Helvetica Neue"/>
              </a:defRPr>
            </a:lvl1pPr>
          </a:lstStyle>
          <a:p>
            <a:r>
              <a:t>Objective</a:t>
            </a:r>
          </a:p>
        </p:txBody>
      </p:sp>
      <p:sp>
        <p:nvSpPr>
          <p:cNvPr id="122" name="Explore CESM’s precipitation dependence on physics, resolution, and air-sea coupling."/>
          <p:cNvSpPr txBox="1"/>
          <p:nvPr/>
        </p:nvSpPr>
        <p:spPr>
          <a:xfrm>
            <a:off x="570203" y="3543260"/>
            <a:ext cx="5593297" cy="1212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defRPr sz="1800">
                <a:latin typeface="+mj-lt"/>
                <a:ea typeface="+mj-ea"/>
                <a:cs typeface="+mj-cs"/>
                <a:sym typeface="Helvetica Neue"/>
              </a:defRPr>
            </a:lvl1pPr>
          </a:lstStyle>
          <a:p>
            <a:r>
              <a:t>Provides a comprehensive documentation of the new NCAR version of the spectral element (SE) dynamical core as part of the Community Earth System Model version 2 release.</a:t>
            </a:r>
          </a:p>
        </p:txBody>
      </p:sp>
      <p:sp>
        <p:nvSpPr>
          <p:cNvPr id="123" name="Approach"/>
          <p:cNvSpPr txBox="1"/>
          <p:nvPr/>
        </p:nvSpPr>
        <p:spPr>
          <a:xfrm>
            <a:off x="352500" y="5074792"/>
            <a:ext cx="1525525" cy="4610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004D80"/>
                </a:solidFill>
                <a:latin typeface="+mj-lt"/>
                <a:ea typeface="+mj-ea"/>
                <a:cs typeface="+mj-cs"/>
                <a:sym typeface="Helvetica Neue"/>
              </a:defRPr>
            </a:lvl1pPr>
          </a:lstStyle>
          <a:p>
            <a:r>
              <a:t>Approach</a:t>
            </a:r>
          </a:p>
        </p:txBody>
      </p:sp>
      <p:sp>
        <p:nvSpPr>
          <p:cNvPr id="124" name="Use the newly refined aquaplanet capabilities in development version of CESM2.…"/>
          <p:cNvSpPr txBox="1"/>
          <p:nvPr/>
        </p:nvSpPr>
        <p:spPr>
          <a:xfrm>
            <a:off x="570203" y="5597345"/>
            <a:ext cx="5593297" cy="1492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228600" indent="-228600" algn="l" defTabSz="457200">
              <a:buSzPct val="100000"/>
              <a:buChar char="•"/>
              <a:defRPr sz="1800">
                <a:latin typeface="+mj-lt"/>
                <a:ea typeface="+mj-ea"/>
                <a:cs typeface="+mj-cs"/>
                <a:sym typeface="Helvetica Neue"/>
              </a:defRPr>
            </a:pPr>
            <a:r>
              <a:t>Vertical coordinate now based on dry mass.</a:t>
            </a:r>
          </a:p>
          <a:p>
            <a:pPr marL="228600" indent="-228600" algn="l" defTabSz="457200">
              <a:buSzPct val="100000"/>
              <a:buChar char="•"/>
              <a:defRPr sz="1800">
                <a:latin typeface="+mj-lt"/>
                <a:ea typeface="+mj-ea"/>
                <a:cs typeface="+mj-cs"/>
                <a:sym typeface="Helvetica Neue"/>
              </a:defRPr>
            </a:pPr>
            <a:r>
              <a:t>Condensates are dynamically active (condensate loading).</a:t>
            </a:r>
          </a:p>
          <a:p>
            <a:pPr marL="228600" indent="-228600" algn="l" defTabSz="457200">
              <a:buSzPct val="100000"/>
              <a:buChar char="•"/>
              <a:defRPr sz="1800">
                <a:latin typeface="+mj-lt"/>
                <a:ea typeface="+mj-ea"/>
                <a:cs typeface="+mj-cs"/>
                <a:sym typeface="Helvetica Neue"/>
              </a:defRPr>
            </a:pPr>
            <a:r>
              <a:t>Better energy conservation.</a:t>
            </a:r>
          </a:p>
          <a:p>
            <a:pPr marL="228600" indent="-228600" algn="l" defTabSz="457200">
              <a:buSzPct val="100000"/>
              <a:buChar char="•"/>
              <a:defRPr sz="1800">
                <a:latin typeface="+mj-lt"/>
                <a:ea typeface="+mj-ea"/>
                <a:cs typeface="+mj-cs"/>
                <a:sym typeface="Helvetica Neue"/>
              </a:defRPr>
            </a:pPr>
            <a:r>
              <a:t>Updated hyperviscosity and remapping algorithms.</a:t>
            </a:r>
          </a:p>
        </p:txBody>
      </p:sp>
      <p:sp>
        <p:nvSpPr>
          <p:cNvPr id="125" name="Impact"/>
          <p:cNvSpPr txBox="1"/>
          <p:nvPr/>
        </p:nvSpPr>
        <p:spPr>
          <a:xfrm>
            <a:off x="352501" y="7224369"/>
            <a:ext cx="1123798" cy="4610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004D80"/>
                </a:solidFill>
                <a:latin typeface="+mj-lt"/>
                <a:ea typeface="+mj-ea"/>
                <a:cs typeface="+mj-cs"/>
                <a:sym typeface="Helvetica Neue"/>
              </a:defRPr>
            </a:lvl1pPr>
          </a:lstStyle>
          <a:p>
            <a:r>
              <a:t>Impact</a:t>
            </a:r>
          </a:p>
        </p:txBody>
      </p:sp>
      <p:sp>
        <p:nvSpPr>
          <p:cNvPr id="126" name="These results show that the sensitivity to resolution can be as large as that to physics. That sensitivity to resolution, however, is itself dependent on physics!"/>
          <p:cNvSpPr txBox="1"/>
          <p:nvPr/>
        </p:nvSpPr>
        <p:spPr>
          <a:xfrm>
            <a:off x="570202" y="7681923"/>
            <a:ext cx="5593298" cy="1771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a:spcBef>
                <a:spcPts val="3200"/>
              </a:spcBef>
              <a:defRPr sz="1800">
                <a:latin typeface="+mj-lt"/>
                <a:ea typeface="+mj-ea"/>
                <a:cs typeface="+mj-cs"/>
                <a:sym typeface="Helvetica Neue"/>
              </a:defRPr>
            </a:lvl1pPr>
          </a:lstStyle>
          <a:p>
            <a:r>
              <a:t>CAM-SE has been separated from HOMME and major improvements in the formulation are introduced. The code base is smaller and runs faster. This paper details the changes from the previous version, including idealized moist baroclinic wave and aquaplanet tests.</a:t>
            </a:r>
          </a:p>
        </p:txBody>
      </p:sp>
      <p:sp>
        <p:nvSpPr>
          <p:cNvPr id="127" name="Time mean zonal mean precipitation and (right column) their differences for subsets of the aquaplanet simulation suite that highlight sensitivities of the choice of model (a, b) ocean type, (c, d) physics, and (e, f) horizontal grid resolution."/>
          <p:cNvSpPr txBox="1"/>
          <p:nvPr/>
        </p:nvSpPr>
        <p:spPr>
          <a:xfrm>
            <a:off x="8334243" y="8062860"/>
            <a:ext cx="4087462" cy="1244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defRPr sz="1200">
                <a:solidFill>
                  <a:srgbClr val="027001"/>
                </a:solidFill>
                <a:latin typeface="Source Serif Pro Light"/>
                <a:ea typeface="Source Serif Pro Light"/>
                <a:cs typeface="Source Serif Pro Light"/>
                <a:sym typeface="Source Serif Pro Light"/>
              </a:defRPr>
            </a:lvl1pPr>
          </a:lstStyle>
          <a:p>
            <a:r>
              <a:t>(a) The zonally averaged total precipitation rates in the aquaplanet simulations, averaged over the final 4 years of a 4.5-year simulation. (b) The change in the total precipitation rate between two simulations denoted by the label. The shading indicates where the differences are significant at the 95% confidence level.</a:t>
            </a:r>
          </a:p>
        </p:txBody>
      </p:sp>
      <p:pic>
        <p:nvPicPr>
          <p:cNvPr id="128" name="Picture 4" descr="Picture 4"/>
          <p:cNvPicPr>
            <a:picLocks noChangeAspect="1"/>
          </p:cNvPicPr>
          <p:nvPr/>
        </p:nvPicPr>
        <p:blipFill>
          <a:blip r:embed="rId2">
            <a:extLst/>
          </a:blip>
          <a:stretch>
            <a:fillRect/>
          </a:stretch>
        </p:blipFill>
        <p:spPr>
          <a:xfrm>
            <a:off x="8655767" y="3383757"/>
            <a:ext cx="3001964" cy="3810001"/>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TotalTime>
  <Words>175</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Helvetica Light</vt:lpstr>
      <vt:lpstr>Helvetica Neue</vt:lpstr>
      <vt:lpstr>Helvetica Neue Light</vt:lpstr>
      <vt:lpstr>Helvetica Neue Medium</vt:lpstr>
      <vt:lpstr>Helvetica Neue Thin</vt:lpstr>
      <vt:lpstr>Source Serif Pro Light</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2</cp:revision>
  <dcterms:modified xsi:type="dcterms:W3CDTF">2018-10-02T19:18:20Z</dcterms:modified>
</cp:coreProperties>
</file>