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8.png" ContentType="image/png"/>
  <Override PartName="/ppt/media/image7.png" ContentType="image/png"/>
  <Override PartName="/ppt/media/image6.png" ContentType="image/png"/>
  <Override PartName="/ppt/media/image5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9144000" cy="6858000"/>
  <p:notesSz cx="7010400" cy="9296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D2A401B0-73E5-473F-8D2D-78ED842759AE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body"/>
          </p:nvPr>
        </p:nvSpPr>
        <p:spPr>
          <a:xfrm>
            <a:off x="700920" y="4415760"/>
            <a:ext cx="5608080" cy="4183200"/>
          </a:xfrm>
          <a:prstGeom prst="rect">
            <a:avLst/>
          </a:prstGeom>
        </p:spPr>
        <p:txBody>
          <a:bodyPr lIns="93240" rIns="93240" tIns="46440" bIns="4644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TextShape 2"/>
          <p:cNvSpPr txBox="1"/>
          <p:nvPr/>
        </p:nvSpPr>
        <p:spPr>
          <a:xfrm>
            <a:off x="3970800" y="8830080"/>
            <a:ext cx="3037320" cy="464400"/>
          </a:xfrm>
          <a:prstGeom prst="rect">
            <a:avLst/>
          </a:prstGeom>
          <a:noFill/>
          <a:ln>
            <a:noFill/>
          </a:ln>
        </p:spPr>
        <p:txBody>
          <a:bodyPr lIns="93240" rIns="93240" tIns="46440" bIns="46440" anchor="b"/>
          <a:p>
            <a:pPr algn="r">
              <a:lnSpc>
                <a:spcPct val="100000"/>
              </a:lnSpc>
            </a:pPr>
            <a:fld id="{41BE8B2F-D1D2-48E4-9F1C-5624447500DE}" type="slidenum"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3808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600200"/>
            <a:ext cx="384768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838080" y="3964320"/>
            <a:ext cx="384768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3808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838080" y="1600200"/>
            <a:ext cx="18774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2809800" y="1600200"/>
            <a:ext cx="18774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2809800" y="3964320"/>
            <a:ext cx="18774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838080" y="3964320"/>
            <a:ext cx="18774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457200" y="3808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838080" y="1600200"/>
            <a:ext cx="384768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838080" y="1600200"/>
            <a:ext cx="384768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40" name="" descr=""/>
          <p:cNvPicPr/>
          <p:nvPr/>
        </p:nvPicPr>
        <p:blipFill>
          <a:blip r:embed="rId2"/>
          <a:stretch/>
        </p:blipFill>
        <p:spPr>
          <a:xfrm>
            <a:off x="838080" y="2327760"/>
            <a:ext cx="3847680" cy="3069720"/>
          </a:xfrm>
          <a:prstGeom prst="rect">
            <a:avLst/>
          </a:prstGeom>
          <a:ln>
            <a:noFill/>
          </a:ln>
        </p:spPr>
      </p:pic>
      <p:pic>
        <p:nvPicPr>
          <p:cNvPr id="41" name="" descr=""/>
          <p:cNvPicPr/>
          <p:nvPr/>
        </p:nvPicPr>
        <p:blipFill>
          <a:blip r:embed="rId3"/>
          <a:stretch/>
        </p:blipFill>
        <p:spPr>
          <a:xfrm>
            <a:off x="838080" y="2327760"/>
            <a:ext cx="3847680" cy="3069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3808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838080" y="1600200"/>
            <a:ext cx="3847680" cy="45255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3808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838080" y="1600200"/>
            <a:ext cx="384768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3808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838080" y="1600200"/>
            <a:ext cx="187740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2809800" y="1600200"/>
            <a:ext cx="187740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3808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457200" y="380880"/>
            <a:ext cx="8229240" cy="5297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3808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838080" y="1600200"/>
            <a:ext cx="18774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838080" y="3964320"/>
            <a:ext cx="18774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2809800" y="1600200"/>
            <a:ext cx="187740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3808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838080" y="1600200"/>
            <a:ext cx="1877400" cy="4525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2809800" y="1600200"/>
            <a:ext cx="18774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2809800" y="3964320"/>
            <a:ext cx="18774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380880"/>
            <a:ext cx="8229240" cy="1142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838080" y="1600200"/>
            <a:ext cx="18774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2809800" y="1600200"/>
            <a:ext cx="187740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838080" y="3964320"/>
            <a:ext cx="3847680" cy="215856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2360520" y="6634080"/>
            <a:ext cx="6784560" cy="22824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0" y="6634080"/>
            <a:ext cx="2333160" cy="228240"/>
          </a:xfrm>
          <a:prstGeom prst="rect">
            <a:avLst/>
          </a:prstGeom>
          <a:solidFill>
            <a:schemeClr val="accent3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CustomShape 3"/>
          <p:cNvSpPr/>
          <p:nvPr/>
        </p:nvSpPr>
        <p:spPr>
          <a:xfrm>
            <a:off x="2398680" y="6647040"/>
            <a:ext cx="6587640" cy="2106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171360" indent="-171000" algn="r">
              <a:lnSpc>
                <a:spcPct val="90000"/>
              </a:lnSpc>
            </a:pPr>
            <a:r>
              <a:rPr b="1" lang="en-US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Rod"/>
              </a:rPr>
              <a:t>Department of Energy  •  Office of Science  •  Biological and Environmental Research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380880"/>
            <a:ext cx="8229240" cy="1142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Master title style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838080" y="1600200"/>
            <a:ext cx="3847680" cy="4525560"/>
          </a:xfrm>
          <a:prstGeom prst="rect">
            <a:avLst/>
          </a:prstGeom>
        </p:spPr>
        <p:txBody>
          <a:bodyPr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LevelClick to edit Master text styles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743040" indent="-28548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143000" indent="-22824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600200" indent="-228240">
              <a:lnSpc>
                <a:spcPct val="100000"/>
              </a:lnSpc>
              <a:buClr>
                <a:srgbClr val="000000"/>
              </a:buClr>
              <a:buFont typeface="Arial"/>
              <a:buChar char="–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057400" indent="-228240">
              <a:lnSpc>
                <a:spcPct val="100000"/>
              </a:lnSpc>
              <a:buClr>
                <a:srgbClr val="000000"/>
              </a:buClr>
              <a:buFont typeface="Arial"/>
              <a:buChar char="»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level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4838760" y="1600200"/>
            <a:ext cx="3847680" cy="4525560"/>
          </a:xfrm>
          <a:prstGeom prst="rect">
            <a:avLst/>
          </a:prstGeom>
        </p:spPr>
        <p:txBody>
          <a:bodyPr lIns="90000" rIns="90000" tIns="45000" bIns="4500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65F9838C-FBD1-4700-8CA6-D2B910D8587E}" type="slidenum">
              <a:rPr b="0"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CustomShape 8"/>
          <p:cNvSpPr/>
          <p:nvPr/>
        </p:nvSpPr>
        <p:spPr>
          <a:xfrm>
            <a:off x="-34920" y="6647040"/>
            <a:ext cx="2320560" cy="274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171360" indent="-171000">
              <a:lnSpc>
                <a:spcPct val="90000"/>
              </a:lnSpc>
            </a:pPr>
            <a:fld id="{F99FE215-7A0B-4F77-9A41-A250D35F8797}" type="slidenum">
              <a:rPr b="0" lang="en-US" sz="1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Rod"/>
              </a:rPr>
              <a:t>&lt;number&gt;</a:t>
            </a:fld>
            <a:r>
              <a:rPr b="0" lang="en-US" sz="1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Rod"/>
              </a:rPr>
              <a:t>	</a:t>
            </a:r>
            <a:r>
              <a:rPr b="0" lang="en-US" sz="10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Rod"/>
              </a:rPr>
              <a:t> </a:t>
            </a:r>
            <a:r>
              <a:rPr b="1" lang="en-US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Rod"/>
              </a:rPr>
              <a:t>BER Climate Research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444600" y="3759120"/>
            <a:ext cx="183960" cy="369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2"/>
          <p:cNvSpPr/>
          <p:nvPr/>
        </p:nvSpPr>
        <p:spPr>
          <a:xfrm>
            <a:off x="647640" y="168840"/>
            <a:ext cx="777204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CDG in MPAS-Ocean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9" name="Line 3"/>
          <p:cNvSpPr/>
          <p:nvPr/>
        </p:nvSpPr>
        <p:spPr>
          <a:xfrm>
            <a:off x="4647960" y="609480"/>
            <a:ext cx="5760" cy="578736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CustomShape 4"/>
          <p:cNvSpPr/>
          <p:nvPr/>
        </p:nvSpPr>
        <p:spPr>
          <a:xfrm>
            <a:off x="239400" y="573480"/>
            <a:ext cx="4419360" cy="255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Objective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Implement the Characteristic Discontinuous Galerkin scheme for passive tracer transport in MPAS-Ocean.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3D transport on Voronoi grid in horizontal and arbitrary Lagrangian-Eulerian (ALE) grid in vertical.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Preserve consistency of volume fluxes with respect to dynamics.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5"/>
          <p:cNvSpPr/>
          <p:nvPr/>
        </p:nvSpPr>
        <p:spPr>
          <a:xfrm>
            <a:off x="228600" y="3276720"/>
            <a:ext cx="4426920" cy="2559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Research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Solve the 3D transport equation using CDG on unstructured mesh in horizontal and moving vertical mesh.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Rescaling of fluxes by continuity equation to preserve consistency.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Investigate limiting strategies for preserving monotonicity with minimal diffusion (ongoing &amp; future work).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6"/>
          <p:cNvSpPr/>
          <p:nvPr/>
        </p:nvSpPr>
        <p:spPr>
          <a:xfrm>
            <a:off x="4672440" y="5105520"/>
            <a:ext cx="4471200" cy="1187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Impact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Preserves conservation, monotonicity and consistency for passive tracer subject to dynamic velocity and mesh.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7"/>
          <p:cNvSpPr/>
          <p:nvPr/>
        </p:nvSpPr>
        <p:spPr>
          <a:xfrm>
            <a:off x="1371600" y="6229440"/>
            <a:ext cx="6629040" cy="394920"/>
          </a:xfrm>
          <a:prstGeom prst="rect">
            <a:avLst/>
          </a:prstGeom>
          <a:ln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en-US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Reference:</a:t>
            </a:r>
            <a:r>
              <a:rPr b="1" i="1" lang="en-US" sz="1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Lee, Petersen, Lowrie, and Ringler, “Tracer Transport within an Unstructured Grid Ocean Model using Characteristic Discontinuous Galerkin Advection”, submitted to Computers and Mathematics with Applications.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54" name="Picture 1" descr=""/>
          <p:cNvPicPr/>
          <p:nvPr/>
        </p:nvPicPr>
        <p:blipFill>
          <a:blip r:embed="rId1"/>
          <a:stretch/>
        </p:blipFill>
        <p:spPr>
          <a:xfrm>
            <a:off x="4572000" y="609480"/>
            <a:ext cx="1625400" cy="1218960"/>
          </a:xfrm>
          <a:prstGeom prst="rect">
            <a:avLst/>
          </a:prstGeom>
          <a:ln>
            <a:noFill/>
          </a:ln>
        </p:spPr>
      </p:pic>
      <p:pic>
        <p:nvPicPr>
          <p:cNvPr id="55" name="Picture 2" descr=""/>
          <p:cNvPicPr/>
          <p:nvPr/>
        </p:nvPicPr>
        <p:blipFill>
          <a:blip r:embed="rId2"/>
          <a:stretch/>
        </p:blipFill>
        <p:spPr>
          <a:xfrm>
            <a:off x="6019920" y="609480"/>
            <a:ext cx="1625400" cy="1218960"/>
          </a:xfrm>
          <a:prstGeom prst="rect">
            <a:avLst/>
          </a:prstGeom>
          <a:ln>
            <a:noFill/>
          </a:ln>
        </p:spPr>
      </p:pic>
      <p:pic>
        <p:nvPicPr>
          <p:cNvPr id="56" name="Picture 5" descr=""/>
          <p:cNvPicPr/>
          <p:nvPr/>
        </p:nvPicPr>
        <p:blipFill>
          <a:blip r:embed="rId3"/>
          <a:stretch/>
        </p:blipFill>
        <p:spPr>
          <a:xfrm>
            <a:off x="7509960" y="609480"/>
            <a:ext cx="1625400" cy="1218960"/>
          </a:xfrm>
          <a:prstGeom prst="rect">
            <a:avLst/>
          </a:prstGeom>
          <a:ln>
            <a:noFill/>
          </a:ln>
        </p:spPr>
      </p:pic>
      <p:pic>
        <p:nvPicPr>
          <p:cNvPr id="57" name="Picture 7" descr=""/>
          <p:cNvPicPr/>
          <p:nvPr/>
        </p:nvPicPr>
        <p:blipFill>
          <a:blip r:embed="rId4"/>
          <a:stretch/>
        </p:blipFill>
        <p:spPr>
          <a:xfrm>
            <a:off x="4800600" y="1752480"/>
            <a:ext cx="1282320" cy="3449520"/>
          </a:xfrm>
          <a:prstGeom prst="rect">
            <a:avLst/>
          </a:prstGeom>
          <a:ln>
            <a:noFill/>
          </a:ln>
        </p:spPr>
      </p:pic>
      <p:pic>
        <p:nvPicPr>
          <p:cNvPr id="58" name="Picture 8" descr=""/>
          <p:cNvPicPr/>
          <p:nvPr/>
        </p:nvPicPr>
        <p:blipFill>
          <a:blip r:embed="rId5"/>
          <a:stretch/>
        </p:blipFill>
        <p:spPr>
          <a:xfrm>
            <a:off x="7696080" y="1752480"/>
            <a:ext cx="1274400" cy="3428640"/>
          </a:xfrm>
          <a:prstGeom prst="rect">
            <a:avLst/>
          </a:prstGeom>
          <a:ln>
            <a:noFill/>
          </a:ln>
        </p:spPr>
      </p:pic>
      <p:pic>
        <p:nvPicPr>
          <p:cNvPr id="59" name="Picture 10" descr=""/>
          <p:cNvPicPr/>
          <p:nvPr/>
        </p:nvPicPr>
        <p:blipFill>
          <a:blip r:embed="rId6"/>
          <a:stretch/>
        </p:blipFill>
        <p:spPr>
          <a:xfrm>
            <a:off x="6248520" y="1752480"/>
            <a:ext cx="1274400" cy="3428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</TotalTime>
  <Application>LibreOffice/5.1.6.2$Linux_X86_64 LibreOffice_project/10m0$Build-2</Application>
  <Words>142</Words>
  <Paragraphs>13</Paragraphs>
  <Company>Office of Science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2010-09-02T17:02:09Z</dcterms:created>
  <dc:creator>renu</dc:creator>
  <dc:description/>
  <dc:language>en-US</dc:language>
  <cp:lastModifiedBy/>
  <dcterms:modified xsi:type="dcterms:W3CDTF">2017-12-21T10:51:09Z</dcterms:modified>
  <cp:revision>91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Office of Science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On-screen Show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