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0.png"/><Relationship Id="rId10"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0.png"/><Relationship Id="rId10"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0.png"/><Relationship Id="rId10"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Shape 10"/>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Shape 1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Shape 13"/>
          <p:cNvGrpSpPr/>
          <p:nvPr/>
        </p:nvGrpSpPr>
        <p:grpSpPr>
          <a:xfrm>
            <a:off x="197688" y="183825"/>
            <a:ext cx="8780663" cy="152400"/>
            <a:chOff x="1346429" y="1011300"/>
            <a:chExt cx="6452100" cy="152400"/>
          </a:xfrm>
        </p:grpSpPr>
        <p:cxnSp>
          <p:nvCxnSpPr>
            <p:cNvPr id="14" name="Shape 14"/>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Shape 15"/>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Shape 16"/>
          <p:cNvGrpSpPr/>
          <p:nvPr/>
        </p:nvGrpSpPr>
        <p:grpSpPr>
          <a:xfrm>
            <a:off x="211809" y="3969138"/>
            <a:ext cx="8758726" cy="152400"/>
            <a:chOff x="1346435" y="3969088"/>
            <a:chExt cx="6452100" cy="152400"/>
          </a:xfrm>
        </p:grpSpPr>
        <p:cxnSp>
          <p:nvCxnSpPr>
            <p:cNvPr id="17" name="Shape 17"/>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Shape 18"/>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Shape 19"/>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Shape 11"/>
          <p:cNvSpPr txBox="1"/>
          <p:nvPr>
            <p:ph idx="1" type="subTitle"/>
          </p:nvPr>
        </p:nvSpPr>
        <p:spPr>
          <a:xfrm>
            <a:off x="1628250" y="1603250"/>
            <a:ext cx="5930700" cy="564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Shape 91"/>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Shape 94"/>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Shape 96"/>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Shape 22"/>
          <p:cNvGrpSpPr/>
          <p:nvPr/>
        </p:nvGrpSpPr>
        <p:grpSpPr>
          <a:xfrm>
            <a:off x="247088" y="183825"/>
            <a:ext cx="8731627" cy="152400"/>
            <a:chOff x="1346429" y="1011300"/>
            <a:chExt cx="6452100" cy="152400"/>
          </a:xfrm>
        </p:grpSpPr>
        <p:cxnSp>
          <p:nvCxnSpPr>
            <p:cNvPr id="23" name="Shape 2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Shape 24"/>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Shape 25"/>
          <p:cNvGrpSpPr/>
          <p:nvPr/>
        </p:nvGrpSpPr>
        <p:grpSpPr>
          <a:xfrm>
            <a:off x="239002" y="3969125"/>
            <a:ext cx="8731627" cy="152400"/>
            <a:chOff x="1346435" y="3969088"/>
            <a:chExt cx="6452100" cy="152400"/>
          </a:xfrm>
        </p:grpSpPr>
        <p:cxnSp>
          <p:nvCxnSpPr>
            <p:cNvPr id="26" name="Shape 26"/>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Shape 27"/>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Shape 28"/>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riginal section header" type="secHead">
  <p:cSld name="SECTION_HEADER">
    <p:spTree>
      <p:nvGrpSpPr>
        <p:cNvPr id="30" name="Shape 30"/>
        <p:cNvGrpSpPr/>
        <p:nvPr/>
      </p:nvGrpSpPr>
      <p:grpSpPr>
        <a:xfrm>
          <a:off x="0" y="0"/>
          <a:ext cx="0" cy="0"/>
          <a:chOff x="0" y="0"/>
          <a:chExt cx="0" cy="0"/>
        </a:xfrm>
      </p:grpSpPr>
      <p:sp>
        <p:nvSpPr>
          <p:cNvPr id="31" name="Shape 31"/>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 name="Shape 34"/>
        <p:cNvGrpSpPr/>
        <p:nvPr/>
      </p:nvGrpSpPr>
      <p:grpSpPr>
        <a:xfrm>
          <a:off x="0" y="0"/>
          <a:ext cx="0" cy="0"/>
          <a:chOff x="0" y="0"/>
          <a:chExt cx="0" cy="0"/>
        </a:xfrm>
      </p:grpSpPr>
      <p:sp>
        <p:nvSpPr>
          <p:cNvPr id="35" name="Shape 3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txBox="1"/>
          <p:nvPr>
            <p:ph type="title"/>
          </p:nvPr>
        </p:nvSpPr>
        <p:spPr>
          <a:xfrm>
            <a:off x="1076300" y="20175"/>
            <a:ext cx="8049000" cy="677400"/>
          </a:xfrm>
          <a:prstGeom prst="rect">
            <a:avLst/>
          </a:prstGeom>
        </p:spPr>
        <p:txBody>
          <a:bodyPr anchorCtr="0" anchor="ctr"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Shape 37"/>
          <p:cNvSpPr txBox="1"/>
          <p:nvPr>
            <p:ph idx="1" type="body"/>
          </p:nvPr>
        </p:nvSpPr>
        <p:spPr>
          <a:xfrm>
            <a:off x="27900" y="697625"/>
            <a:ext cx="9097200" cy="39156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descr="RUBISCO_icon.png" id="39" name="Shape 39"/>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Shape 40"/>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Shape 41"/>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Shape 42"/>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Shape 43"/>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Shape 44"/>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Shape 4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Shape 4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Shape 47"/>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sp>
        <p:nvSpPr>
          <p:cNvPr id="49" name="Shape 49"/>
          <p:cNvSpPr txBox="1"/>
          <p:nvPr>
            <p:ph type="title"/>
          </p:nvPr>
        </p:nvSpPr>
        <p:spPr>
          <a:xfrm>
            <a:off x="1076300" y="20175"/>
            <a:ext cx="8049000" cy="6318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Shape 50"/>
          <p:cNvSpPr txBox="1"/>
          <p:nvPr>
            <p:ph idx="1" type="body"/>
          </p:nvPr>
        </p:nvSpPr>
        <p:spPr>
          <a:xfrm>
            <a:off x="27900" y="732775"/>
            <a:ext cx="4433700" cy="40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Shape 51"/>
          <p:cNvSpPr txBox="1"/>
          <p:nvPr>
            <p:ph idx="2" type="body"/>
          </p:nvPr>
        </p:nvSpPr>
        <p:spPr>
          <a:xfrm>
            <a:off x="4603800" y="732775"/>
            <a:ext cx="4521600" cy="40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descr="RUBISCO_icon.png" id="53" name="Shape 53"/>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Shape 54"/>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Shape 5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Shape 5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Shape 5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Shape 58"/>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Shape 59"/>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Shape 60"/>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Shape 61"/>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Shape 62"/>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Shape 64"/>
          <p:cNvSpPr txBox="1"/>
          <p:nvPr>
            <p:ph type="title"/>
          </p:nvPr>
        </p:nvSpPr>
        <p:spPr>
          <a:xfrm>
            <a:off x="1076300" y="20174"/>
            <a:ext cx="8049000" cy="6318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Shape 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descr="RUBISCO_icon.png" id="66" name="Shape 6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Shape 6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Shape 68"/>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Shape 69"/>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Shape 70"/>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Shape 71"/>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Shape 72"/>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Shape 73"/>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Shape 74"/>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Shape 7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Shape 78"/>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3" name="Shape 83"/>
        <p:cNvGrpSpPr/>
        <p:nvPr/>
      </p:nvGrpSpPr>
      <p:grpSpPr>
        <a:xfrm>
          <a:off x="0" y="0"/>
          <a:ext cx="0" cy="0"/>
          <a:chOff x="0" y="0"/>
          <a:chExt cx="0" cy="0"/>
        </a:xfrm>
      </p:grpSpPr>
      <p:sp>
        <p:nvSpPr>
          <p:cNvPr id="84" name="Shape 84"/>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Shape 86"/>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Shape 87"/>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x.doi.org/10.1038/s41558-018-0144-7"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1044525" y="12725"/>
            <a:ext cx="8099400" cy="875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2600"/>
              <a:t>Forest response to rising CO</a:t>
            </a:r>
            <a:r>
              <a:rPr baseline="-25000" lang="en" sz="2600"/>
              <a:t>2</a:t>
            </a:r>
            <a:r>
              <a:rPr lang="en" sz="2600"/>
              <a:t> drives zonally asymmetric rainfall change over tropical land</a:t>
            </a:r>
            <a:endParaRPr sz="2600"/>
          </a:p>
        </p:txBody>
      </p:sp>
      <p:sp>
        <p:nvSpPr>
          <p:cNvPr id="105" name="Shape 105"/>
          <p:cNvSpPr txBox="1"/>
          <p:nvPr>
            <p:ph idx="1" type="body"/>
          </p:nvPr>
        </p:nvSpPr>
        <p:spPr>
          <a:xfrm>
            <a:off x="10600" y="773400"/>
            <a:ext cx="6442500" cy="3154200"/>
          </a:xfrm>
          <a:prstGeom prst="rect">
            <a:avLst/>
          </a:prstGeom>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1600"/>
              <a:t>Objective:</a:t>
            </a:r>
            <a:r>
              <a:rPr lang="en" sz="1600"/>
              <a:t> To understand why climate model projections indicate some tropical land areas will get drier and others will get wetter</a:t>
            </a:r>
            <a:r>
              <a:rPr lang="en" sz="1600"/>
              <a:t>.</a:t>
            </a:r>
            <a:endParaRPr sz="1600"/>
          </a:p>
          <a:p>
            <a:pPr indent="0" lvl="0" marL="0" rtl="0">
              <a:lnSpc>
                <a:spcPct val="115000"/>
              </a:lnSpc>
              <a:spcBef>
                <a:spcPts val="1000"/>
              </a:spcBef>
              <a:spcAft>
                <a:spcPts val="0"/>
              </a:spcAft>
              <a:buNone/>
            </a:pPr>
            <a:r>
              <a:rPr b="1" lang="en" sz="1600"/>
              <a:t>Approach:</a:t>
            </a:r>
            <a:r>
              <a:rPr lang="en" sz="1600"/>
              <a:t> </a:t>
            </a:r>
            <a:r>
              <a:rPr lang="en" sz="1600"/>
              <a:t>Conduct experiments with the Community Earth System Model (v1) to identify how the direct physiological effect of rising CO</a:t>
            </a:r>
            <a:r>
              <a:rPr baseline="-25000" lang="en" sz="1600"/>
              <a:t>2</a:t>
            </a:r>
            <a:r>
              <a:rPr lang="en" sz="1600"/>
              <a:t> influences rainfall on different tropical continents</a:t>
            </a:r>
            <a:r>
              <a:rPr lang="en" sz="1600"/>
              <a:t>.</a:t>
            </a:r>
            <a:endParaRPr sz="1600"/>
          </a:p>
          <a:p>
            <a:pPr indent="0" lvl="0" marL="0" rtl="0">
              <a:lnSpc>
                <a:spcPct val="115000"/>
              </a:lnSpc>
              <a:spcBef>
                <a:spcPts val="1000"/>
              </a:spcBef>
              <a:spcAft>
                <a:spcPts val="0"/>
              </a:spcAft>
              <a:buNone/>
            </a:pPr>
            <a:r>
              <a:rPr b="1" lang="en" sz="1600"/>
              <a:t>Results/Impacts:</a:t>
            </a:r>
            <a:r>
              <a:rPr lang="en" sz="1600"/>
              <a:t> The influence of rising CO</a:t>
            </a:r>
            <a:r>
              <a:rPr baseline="-25000" lang="en" sz="1600"/>
              <a:t>2</a:t>
            </a:r>
            <a:r>
              <a:rPr lang="en" sz="1600"/>
              <a:t> on tropical forests reduces rainfall in South America, and surprisingly, causes more rainfall in African and Asian forests. This is because changes in the surface energy budget excite different and unique atmospheric circulation responses over each continent.</a:t>
            </a:r>
            <a:endParaRPr sz="1600"/>
          </a:p>
        </p:txBody>
      </p:sp>
      <p:sp>
        <p:nvSpPr>
          <p:cNvPr id="106" name="Shape 106"/>
          <p:cNvSpPr txBox="1"/>
          <p:nvPr/>
        </p:nvSpPr>
        <p:spPr>
          <a:xfrm>
            <a:off x="2975" y="3884035"/>
            <a:ext cx="5753400" cy="772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100">
                <a:solidFill>
                  <a:srgbClr val="666666"/>
                </a:solidFill>
                <a:latin typeface="Open Sans"/>
                <a:ea typeface="Open Sans"/>
                <a:cs typeface="Open Sans"/>
                <a:sym typeface="Open Sans"/>
              </a:rPr>
              <a:t>Kooperman, G. J.</a:t>
            </a:r>
            <a:r>
              <a:rPr lang="en" sz="1100">
                <a:solidFill>
                  <a:srgbClr val="666666"/>
                </a:solidFill>
                <a:latin typeface="Open Sans"/>
                <a:ea typeface="Open Sans"/>
                <a:cs typeface="Open Sans"/>
                <a:sym typeface="Open Sans"/>
              </a:rPr>
              <a:t>,</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Y.</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Chen, </a:t>
            </a:r>
            <a:r>
              <a:rPr b="1" lang="en" sz="1100">
                <a:solidFill>
                  <a:srgbClr val="666666"/>
                </a:solidFill>
                <a:latin typeface="Open Sans"/>
                <a:ea typeface="Open Sans"/>
                <a:cs typeface="Open Sans"/>
                <a:sym typeface="Open Sans"/>
              </a:rPr>
              <a:t>F. M. Hoffman</a:t>
            </a:r>
            <a:r>
              <a:rPr lang="en" sz="1100">
                <a:solidFill>
                  <a:srgbClr val="666666"/>
                </a:solidFill>
                <a:latin typeface="Open Sans"/>
                <a:ea typeface="Open Sans"/>
                <a:cs typeface="Open Sans"/>
                <a:sym typeface="Open Sans"/>
              </a:rPr>
              <a:t>, </a:t>
            </a:r>
            <a:r>
              <a:rPr b="1" lang="en" sz="1100">
                <a:solidFill>
                  <a:srgbClr val="666666"/>
                </a:solidFill>
                <a:latin typeface="Open Sans"/>
                <a:ea typeface="Open Sans"/>
                <a:cs typeface="Open Sans"/>
                <a:sym typeface="Open Sans"/>
              </a:rPr>
              <a:t>C. D. Koven</a:t>
            </a:r>
            <a:r>
              <a:rPr lang="en" sz="1100">
                <a:solidFill>
                  <a:srgbClr val="666666"/>
                </a:solidFill>
                <a:latin typeface="Open Sans"/>
                <a:ea typeface="Open Sans"/>
                <a:cs typeface="Open Sans"/>
                <a:sym typeface="Open Sans"/>
              </a:rPr>
              <a:t>, K.</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Lindsay, M.</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S.</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Pritchard, A.</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L.</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S.</a:t>
            </a:r>
            <a:r>
              <a:rPr b="1" lang="en" sz="1100">
                <a:solidFill>
                  <a:srgbClr val="666666"/>
                </a:solidFill>
                <a:latin typeface="Open Sans"/>
                <a:ea typeface="Open Sans"/>
                <a:cs typeface="Open Sans"/>
                <a:sym typeface="Open Sans"/>
              </a:rPr>
              <a:t> </a:t>
            </a:r>
            <a:r>
              <a:rPr lang="en" sz="1100">
                <a:solidFill>
                  <a:srgbClr val="666666"/>
                </a:solidFill>
                <a:latin typeface="Open Sans"/>
                <a:ea typeface="Open Sans"/>
                <a:cs typeface="Open Sans"/>
                <a:sym typeface="Open Sans"/>
              </a:rPr>
              <a:t>Swann, and </a:t>
            </a:r>
            <a:r>
              <a:rPr b="1" lang="en" sz="1100">
                <a:solidFill>
                  <a:srgbClr val="666666"/>
                </a:solidFill>
                <a:latin typeface="Open Sans"/>
                <a:ea typeface="Open Sans"/>
                <a:cs typeface="Open Sans"/>
                <a:sym typeface="Open Sans"/>
              </a:rPr>
              <a:t>J. T. </a:t>
            </a:r>
            <a:r>
              <a:rPr b="1" lang="en" sz="1200">
                <a:solidFill>
                  <a:srgbClr val="666666"/>
                </a:solidFill>
                <a:latin typeface="Open Sans"/>
                <a:ea typeface="Open Sans"/>
                <a:cs typeface="Open Sans"/>
                <a:sym typeface="Open Sans"/>
              </a:rPr>
              <a:t>Randerson</a:t>
            </a:r>
            <a:r>
              <a:rPr lang="en" sz="1100">
                <a:solidFill>
                  <a:srgbClr val="666666"/>
                </a:solidFill>
                <a:latin typeface="Open Sans"/>
                <a:ea typeface="Open Sans"/>
                <a:cs typeface="Open Sans"/>
                <a:sym typeface="Open Sans"/>
              </a:rPr>
              <a:t> (2018), Forest response to rising CO</a:t>
            </a:r>
            <a:r>
              <a:rPr baseline="-25000" lang="en" sz="1100">
                <a:solidFill>
                  <a:srgbClr val="666666"/>
                </a:solidFill>
                <a:latin typeface="Open Sans"/>
                <a:ea typeface="Open Sans"/>
                <a:cs typeface="Open Sans"/>
                <a:sym typeface="Open Sans"/>
              </a:rPr>
              <a:t>2</a:t>
            </a:r>
            <a:r>
              <a:rPr lang="en" sz="1100">
                <a:solidFill>
                  <a:srgbClr val="666666"/>
                </a:solidFill>
                <a:latin typeface="Open Sans"/>
                <a:ea typeface="Open Sans"/>
                <a:cs typeface="Open Sans"/>
                <a:sym typeface="Open Sans"/>
              </a:rPr>
              <a:t> drives zonally asymmetric rainfall change over tropical land, </a:t>
            </a:r>
            <a:r>
              <a:rPr i="1" lang="en" sz="1100">
                <a:solidFill>
                  <a:srgbClr val="666666"/>
                </a:solidFill>
                <a:latin typeface="Open Sans"/>
                <a:ea typeface="Open Sans"/>
                <a:cs typeface="Open Sans"/>
                <a:sym typeface="Open Sans"/>
              </a:rPr>
              <a:t>Nature Clim. Change</a:t>
            </a:r>
            <a:r>
              <a:rPr lang="en" sz="1200">
                <a:solidFill>
                  <a:srgbClr val="696969"/>
                </a:solidFill>
                <a:latin typeface="Open Sans"/>
                <a:ea typeface="Open Sans"/>
                <a:cs typeface="Open Sans"/>
                <a:sym typeface="Open Sans"/>
              </a:rPr>
              <a:t>, doi:</a:t>
            </a:r>
            <a:r>
              <a:rPr lang="en" sz="1200" u="sng">
                <a:solidFill>
                  <a:srgbClr val="0000FF"/>
                </a:solidFill>
                <a:latin typeface="Open Sans"/>
                <a:ea typeface="Open Sans"/>
                <a:cs typeface="Open Sans"/>
                <a:sym typeface="Open Sans"/>
                <a:hlinkClick r:id="rId3"/>
              </a:rPr>
              <a:t>10.1038/s41558-018-0144-7</a:t>
            </a:r>
            <a:r>
              <a:rPr lang="en" sz="1200">
                <a:solidFill>
                  <a:srgbClr val="696969"/>
                </a:solidFill>
                <a:latin typeface="Open Sans"/>
                <a:ea typeface="Open Sans"/>
                <a:cs typeface="Open Sans"/>
                <a:sym typeface="Open Sans"/>
              </a:rPr>
              <a:t>.</a:t>
            </a:r>
            <a:endParaRPr sz="1200">
              <a:solidFill>
                <a:srgbClr val="696969"/>
              </a:solidFill>
              <a:latin typeface="Open Sans"/>
              <a:ea typeface="Open Sans"/>
              <a:cs typeface="Open Sans"/>
              <a:sym typeface="Open Sans"/>
            </a:endParaRPr>
          </a:p>
        </p:txBody>
      </p:sp>
      <p:sp>
        <p:nvSpPr>
          <p:cNvPr id="107" name="Shape 107"/>
          <p:cNvSpPr txBox="1"/>
          <p:nvPr/>
        </p:nvSpPr>
        <p:spPr>
          <a:xfrm>
            <a:off x="5756375" y="3964575"/>
            <a:ext cx="3390900" cy="6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B74AC"/>
                </a:solidFill>
                <a:latin typeface="Open Sans"/>
                <a:ea typeface="Open Sans"/>
                <a:cs typeface="Open Sans"/>
                <a:sym typeface="Open Sans"/>
              </a:rPr>
              <a:t>Figure:</a:t>
            </a:r>
            <a:r>
              <a:rPr lang="en" sz="900">
                <a:solidFill>
                  <a:srgbClr val="0B74AC"/>
                </a:solidFill>
                <a:latin typeface="Open Sans"/>
                <a:ea typeface="Open Sans"/>
                <a:cs typeface="Open Sans"/>
                <a:sym typeface="Open Sans"/>
              </a:rPr>
              <a:t> This diagram shows how decreases in future evapotranspiration may trigger suppression of convection and rainfall in the lowland Amazon, but entrainment of more humid ocean air over islands in tropical Asia.</a:t>
            </a:r>
            <a:endParaRPr sz="900">
              <a:solidFill>
                <a:srgbClr val="0B74AC"/>
              </a:solidFill>
              <a:latin typeface="Open Sans"/>
              <a:ea typeface="Open Sans"/>
              <a:cs typeface="Open Sans"/>
              <a:sym typeface="Open Sans"/>
            </a:endParaRPr>
          </a:p>
        </p:txBody>
      </p:sp>
      <p:pic>
        <p:nvPicPr>
          <p:cNvPr descr="figures/FigureS4.pdf" id="108" name="Shape 108"/>
          <p:cNvPicPr preferRelativeResize="0"/>
          <p:nvPr/>
        </p:nvPicPr>
        <p:blipFill rotWithShape="1">
          <a:blip r:embed="rId4">
            <a:alphaModFix/>
          </a:blip>
          <a:srcRect b="0" l="0" r="0" t="0"/>
          <a:stretch/>
        </p:blipFill>
        <p:spPr>
          <a:xfrm>
            <a:off x="6453100" y="514550"/>
            <a:ext cx="2669924" cy="34624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