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5" r:id="rId2"/>
    <p:sldId id="266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3692"/>
  </p:normalViewPr>
  <p:slideViewPr>
    <p:cSldViewPr>
      <p:cViewPr varScale="1">
        <p:scale>
          <a:sx n="82" d="100"/>
          <a:sy n="82" d="100"/>
        </p:scale>
        <p:origin x="1539" y="6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75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 smtClean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  <a:endParaRPr lang="en-US" sz="1200" b="1" dirty="0">
              <a:solidFill>
                <a:schemeClr val="bg1"/>
              </a:solidFill>
              <a:ea typeface="Rod"/>
              <a:cs typeface="Rod"/>
            </a:endParaRP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https://journals.ametsoc.org/doi/abs/10.1175/JCLI-D-17-0649.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000"/>
            <a:ext cx="1143000" cy="381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1" y="-25063"/>
            <a:ext cx="914400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2000" b="1" dirty="0"/>
              <a:t>On the linearity of local and regional temperature changes from 1.5°C to 2°C of global warming</a:t>
            </a:r>
            <a:endParaRPr lang="en-GB" sz="2000" dirty="0"/>
          </a:p>
          <a:p>
            <a:pPr algn="ctr"/>
            <a:r>
              <a:rPr lang="en-US" sz="2000" b="1" dirty="0" smtClean="0"/>
              <a:t> 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66800" y="6096000"/>
            <a:ext cx="7010400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000" dirty="0" smtClean="0">
                <a:solidFill>
                  <a:schemeClr val="tx2"/>
                </a:solidFill>
              </a:rPr>
              <a:t>King, A.D., R. </a:t>
            </a:r>
            <a:r>
              <a:rPr lang="en-US" sz="1000" dirty="0" err="1" smtClean="0">
                <a:solidFill>
                  <a:schemeClr val="tx2"/>
                </a:solidFill>
              </a:rPr>
              <a:t>Knutti</a:t>
            </a:r>
            <a:r>
              <a:rPr lang="en-US" sz="1000" dirty="0" smtClean="0">
                <a:solidFill>
                  <a:schemeClr val="tx2"/>
                </a:solidFill>
              </a:rPr>
              <a:t>, P. </a:t>
            </a:r>
            <a:r>
              <a:rPr lang="en-US" sz="1000" dirty="0" err="1" smtClean="0">
                <a:solidFill>
                  <a:schemeClr val="tx2"/>
                </a:solidFill>
              </a:rPr>
              <a:t>Uhe</a:t>
            </a:r>
            <a:r>
              <a:rPr lang="en-US" sz="1000" dirty="0" smtClean="0">
                <a:solidFill>
                  <a:schemeClr val="tx2"/>
                </a:solidFill>
              </a:rPr>
              <a:t>, D. Mitchell, S. Lewis</a:t>
            </a:r>
            <a:r>
              <a:rPr lang="en-US" sz="1000" b="1" dirty="0" smtClean="0">
                <a:solidFill>
                  <a:schemeClr val="tx2"/>
                </a:solidFill>
              </a:rPr>
              <a:t>, J.M. Arblaster, </a:t>
            </a:r>
            <a:r>
              <a:rPr lang="en-US" sz="1000" dirty="0" smtClean="0">
                <a:solidFill>
                  <a:schemeClr val="tx2"/>
                </a:solidFill>
              </a:rPr>
              <a:t>N. </a:t>
            </a:r>
            <a:r>
              <a:rPr lang="en-US" sz="1000" dirty="0" err="1" smtClean="0">
                <a:solidFill>
                  <a:schemeClr val="tx2"/>
                </a:solidFill>
              </a:rPr>
              <a:t>Freychet</a:t>
            </a:r>
            <a:r>
              <a:rPr lang="en-US" sz="1000" dirty="0" smtClean="0">
                <a:solidFill>
                  <a:schemeClr val="tx2"/>
                </a:solidFill>
              </a:rPr>
              <a:t>, 2018, </a:t>
            </a:r>
            <a:r>
              <a:rPr lang="en-AU" sz="1000" dirty="0" smtClean="0">
                <a:solidFill>
                  <a:schemeClr val="tx2"/>
                </a:solidFill>
              </a:rPr>
              <a:t>On </a:t>
            </a:r>
            <a:r>
              <a:rPr lang="en-AU" sz="1000" dirty="0">
                <a:solidFill>
                  <a:schemeClr val="tx2"/>
                </a:solidFill>
              </a:rPr>
              <a:t>the linearity of local and regional temperature changes from 1.5°C to 2°C of global </a:t>
            </a:r>
            <a:r>
              <a:rPr lang="en-AU" sz="1000" dirty="0" smtClean="0">
                <a:solidFill>
                  <a:schemeClr val="tx2"/>
                </a:solidFill>
              </a:rPr>
              <a:t>warming</a:t>
            </a:r>
            <a:r>
              <a:rPr lang="en-US" sz="1000" dirty="0" smtClean="0">
                <a:solidFill>
                  <a:schemeClr val="tx2"/>
                </a:solidFill>
              </a:rPr>
              <a:t>, J Climate, </a:t>
            </a:r>
            <a:r>
              <a:rPr lang="en-US" sz="1000" dirty="0"/>
              <a:t> </a:t>
            </a:r>
            <a:r>
              <a:rPr lang="en-US" sz="1000" dirty="0">
                <a:hlinkClick r:id="rId4"/>
              </a:rPr>
              <a:t>https://</a:t>
            </a:r>
            <a:r>
              <a:rPr lang="en-US" sz="1000" dirty="0" smtClean="0">
                <a:hlinkClick r:id="rId4"/>
              </a:rPr>
              <a:t>journals.ametsoc.org/doi/abs/10.1175/JCLI-D-17-0649.1</a:t>
            </a:r>
            <a:r>
              <a:rPr lang="en-US" sz="1000" dirty="0" smtClean="0"/>
              <a:t>, </a:t>
            </a:r>
            <a:r>
              <a:rPr lang="en-US" sz="1000" dirty="0" smtClean="0">
                <a:solidFill>
                  <a:schemeClr val="tx2"/>
                </a:solidFill>
              </a:rPr>
              <a:t>in press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574" y="2209800"/>
            <a:ext cx="4936455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Research:  </a:t>
            </a:r>
            <a:r>
              <a:rPr lang="en-US" sz="1600" dirty="0" smtClean="0">
                <a:solidFill>
                  <a:srgbClr val="000000"/>
                </a:solidFill>
                <a:latin typeface="Calibri" charset="0"/>
              </a:rPr>
              <a:t>Ensembles </a:t>
            </a:r>
            <a:r>
              <a:rPr lang="en-US" sz="1600" dirty="0">
                <a:solidFill>
                  <a:srgbClr val="000000"/>
                </a:solidFill>
                <a:latin typeface="Calibri" charset="0"/>
              </a:rPr>
              <a:t>of transient coupled climate simulations from multiple models under different scenarios were compared and individual model responses were </a:t>
            </a:r>
            <a:r>
              <a:rPr lang="en-US" sz="1600" dirty="0" err="1" smtClean="0">
                <a:solidFill>
                  <a:srgbClr val="000000"/>
                </a:solidFill>
                <a:latin typeface="Calibri" charset="0"/>
              </a:rPr>
              <a:t>analysed</a:t>
            </a:r>
            <a:endParaRPr lang="en-US" sz="1600" dirty="0" smtClean="0">
              <a:solidFill>
                <a:srgbClr val="000000"/>
              </a:solidFill>
              <a:latin typeface="Calibri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alibri" charset="0"/>
              </a:rPr>
              <a:t>--In most regions, the </a:t>
            </a:r>
            <a:r>
              <a:rPr lang="en-US" sz="1600" dirty="0" err="1">
                <a:solidFill>
                  <a:srgbClr val="000000"/>
                </a:solidFill>
                <a:latin typeface="Calibri" charset="0"/>
              </a:rPr>
              <a:t>multimodel</a:t>
            </a:r>
            <a:r>
              <a:rPr lang="en-US" sz="1600" dirty="0">
                <a:solidFill>
                  <a:srgbClr val="000000"/>
                </a:solidFill>
                <a:latin typeface="Calibri" charset="0"/>
              </a:rPr>
              <a:t> ensemble average suggests that a linear warming response </a:t>
            </a:r>
            <a:r>
              <a:rPr lang="en-US" sz="1600">
                <a:solidFill>
                  <a:srgbClr val="000000"/>
                </a:solidFill>
                <a:latin typeface="Calibri" charset="0"/>
              </a:rPr>
              <a:t>is </a:t>
            </a:r>
            <a:r>
              <a:rPr lang="en-US" sz="1600" smtClean="0">
                <a:solidFill>
                  <a:srgbClr val="000000"/>
                </a:solidFill>
                <a:latin typeface="Calibri" charset="0"/>
              </a:rPr>
              <a:t>likely</a:t>
            </a:r>
            <a:endParaRPr lang="en-US" sz="1600" dirty="0" smtClean="0">
              <a:solidFill>
                <a:srgbClr val="000000"/>
              </a:solidFill>
              <a:latin typeface="Calibri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alibri" charset="0"/>
              </a:rPr>
              <a:t>--Large contributions from non-linear changes in unforced variability or the forced response cannot be ruled out, particularly in East Asia related to aerosols</a:t>
            </a:r>
            <a:endParaRPr lang="en-US" sz="1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319867" y="4326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-1" y="4548902"/>
            <a:ext cx="4724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u="sng" dirty="0" smtClean="0">
                <a:solidFill>
                  <a:srgbClr val="FF0000"/>
                </a:solidFill>
              </a:rPr>
              <a:t>Impact</a:t>
            </a:r>
            <a:r>
              <a:rPr lang="en-US" u="sng" dirty="0" smtClean="0">
                <a:solidFill>
                  <a:srgbClr val="FF0000"/>
                </a:solidFill>
              </a:rPr>
              <a:t>: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  <a:latin typeface="Calibri" charset="0"/>
              </a:rPr>
              <a:t>Our findings suggest that, where </a:t>
            </a:r>
            <a:r>
              <a:rPr lang="en-US" dirty="0" err="1">
                <a:solidFill>
                  <a:srgbClr val="000000"/>
                </a:solidFill>
                <a:latin typeface="Calibri" charset="0"/>
              </a:rPr>
              <a:t>forcings</a:t>
            </a:r>
            <a:r>
              <a:rPr lang="en-US" dirty="0">
                <a:solidFill>
                  <a:srgbClr val="000000"/>
                </a:solidFill>
                <a:latin typeface="Calibri" charset="0"/>
              </a:rPr>
              <a:t> other than those due to greenhouse gas emissions change, the warming experienced in a 1.5°C world is a poor predictor for local climate at 2°C of global </a:t>
            </a:r>
            <a:r>
              <a:rPr lang="en-US" dirty="0" smtClean="0">
                <a:solidFill>
                  <a:srgbClr val="000000"/>
                </a:solidFill>
                <a:latin typeface="Calibri" charset="0"/>
              </a:rPr>
              <a:t>warming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sz="1200" dirty="0" smtClean="0"/>
              <a:t>		</a:t>
            </a:r>
            <a:endParaRPr lang="en-US" sz="1200" dirty="0"/>
          </a:p>
          <a:p>
            <a:r>
              <a:rPr lang="en-US" sz="1200" u="sng" dirty="0" smtClean="0">
                <a:solidFill>
                  <a:srgbClr val="000000"/>
                </a:solidFill>
              </a:rPr>
              <a:t> </a:t>
            </a:r>
            <a:endParaRPr lang="en-US" u="sng" dirty="0" smtClean="0">
              <a:solidFill>
                <a:srgbClr val="000000"/>
              </a:solidFill>
            </a:endParaRPr>
          </a:p>
        </p:txBody>
      </p:sp>
      <p:pic>
        <p:nvPicPr>
          <p:cNvPr id="19" name="Picture 5" descr="NCA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779" y="5943600"/>
            <a:ext cx="963021" cy="65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-1" y="732472"/>
            <a:ext cx="49650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Objective:</a:t>
            </a:r>
            <a:r>
              <a:rPr lang="en-US" dirty="0">
                <a:solidFill>
                  <a:srgbClr val="000000"/>
                </a:solidFill>
                <a:latin typeface="Calibri" charset="0"/>
              </a:rPr>
              <a:t> The Paris Agreement has </a:t>
            </a:r>
            <a:r>
              <a:rPr lang="en-US" dirty="0" smtClean="0">
                <a:solidFill>
                  <a:srgbClr val="000000"/>
                </a:solidFill>
                <a:latin typeface="Calibri" charset="0"/>
              </a:rPr>
              <a:t>committed to limiting </a:t>
            </a:r>
            <a:r>
              <a:rPr lang="en-US" dirty="0">
                <a:solidFill>
                  <a:srgbClr val="000000"/>
                </a:solidFill>
                <a:latin typeface="Calibri" charset="0"/>
              </a:rPr>
              <a:t>global warming to </a:t>
            </a:r>
            <a:r>
              <a:rPr lang="en-US" dirty="0" smtClean="0">
                <a:solidFill>
                  <a:srgbClr val="000000"/>
                </a:solidFill>
                <a:latin typeface="Calibri" charset="0"/>
              </a:rPr>
              <a:t>1.5°C </a:t>
            </a:r>
            <a:r>
              <a:rPr lang="en-US" dirty="0">
                <a:solidFill>
                  <a:srgbClr val="000000"/>
                </a:solidFill>
                <a:latin typeface="Calibri" charset="0"/>
              </a:rPr>
              <a:t>and 2°C levels above pre-industrial conditions. </a:t>
            </a:r>
            <a:r>
              <a:rPr lang="en-US" dirty="0" smtClean="0">
                <a:solidFill>
                  <a:srgbClr val="000000"/>
                </a:solidFill>
                <a:latin typeface="Calibri" charset="0"/>
              </a:rPr>
              <a:t>We use </a:t>
            </a:r>
            <a:r>
              <a:rPr lang="en-US" dirty="0">
                <a:solidFill>
                  <a:srgbClr val="000000"/>
                </a:solidFill>
                <a:latin typeface="Calibri" charset="0"/>
              </a:rPr>
              <a:t>a pattern-scaling approach </a:t>
            </a:r>
            <a:r>
              <a:rPr lang="en-US" dirty="0" smtClean="0">
                <a:solidFill>
                  <a:srgbClr val="000000"/>
                </a:solidFill>
                <a:latin typeface="Calibri" charset="0"/>
              </a:rPr>
              <a:t>to investigate </a:t>
            </a:r>
            <a:r>
              <a:rPr lang="en-US" dirty="0">
                <a:solidFill>
                  <a:srgbClr val="000000"/>
                </a:solidFill>
                <a:latin typeface="Calibri" charset="0"/>
              </a:rPr>
              <a:t>the linearity of local temperatures from a 1.5°C world up to a 2°C </a:t>
            </a:r>
            <a:r>
              <a:rPr lang="en-US" dirty="0" smtClean="0">
                <a:solidFill>
                  <a:srgbClr val="000000"/>
                </a:solidFill>
                <a:latin typeface="Calibri" charset="0"/>
              </a:rPr>
              <a:t>world</a:t>
            </a:r>
            <a:endParaRPr lang="en-US" dirty="0" smtClean="0"/>
          </a:p>
        </p:txBody>
      </p:sp>
      <p:pic>
        <p:nvPicPr>
          <p:cNvPr id="13" name="Picture 12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8" r="38178"/>
          <a:stretch/>
        </p:blipFill>
        <p:spPr bwMode="auto">
          <a:xfrm>
            <a:off x="5107198" y="382019"/>
            <a:ext cx="3806403" cy="41291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Rectangle 1"/>
          <p:cNvSpPr/>
          <p:nvPr/>
        </p:nvSpPr>
        <p:spPr>
          <a:xfrm>
            <a:off x="4904460" y="4326467"/>
            <a:ext cx="41513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600" dirty="0">
                <a:solidFill>
                  <a:schemeClr val="tx2"/>
                </a:solidFill>
                <a:latin typeface="Times New Roman" charset="0"/>
                <a:ea typeface="Calibri" charset="0"/>
              </a:rPr>
              <a:t>Schematics illustrating a) definitions of departures from scaling, and b) the generation of artificial scaled statistical distributions. In the example illustrated here the model median simulated warming is 0.67</a:t>
            </a:r>
            <a:r>
              <a:rPr lang="en-AU" sz="1600" baseline="30000" dirty="0">
                <a:solidFill>
                  <a:schemeClr val="tx2"/>
                </a:solidFill>
                <a:latin typeface="Times New Roman" charset="0"/>
                <a:ea typeface="Calibri" charset="0"/>
              </a:rPr>
              <a:t>o</a:t>
            </a:r>
            <a:r>
              <a:rPr lang="en-AU" sz="1600" dirty="0">
                <a:solidFill>
                  <a:schemeClr val="tx2"/>
                </a:solidFill>
                <a:latin typeface="Times New Roman" charset="0"/>
                <a:ea typeface="Calibri" charset="0"/>
              </a:rPr>
              <a:t>C or 100% above the scaled response.</a:t>
            </a:r>
            <a:r>
              <a:rPr lang="en-GB" sz="1600" dirty="0">
                <a:solidFill>
                  <a:schemeClr val="tx2"/>
                </a:solidFill>
              </a:rPr>
              <a:t> </a:t>
            </a:r>
            <a:endParaRPr lang="en-US" sz="1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312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17580</TotalTime>
  <Words>252</Words>
  <Application>Microsoft Office PowerPoint</Application>
  <PresentationFormat>On-screen Show 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Rod</vt:lpstr>
      <vt:lpstr>Times New Roman</vt:lpstr>
      <vt:lpstr>Office Theme</vt:lpstr>
      <vt:lpstr>PowerPoint Presentation</vt:lpstr>
      <vt:lpstr>PowerPoint Presentation</vt:lpstr>
    </vt:vector>
  </TitlesOfParts>
  <Company>Office of Science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Stephanie Shearer</cp:lastModifiedBy>
  <cp:revision>135</cp:revision>
  <dcterms:created xsi:type="dcterms:W3CDTF">2016-01-21T12:20:43Z</dcterms:created>
  <dcterms:modified xsi:type="dcterms:W3CDTF">2018-06-26T16:59:32Z</dcterms:modified>
</cp:coreProperties>
</file>