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92"/>
  </p:normalViewPr>
  <p:slideViewPr>
    <p:cSldViewPr>
      <p:cViewPr varScale="1">
        <p:scale>
          <a:sx n="82" d="100"/>
          <a:sy n="82" d="100"/>
        </p:scale>
        <p:origin x="1539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journals.ametsoc.org/doi/abs/10.1175/JCLI-D-17-0649.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25063"/>
            <a:ext cx="9144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000" b="1" dirty="0"/>
              <a:t>On the linearity of local and regional temperature changes from 1.5°C to 2°C of global warming</a:t>
            </a:r>
            <a:endParaRPr lang="en-GB" sz="2000" dirty="0"/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6096000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King, A.D., R. </a:t>
            </a:r>
            <a:r>
              <a:rPr lang="en-US" sz="1000" dirty="0" err="1" smtClean="0">
                <a:solidFill>
                  <a:schemeClr val="tx2"/>
                </a:solidFill>
              </a:rPr>
              <a:t>Knutti</a:t>
            </a:r>
            <a:r>
              <a:rPr lang="en-US" sz="1000" dirty="0" smtClean="0">
                <a:solidFill>
                  <a:schemeClr val="tx2"/>
                </a:solidFill>
              </a:rPr>
              <a:t>, P. </a:t>
            </a:r>
            <a:r>
              <a:rPr lang="en-US" sz="1000" dirty="0" err="1" smtClean="0">
                <a:solidFill>
                  <a:schemeClr val="tx2"/>
                </a:solidFill>
              </a:rPr>
              <a:t>Uhe</a:t>
            </a:r>
            <a:r>
              <a:rPr lang="en-US" sz="1000" dirty="0" smtClean="0">
                <a:solidFill>
                  <a:schemeClr val="tx2"/>
                </a:solidFill>
              </a:rPr>
              <a:t>, D. Mitchell, S. Lewis</a:t>
            </a:r>
            <a:r>
              <a:rPr lang="en-US" sz="1000" b="1" dirty="0" smtClean="0">
                <a:solidFill>
                  <a:schemeClr val="tx2"/>
                </a:solidFill>
              </a:rPr>
              <a:t>, J.M. Arblaster, </a:t>
            </a:r>
            <a:r>
              <a:rPr lang="en-US" sz="1000" dirty="0" smtClean="0">
                <a:solidFill>
                  <a:schemeClr val="tx2"/>
                </a:solidFill>
              </a:rPr>
              <a:t>N. </a:t>
            </a:r>
            <a:r>
              <a:rPr lang="en-US" sz="1000" dirty="0" err="1" smtClean="0">
                <a:solidFill>
                  <a:schemeClr val="tx2"/>
                </a:solidFill>
              </a:rPr>
              <a:t>Freychet</a:t>
            </a:r>
            <a:r>
              <a:rPr lang="en-US" sz="1000" dirty="0" smtClean="0">
                <a:solidFill>
                  <a:schemeClr val="tx2"/>
                </a:solidFill>
              </a:rPr>
              <a:t>, 2018, </a:t>
            </a:r>
            <a:r>
              <a:rPr lang="en-AU" sz="1000" dirty="0" smtClean="0">
                <a:solidFill>
                  <a:schemeClr val="tx2"/>
                </a:solidFill>
              </a:rPr>
              <a:t>On </a:t>
            </a:r>
            <a:r>
              <a:rPr lang="en-AU" sz="1000" dirty="0">
                <a:solidFill>
                  <a:schemeClr val="tx2"/>
                </a:solidFill>
              </a:rPr>
              <a:t>the linearity of local and regional temperature changes from 1.5°C to 2°C of global </a:t>
            </a:r>
            <a:r>
              <a:rPr lang="en-AU" sz="1000" dirty="0" smtClean="0">
                <a:solidFill>
                  <a:schemeClr val="tx2"/>
                </a:solidFill>
              </a:rPr>
              <a:t>warming</a:t>
            </a:r>
            <a:r>
              <a:rPr lang="en-US" sz="1000" dirty="0" smtClean="0">
                <a:solidFill>
                  <a:schemeClr val="tx2"/>
                </a:solidFill>
              </a:rPr>
              <a:t>, J Climate, </a:t>
            </a:r>
            <a:r>
              <a:rPr lang="en-US" sz="1000" dirty="0"/>
              <a:t> </a:t>
            </a:r>
            <a:r>
              <a:rPr lang="en-US" sz="1000" dirty="0">
                <a:hlinkClick r:id="rId4"/>
              </a:rPr>
              <a:t>https://</a:t>
            </a:r>
            <a:r>
              <a:rPr lang="en-US" sz="1000" dirty="0" smtClean="0">
                <a:hlinkClick r:id="rId4"/>
              </a:rPr>
              <a:t>journals.ametsoc.org/doi/abs/10.1175/JCLI-D-17-0649.1</a:t>
            </a:r>
            <a:r>
              <a:rPr lang="en-US" sz="1000" dirty="0" smtClean="0"/>
              <a:t>, </a:t>
            </a:r>
            <a:r>
              <a:rPr lang="en-US" sz="1000" dirty="0" smtClean="0">
                <a:solidFill>
                  <a:schemeClr val="tx2"/>
                </a:solidFill>
              </a:rPr>
              <a:t>in press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" y="2209800"/>
            <a:ext cx="493645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 </a:t>
            </a:r>
            <a:r>
              <a:rPr lang="en-US" sz="1600" dirty="0" smtClean="0">
                <a:solidFill>
                  <a:srgbClr val="000000"/>
                </a:solidFill>
                <a:latin typeface="Calibri" charset="0"/>
              </a:rPr>
              <a:t>Ensembles </a:t>
            </a:r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of transient coupled climate simulations from multiple models under different scenarios were compared and individual model responses were </a:t>
            </a:r>
            <a:r>
              <a:rPr lang="en-US" sz="1600" dirty="0" err="1" smtClean="0">
                <a:solidFill>
                  <a:srgbClr val="000000"/>
                </a:solidFill>
                <a:latin typeface="Calibri" charset="0"/>
              </a:rPr>
              <a:t>analysed</a:t>
            </a:r>
            <a:endParaRPr lang="en-US" sz="16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alibri" charset="0"/>
              </a:rPr>
              <a:t>--In most regions, the </a:t>
            </a:r>
            <a:r>
              <a:rPr lang="en-US" sz="1600" dirty="0" err="1">
                <a:solidFill>
                  <a:srgbClr val="000000"/>
                </a:solidFill>
                <a:latin typeface="Calibri" charset="0"/>
              </a:rPr>
              <a:t>multimodel</a:t>
            </a:r>
            <a:r>
              <a:rPr lang="en-US" sz="1600" dirty="0">
                <a:solidFill>
                  <a:srgbClr val="000000"/>
                </a:solidFill>
                <a:latin typeface="Calibri" charset="0"/>
              </a:rPr>
              <a:t> ensemble average suggests that a linear warming response </a:t>
            </a:r>
            <a:r>
              <a:rPr lang="en-US" sz="1600">
                <a:solidFill>
                  <a:srgbClr val="000000"/>
                </a:solidFill>
                <a:latin typeface="Calibri" charset="0"/>
              </a:rPr>
              <a:t>is </a:t>
            </a:r>
            <a:r>
              <a:rPr lang="en-US" sz="1600" smtClean="0">
                <a:solidFill>
                  <a:srgbClr val="000000"/>
                </a:solidFill>
                <a:latin typeface="Calibri" charset="0"/>
              </a:rPr>
              <a:t>likely</a:t>
            </a:r>
            <a:endParaRPr lang="en-US" sz="16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alibri" charset="0"/>
              </a:rPr>
              <a:t>--Large contributions from non-linear changes in unforced variability or the forced response cannot be ruled out, particularly in East Asia related to aerosols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1" y="4548902"/>
            <a:ext cx="472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Our findings suggest that, where </a:t>
            </a:r>
            <a:r>
              <a:rPr lang="en-US" dirty="0" err="1">
                <a:solidFill>
                  <a:srgbClr val="000000"/>
                </a:solidFill>
                <a:latin typeface="Calibri" charset="0"/>
              </a:rPr>
              <a:t>forcings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other than those due to greenhouse gas emissions change, the warming experienced in a 1.5°C world is a poor predictor for local climate at 2°C of global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warming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sz="1200" dirty="0" smtClean="0"/>
              <a:t>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1" y="732472"/>
            <a:ext cx="4965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The Paris Agreement has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committed to limiting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global warming to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1.5°C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and 2°C levels above pre-industrial conditions.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We use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 pattern-scaling approach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to investigate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the linearity of local temperatures from a 1.5°C world up to a 2°C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world</a:t>
            </a:r>
            <a:endParaRPr lang="en-US" dirty="0" smtClean="0"/>
          </a:p>
        </p:txBody>
      </p:sp>
      <p:pic>
        <p:nvPicPr>
          <p:cNvPr id="13" name="Picture 12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" r="38178"/>
          <a:stretch/>
        </p:blipFill>
        <p:spPr bwMode="auto">
          <a:xfrm>
            <a:off x="5107198" y="382019"/>
            <a:ext cx="3806403" cy="41291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04460" y="4326467"/>
            <a:ext cx="4151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>
                <a:solidFill>
                  <a:schemeClr val="tx2"/>
                </a:solidFill>
                <a:latin typeface="Times New Roman" charset="0"/>
                <a:ea typeface="Calibri" charset="0"/>
              </a:rPr>
              <a:t>Schematics illustrating a) definitions of departures from scaling, and b) the generation of artificial scaled statistical distributions. In the example illustrated here the model median simulated warming is 0.67</a:t>
            </a:r>
            <a:r>
              <a:rPr lang="en-AU" sz="1600" baseline="30000" dirty="0">
                <a:solidFill>
                  <a:schemeClr val="tx2"/>
                </a:solidFill>
                <a:latin typeface="Times New Roman" charset="0"/>
                <a:ea typeface="Calibri" charset="0"/>
              </a:rPr>
              <a:t>o</a:t>
            </a:r>
            <a:r>
              <a:rPr lang="en-AU" sz="1600" dirty="0">
                <a:solidFill>
                  <a:schemeClr val="tx2"/>
                </a:solidFill>
                <a:latin typeface="Times New Roman" charset="0"/>
                <a:ea typeface="Calibri" charset="0"/>
              </a:rPr>
              <a:t>C or 100% above the scaled response.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17580</TotalTime>
  <Words>252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135</cp:revision>
  <dcterms:created xsi:type="dcterms:W3CDTF">2016-01-21T12:20:43Z</dcterms:created>
  <dcterms:modified xsi:type="dcterms:W3CDTF">2018-06-26T16:59:32Z</dcterms:modified>
</cp:coreProperties>
</file>