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934" r:id="rId5"/>
  </p:sldMasterIdLst>
  <p:notesMasterIdLst>
    <p:notesMasterId r:id="rId8"/>
  </p:notesMasterIdLst>
  <p:sldIdLst>
    <p:sldId id="258" r:id="rId6"/>
    <p:sldId id="259" r:id="rId7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30" autoAdjust="0"/>
  </p:normalViewPr>
  <p:slideViewPr>
    <p:cSldViewPr>
      <p:cViewPr>
        <p:scale>
          <a:sx n="70" d="100"/>
          <a:sy n="70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3194D8C-51F4-4F9A-8368-0189608691D9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fld id="{2C72719F-739B-45CE-8393-D740586FF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801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2ACDB1-7F0B-4375-89BE-51ED3B941BC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 smtClean="0"/>
              <a:t>http://www.pnl.gov/science/highlights/highlight.asp?groupid=749&amp;id=4293</a:t>
            </a:r>
            <a:endParaRPr lang="en-US" altLang="en-US" sz="1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200" smtClean="0"/>
              <a:t>http://www.pnl.gov/science/highlights/highlight.asp?groupid=749&amp;id=4293</a:t>
            </a:r>
            <a:endParaRPr lang="en-US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3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2F6B-3211-4CE3-8018-178BE4864A62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2307C-1D31-478D-A073-374CAF730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87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87608-BD74-4F21-B629-DA889A1B78E6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E5147-8464-452F-AB81-EE75B5173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7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3F740-7E83-4EDD-AD96-C40F4E26539C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CF66-57BE-4AD4-9D0F-5120EC4AD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33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8227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May 26, 2016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May 26, 2016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9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May 26, 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May 26, 2016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1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May 26, 2016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998" y="6434328"/>
            <a:ext cx="1031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FBB5-FA25-4604-B29C-C03A6745941B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BC534-4D1E-46DD-81ED-36BF4AFA9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7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6CBA-FCAA-44B2-91FD-B6334F671050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A9C53-448A-4223-BAC3-9812A50BF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7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2A79-7B03-492C-8508-AA76536B19C9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92EDF-53D7-4C5F-AA44-16EE117C6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5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3FC0-DDFF-4E39-A9C7-D8984766E3BA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865B1-2025-4A1F-B6D2-82A97A282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86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501E-8AA4-418A-A1E7-03051AE195C9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AC8DE-1405-4CA1-9DFD-F8CC4222E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D7D9-8907-445E-BFAC-B472FE6AE23D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29301-C104-4EC5-B78D-34EFC2120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1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B28C-3E2B-4DF1-90C2-58D099CE65EF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4FE39-9305-4789-AA41-5B92CF524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6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1321-C723-48AB-8CC3-F800DE807F65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7E538-AC17-4567-91E6-65F1B32EF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87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21CEE5B-7C66-4EC2-B852-52118582CAAA}" type="datetimeFigureOut">
              <a:rPr lang="en-US" altLang="en-US"/>
              <a:pPr>
                <a:defRPr/>
              </a:pPr>
              <a:t>5/26/2016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fld id="{B0D323F7-9392-432E-BDFB-ADD6630A25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205DB16-F3E1-7B41-BE18-DA9132C94C8C}" type="datetime4">
              <a:rPr lang="en-US" smtClean="0"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May 26, 2016</a:t>
            </a:fld>
            <a:endParaRPr lang="en-US" dirty="0">
              <a:ea typeface="+mn-ea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3722D57-58D6-9447-A6D5-A97F6C35A8FB}" type="slidenum">
              <a:rPr lang="en-US" smtClean="0"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ea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83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990600"/>
            <a:ext cx="34290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15000"/>
              </a:spcBef>
              <a:defRPr/>
            </a:pPr>
            <a:r>
              <a:rPr lang="en-US" b="1" dirty="0" smtClean="0">
                <a:ea typeface="+mn-ea"/>
                <a:cs typeface="Arial" pitchFamily="34" charset="0"/>
              </a:rPr>
              <a:t>Objective</a:t>
            </a:r>
            <a:endParaRPr lang="en-US" b="1" dirty="0">
              <a:ea typeface="+mn-ea"/>
              <a:cs typeface="Arial" pitchFamily="34" charset="0"/>
            </a:endParaRP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ea typeface="+mn-ea"/>
                <a:cs typeface="Arial" pitchFamily="34" charset="0"/>
              </a:rPr>
              <a:t>Present a new water modeling capability that includes water availability and </a:t>
            </a:r>
            <a:r>
              <a:rPr lang="en-US" sz="1600" dirty="0">
                <a:ea typeface="ＭＳ Ｐゴシック" charset="0"/>
                <a:cs typeface="Arial" pitchFamily="34" charset="0"/>
              </a:rPr>
              <a:t>demand</a:t>
            </a:r>
            <a:r>
              <a:rPr lang="en-US" sz="1600" dirty="0">
                <a:ea typeface="+mn-ea"/>
                <a:cs typeface="Arial" pitchFamily="34" charset="0"/>
              </a:rPr>
              <a:t> in an internally consistent global agriculture-energy-economic framework for understanding the impact of water </a:t>
            </a:r>
            <a:r>
              <a:rPr lang="en-US" sz="1600" dirty="0" smtClean="0">
                <a:ea typeface="+mn-ea"/>
                <a:cs typeface="Arial" pitchFamily="34" charset="0"/>
              </a:rPr>
              <a:t>scarcity</a:t>
            </a:r>
            <a:endParaRPr lang="en-US" sz="1600" dirty="0">
              <a:ea typeface="+mn-ea"/>
              <a:cs typeface="Arial" pitchFamily="34" charset="0"/>
            </a:endParaRPr>
          </a:p>
          <a:p>
            <a:pPr algn="ctr" eaLnBrk="1" hangingPunct="1">
              <a:spcBef>
                <a:spcPts val="1200"/>
              </a:spcBef>
              <a:defRPr/>
            </a:pPr>
            <a:r>
              <a:rPr lang="en-US" b="1" dirty="0" smtClean="0">
                <a:ea typeface="+mn-ea"/>
                <a:cs typeface="Arial" pitchFamily="34" charset="0"/>
              </a:rPr>
              <a:t>Approach</a:t>
            </a:r>
            <a:endParaRPr lang="en-US" sz="1600" b="1" dirty="0">
              <a:ea typeface="+mn-ea"/>
              <a:cs typeface="Arial" pitchFamily="34" charset="0"/>
            </a:endParaRP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ea typeface="+mn-ea"/>
                <a:cs typeface="Arial" pitchFamily="34" charset="0"/>
              </a:rPr>
              <a:t>Expand </a:t>
            </a:r>
            <a:r>
              <a:rPr lang="en-US" sz="1600" dirty="0" smtClean="0">
                <a:ea typeface="+mn-ea"/>
                <a:cs typeface="Arial" pitchFamily="34" charset="0"/>
              </a:rPr>
              <a:t>PNNL’s </a:t>
            </a:r>
            <a:r>
              <a:rPr lang="en-US" sz="1600" dirty="0">
                <a:ea typeface="+mn-ea"/>
                <a:cs typeface="Arial" pitchFamily="34" charset="0"/>
              </a:rPr>
              <a:t>GCAM model to include water supply at 235 global river basins and water demands from agriculture, energy, manufacturing, and municipal in an internally consistent water accounting </a:t>
            </a:r>
            <a:r>
              <a:rPr lang="en-US" sz="1600" dirty="0" smtClean="0">
                <a:ea typeface="+mn-ea"/>
                <a:cs typeface="Arial" pitchFamily="34" charset="0"/>
              </a:rPr>
              <a:t>framework</a:t>
            </a:r>
            <a:endParaRPr lang="en-US" sz="1600" dirty="0">
              <a:ea typeface="+mn-ea"/>
              <a:cs typeface="Arial" pitchFamily="34" charset="0"/>
            </a:endParaRP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ea typeface="+mn-ea"/>
                <a:cs typeface="Arial" pitchFamily="34" charset="0"/>
              </a:rPr>
              <a:t>Generate long-term scenarios of water demands that are constrained by water availability under alternative technology, economic, and climate </a:t>
            </a:r>
            <a:r>
              <a:rPr lang="en-US" sz="1600" dirty="0" smtClean="0">
                <a:ea typeface="+mn-ea"/>
                <a:cs typeface="Arial" pitchFamily="34" charset="0"/>
              </a:rPr>
              <a:t>futures</a:t>
            </a:r>
            <a:endParaRPr lang="en-US" sz="1600" dirty="0">
              <a:ea typeface="+mn-ea"/>
              <a:cs typeface="Arial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400" y="112713"/>
            <a:ext cx="8610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Calibri" charset="0"/>
                <a:ea typeface="ＭＳ Ｐゴシック" charset="0"/>
                <a:cs typeface="Arial" charset="0"/>
              </a:rPr>
              <a:t>Balancing Global Water Availability and Use at Basin Scale in an Integrated Assessment Model </a:t>
            </a:r>
            <a:endParaRPr lang="en-US" sz="28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657600" y="6227762"/>
            <a:ext cx="5181600" cy="554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1000" dirty="0"/>
              <a:t>Kim S, M Hejazi, L Liu, K Calvin, L Clarke, J Edmonds, P Kyle, P Patel, M Wise, and E Davies. 2016. “Balancing Global Water Availability and Use at Basin Scale in an Integrated Assessment Model.” </a:t>
            </a:r>
            <a:r>
              <a:rPr lang="en-US" altLang="en-US" sz="1000" i="1" dirty="0" smtClean="0"/>
              <a:t>Climatic Change, </a:t>
            </a:r>
            <a:r>
              <a:rPr lang="en-US" altLang="en-US" sz="1000" dirty="0" smtClean="0"/>
              <a:t>accepted. </a:t>
            </a:r>
            <a:r>
              <a:rPr lang="en-US" altLang="en-US" sz="1000" dirty="0"/>
              <a:t>DOI: 10.1007/s10584-016-1604-6</a:t>
            </a: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3505200" y="3733800"/>
            <a:ext cx="563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800" b="1" dirty="0" smtClean="0">
                <a:ea typeface="+mn-ea"/>
                <a:cs typeface="Arial" pitchFamily="34" charset="0"/>
              </a:rPr>
              <a:t>Impact</a:t>
            </a:r>
            <a:endParaRPr lang="en-US" altLang="en-US" b="1" dirty="0">
              <a:ea typeface="+mn-ea"/>
              <a:cs typeface="Arial" pitchFamily="34" charset="0"/>
            </a:endParaRP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/>
              <a:t>L</a:t>
            </a:r>
            <a:r>
              <a:rPr lang="en-US" altLang="en-US" sz="1600" dirty="0" smtClean="0"/>
              <a:t>ong-term </a:t>
            </a:r>
            <a:r>
              <a:rPr lang="en-US" altLang="en-US" sz="1600" dirty="0"/>
              <a:t>demands for global water use are lower than previous </a:t>
            </a:r>
            <a:r>
              <a:rPr lang="en-US" altLang="en-US" sz="1600" dirty="0" smtClean="0"/>
              <a:t>projections</a:t>
            </a:r>
            <a:endParaRPr lang="en-US" altLang="en-US" sz="1600" dirty="0"/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/>
              <a:t>Limitations on freshwater availability alters the long-term demand and pattern of global water use, particularly for agricultural production and </a:t>
            </a:r>
            <a:r>
              <a:rPr lang="en-US" altLang="en-US" sz="1600" dirty="0" smtClean="0"/>
              <a:t>trade</a:t>
            </a:r>
            <a:endParaRPr lang="en-US" altLang="en-US" sz="1600" dirty="0"/>
          </a:p>
          <a:p>
            <a:pPr eaLnBrk="1" hangingPunct="1">
              <a:spcBef>
                <a:spcPct val="15000"/>
              </a:spcBef>
              <a:buFont typeface="Arial" charset="0"/>
              <a:buChar char="●"/>
            </a:pPr>
            <a:r>
              <a:rPr lang="en-US" altLang="en-US" sz="1600" dirty="0"/>
              <a:t>In addition to the supply of renewable sources of freshwater, non-renewable groundwater plays an important role in determining the global and regional use of </a:t>
            </a:r>
            <a:r>
              <a:rPr lang="en-US" altLang="en-US" sz="1600" dirty="0" smtClean="0"/>
              <a:t>water</a:t>
            </a:r>
            <a:endParaRPr lang="en-US" altLang="en-US" sz="1600" dirty="0"/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5220"/>
            <a:ext cx="4724400" cy="236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038600" y="3124200"/>
            <a:ext cx="464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 smtClean="0">
                <a:solidFill>
                  <a:srgbClr val="0000FF"/>
                </a:solidFill>
                <a:latin typeface="+mn-lt"/>
              </a:rPr>
              <a:t>Water scarcity by basin in 2100 generated by PNNL</a:t>
            </a:r>
            <a:r>
              <a:rPr lang="en-US" altLang="ja-JP" sz="1400" b="1" dirty="0" smtClean="0">
                <a:solidFill>
                  <a:srgbClr val="0000FF"/>
                </a:solidFill>
                <a:latin typeface="+mn-lt"/>
              </a:rPr>
              <a:t> GCAM model that balances the demand for water with available supply.</a:t>
            </a:r>
            <a:endParaRPr lang="en-US" altLang="en-US" sz="1400" b="1" dirty="0" smtClean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4320" y="457200"/>
            <a:ext cx="6908358" cy="868680"/>
          </a:xfrm>
        </p:spPr>
        <p:txBody>
          <a:bodyPr/>
          <a:lstStyle/>
          <a:p>
            <a:r>
              <a:rPr lang="en-US" sz="3400" spc="-110" dirty="0"/>
              <a:t>Balancing Global Water Availability and Use at </a:t>
            </a:r>
            <a:r>
              <a:rPr lang="en-US" sz="3400" spc="-110" dirty="0" smtClean="0"/>
              <a:t>the Basin Scale</a:t>
            </a:r>
            <a:endParaRPr lang="en-US" sz="3400" spc="-11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17526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Using a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unique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modeling capability, </a:t>
            </a:r>
            <a:r>
              <a:rPr lang="en-US" dirty="0">
                <a:solidFill>
                  <a:srgbClr val="707276"/>
                </a:solidFill>
                <a:latin typeface="Calibri"/>
              </a:rPr>
              <a:t>JGCRI researchers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modeled human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, resource, and natural water demands and sources,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and projected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the global demand for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water, balanced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and limited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by water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available at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major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river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basin scale, useful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at many levels of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decision-making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. </a:t>
            </a:r>
            <a:r>
              <a:rPr lang="en-US" dirty="0" smtClean="0">
                <a:solidFill>
                  <a:srgbClr val="707276"/>
                </a:solidFill>
                <a:latin typeface="Calibri"/>
                <a:ea typeface="+mn-ea"/>
              </a:rPr>
              <a:t>The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work reveals that non-renewable </a:t>
            </a:r>
            <a:r>
              <a:rPr lang="en-US" smtClean="0">
                <a:solidFill>
                  <a:srgbClr val="707276"/>
                </a:solidFill>
                <a:latin typeface="Calibri"/>
                <a:ea typeface="+mn-ea"/>
              </a:rPr>
              <a:t>groundwater will play </a:t>
            </a:r>
            <a:r>
              <a:rPr lang="en-US" dirty="0">
                <a:solidFill>
                  <a:srgbClr val="707276"/>
                </a:solidFill>
                <a:latin typeface="Calibri"/>
                <a:ea typeface="+mn-ea"/>
              </a:rPr>
              <a:t>a significant role in determining the global and regional use of water.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3688" y="5370493"/>
            <a:ext cx="6327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707276"/>
                </a:solidFill>
                <a:latin typeface="Calibri"/>
                <a:ea typeface="+mn-ea"/>
              </a:rPr>
              <a:t>Reference: </a:t>
            </a:r>
            <a:r>
              <a:rPr lang="en-US" sz="1400" dirty="0">
                <a:solidFill>
                  <a:srgbClr val="707276"/>
                </a:solidFill>
                <a:latin typeface="Calibri"/>
                <a:ea typeface="+mn-ea"/>
              </a:rPr>
              <a:t>Kim SH, M Hejazi, L Liu, K Calvin, L Clarke, J Edmonds, P Kyle, P Patel, M Wise, and E Davies. 2016. "Balancing Global Water Availability and Use at Basin Scale in an Integrated Assessment Model.” </a:t>
            </a:r>
            <a:r>
              <a:rPr lang="en-US" sz="1400" i="1" dirty="0">
                <a:solidFill>
                  <a:srgbClr val="707276"/>
                </a:solidFill>
                <a:latin typeface="Calibri"/>
                <a:ea typeface="+mn-ea"/>
              </a:rPr>
              <a:t>Climatic Change </a:t>
            </a:r>
            <a:r>
              <a:rPr lang="en-US" sz="1400" dirty="0">
                <a:solidFill>
                  <a:srgbClr val="707276"/>
                </a:solidFill>
                <a:latin typeface="Calibri"/>
                <a:ea typeface="+mn-ea"/>
              </a:rPr>
              <a:t>136:217-231. DOI: 10.1007/s10584-016-1604-6</a:t>
            </a:r>
          </a:p>
        </p:txBody>
      </p:sp>
      <p:pic>
        <p:nvPicPr>
          <p:cNvPr id="4098" name="Picture 2">
            <a:hlinkClick r:id="" tooltip="Click to clos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07" y="1828800"/>
            <a:ext cx="4164494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852"/>
            <a:ext cx="9144000" cy="4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6B92A3378AB42ABA05E855A577E4C" ma:contentTypeVersion="2" ma:contentTypeDescription="Create a new document." ma:contentTypeScope="" ma:versionID="aad76527b2f1f3f5d99c132c0da84091">
  <xsd:schema xmlns:xsd="http://www.w3.org/2001/XMLSchema" xmlns:xs="http://www.w3.org/2001/XMLSchema" xmlns:p="http://schemas.microsoft.com/office/2006/metadata/properties" xmlns:ns2="079988f7-7e0b-41ae-9b68-c2e871ce6e22" targetNamespace="http://schemas.microsoft.com/office/2006/metadata/properties" ma:root="true" ma:fieldsID="74536d26457afe77b03826b0dfd6b737" ns2:_="">
    <xsd:import namespace="079988f7-7e0b-41ae-9b68-c2e871ce6e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988f7-7e0b-41ae-9b68-c2e871ce6e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489AEAC-65C4-4E68-8989-359C5F553312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079988f7-7e0b-41ae-9b68-c2e871ce6e2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2CB1C6-1040-4FEF-8F42-7A9B9593D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988f7-7e0b-41ae-9b68-c2e871ce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EB6A83-7598-48D2-99D6-BC7D97A6260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323</Words>
  <Application>Microsoft Office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DOE-Sample-Slide-Highlights-Template</vt:lpstr>
      <vt:lpstr>PNNL Platinum Theme</vt:lpstr>
      <vt:lpstr>PowerPoint Presentation</vt:lpstr>
      <vt:lpstr>Balancing Global Water Availability and Use at the Basin Scale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JOvink</dc:creator>
  <cp:lastModifiedBy>JOvink</cp:lastModifiedBy>
  <cp:revision>26</cp:revision>
  <cp:lastPrinted>2016-02-29T20:38:25Z</cp:lastPrinted>
  <dcterms:created xsi:type="dcterms:W3CDTF">2012-10-05T18:57:41Z</dcterms:created>
  <dcterms:modified xsi:type="dcterms:W3CDTF">2016-05-26T16:41:47Z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EP6D6TSR2XSE-15-9</vt:lpwstr>
  </property>
  <property fmtid="{D5CDD505-2E9C-101B-9397-08002B2CF9AE}" pid="3" name="_dlc_DocIdItemGuid">
    <vt:lpwstr>911fad3e-52e2-4c13-bee4-bc40eaf09e24</vt:lpwstr>
  </property>
  <property fmtid="{D5CDD505-2E9C-101B-9397-08002B2CF9AE}" pid="4" name="_dlc_DocIdUrl">
    <vt:lpwstr>https://collaborate.pnl.gov/projects/asgc/research_highlights/_layouts/DocIdRedir.aspx?ID=EP6D6TSR2XSE-15-9, EP6D6TSR2XSE-15-9</vt:lpwstr>
  </property>
</Properties>
</file>