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Shape 10"/>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Shape 1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Shape 15"/>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Shape 18"/>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Shape 19"/>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Shape 11"/>
          <p:cNvSpPr txBox="1"/>
          <p:nvPr>
            <p:ph idx="1" type="subTitle"/>
          </p:nvPr>
        </p:nvSpPr>
        <p:spPr>
          <a:xfrm>
            <a:off x="1628250" y="1603250"/>
            <a:ext cx="5930700" cy="564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Shape 91"/>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Shape 24"/>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Shape 27"/>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Shape 28"/>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iginal section header" type="secHead">
  <p:cSld name="SECTION_HEADER">
    <p:spTree>
      <p:nvGrpSpPr>
        <p:cNvPr id="30"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txBox="1"/>
          <p:nvPr>
            <p:ph type="title"/>
          </p:nvPr>
        </p:nvSpPr>
        <p:spPr>
          <a:xfrm>
            <a:off x="1076300" y="20175"/>
            <a:ext cx="8049000" cy="677400"/>
          </a:xfrm>
          <a:prstGeom prst="rect">
            <a:avLst/>
          </a:prstGeom>
        </p:spPr>
        <p:txBody>
          <a:bodyPr anchorCtr="0" anchor="ctr"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Shape 37"/>
          <p:cNvSpPr txBox="1"/>
          <p:nvPr>
            <p:ph idx="1" type="body"/>
          </p:nvPr>
        </p:nvSpPr>
        <p:spPr>
          <a:xfrm>
            <a:off x="27900" y="697625"/>
            <a:ext cx="9097200" cy="39156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39" name="Shape 39"/>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Shape 40"/>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Shape 41"/>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Shape 42"/>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Shape 43"/>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Shape 44"/>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Shape 4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Shape 4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Shape 47"/>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sp>
        <p:nvSpPr>
          <p:cNvPr id="49" name="Shape 49"/>
          <p:cNvSpPr txBox="1"/>
          <p:nvPr>
            <p:ph type="title"/>
          </p:nvPr>
        </p:nvSpPr>
        <p:spPr>
          <a:xfrm>
            <a:off x="1076300" y="20175"/>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Shape 50"/>
          <p:cNvSpPr txBox="1"/>
          <p:nvPr>
            <p:ph idx="1" type="body"/>
          </p:nvPr>
        </p:nvSpPr>
        <p:spPr>
          <a:xfrm>
            <a:off x="27900" y="732775"/>
            <a:ext cx="44337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Shape 51"/>
          <p:cNvSpPr txBox="1"/>
          <p:nvPr>
            <p:ph idx="2" type="body"/>
          </p:nvPr>
        </p:nvSpPr>
        <p:spPr>
          <a:xfrm>
            <a:off x="4603800" y="732775"/>
            <a:ext cx="4521600" cy="40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53" name="Shape 53"/>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Shape 54"/>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Shape 5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Shape 5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Shape 5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Shape 58"/>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Shape 59"/>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Shape 60"/>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Shape 61"/>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Shape 64"/>
          <p:cNvSpPr txBox="1"/>
          <p:nvPr>
            <p:ph type="title"/>
          </p:nvPr>
        </p:nvSpPr>
        <p:spPr>
          <a:xfrm>
            <a:off x="1076300" y="20174"/>
            <a:ext cx="8049000" cy="6318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Shape 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pic>
        <p:nvPicPr>
          <p:cNvPr descr="RUBISCO_icon.png" id="66" name="Shape 6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Shape 6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Shape 68"/>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Shape 69"/>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Shape 70"/>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Shape 71"/>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Shape 72"/>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Shape 73"/>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Shape 74"/>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3"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Shape 86"/>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Shape 87"/>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x.doi.org/10.1175/EI-D-17-0017.1"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1044525" y="12725"/>
            <a:ext cx="8080800" cy="908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600"/>
              <a:t>A functional response metric for the temperature sensitivity of tropical ecosystems</a:t>
            </a:r>
            <a:endParaRPr sz="2600"/>
          </a:p>
        </p:txBody>
      </p:sp>
      <p:sp>
        <p:nvSpPr>
          <p:cNvPr id="105" name="Shape 105"/>
          <p:cNvSpPr txBox="1"/>
          <p:nvPr>
            <p:ph idx="1" type="body"/>
          </p:nvPr>
        </p:nvSpPr>
        <p:spPr>
          <a:xfrm>
            <a:off x="10600" y="906775"/>
            <a:ext cx="6613200" cy="3367200"/>
          </a:xfrm>
          <a:prstGeom prst="rect">
            <a:avLst/>
          </a:prstGeom>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500"/>
              <a:t>Objective:</a:t>
            </a:r>
            <a:r>
              <a:rPr lang="en" sz="1500"/>
              <a:t> To develop a benchmark for tropical ecosystems using atmospheric CO</a:t>
            </a:r>
            <a:r>
              <a:rPr baseline="-25000" lang="en" sz="1500"/>
              <a:t>2</a:t>
            </a:r>
            <a:r>
              <a:rPr lang="en" sz="1500"/>
              <a:t> observations.</a:t>
            </a:r>
            <a:endParaRPr sz="1500"/>
          </a:p>
          <a:p>
            <a:pPr indent="0" lvl="0" marL="0" rtl="0">
              <a:lnSpc>
                <a:spcPct val="115000"/>
              </a:lnSpc>
              <a:spcBef>
                <a:spcPts val="1000"/>
              </a:spcBef>
              <a:spcAft>
                <a:spcPts val="0"/>
              </a:spcAft>
              <a:buNone/>
            </a:pPr>
            <a:r>
              <a:rPr b="1" lang="en" sz="1500"/>
              <a:t>Approach:</a:t>
            </a:r>
            <a:r>
              <a:rPr lang="en" sz="1500"/>
              <a:t> Propogate CMIP5 carbon fluxes through an atmospheric transport model for comparison with atmospheric CO</a:t>
            </a:r>
            <a:r>
              <a:rPr baseline="-25000" lang="en" sz="1500"/>
              <a:t>2</a:t>
            </a:r>
            <a:r>
              <a:rPr lang="en" sz="1500"/>
              <a:t> observations. </a:t>
            </a:r>
            <a:endParaRPr sz="1500"/>
          </a:p>
          <a:p>
            <a:pPr indent="0" lvl="0" marL="0" rtl="0">
              <a:lnSpc>
                <a:spcPct val="115000"/>
              </a:lnSpc>
              <a:spcBef>
                <a:spcPts val="1000"/>
              </a:spcBef>
              <a:spcAft>
                <a:spcPts val="0"/>
              </a:spcAft>
              <a:buNone/>
            </a:pPr>
            <a:r>
              <a:rPr b="1" lang="en" sz="1500"/>
              <a:t>Results/Impacts:</a:t>
            </a:r>
            <a:r>
              <a:rPr lang="en" sz="1500"/>
              <a:t> </a:t>
            </a:r>
            <a:r>
              <a:rPr lang="en" sz="1500"/>
              <a:t>The use of the boreal winter, rather than annual, CO</a:t>
            </a:r>
            <a:r>
              <a:rPr baseline="-25000" lang="en" sz="1500"/>
              <a:t>2</a:t>
            </a:r>
            <a:r>
              <a:rPr lang="en" sz="1500"/>
              <a:t> growth rate provides a new functional response metric for the temperature sensitivity of tropical fluxes.  When this metric is applied as an emergent constraint for refining the best estimate of the climate vulnerability of tropical ecosystems, the long-term temperature sensitivity is reduced by 20% compared to when an annual diagnostic is used.</a:t>
            </a:r>
            <a:endParaRPr sz="1500"/>
          </a:p>
        </p:txBody>
      </p:sp>
      <p:sp>
        <p:nvSpPr>
          <p:cNvPr id="106" name="Shape 106"/>
          <p:cNvSpPr txBox="1"/>
          <p:nvPr/>
        </p:nvSpPr>
        <p:spPr>
          <a:xfrm>
            <a:off x="10600" y="4162225"/>
            <a:ext cx="9114600" cy="5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200">
                <a:solidFill>
                  <a:srgbClr val="696969"/>
                </a:solidFill>
                <a:latin typeface="Open Sans"/>
                <a:ea typeface="Open Sans"/>
                <a:cs typeface="Open Sans"/>
                <a:sym typeface="Open Sans"/>
              </a:rPr>
              <a:t>Keppel-Aleks, Gretchen</a:t>
            </a:r>
            <a:r>
              <a:rPr lang="en" sz="1200">
                <a:solidFill>
                  <a:srgbClr val="696969"/>
                </a:solidFill>
                <a:latin typeface="Open Sans"/>
                <a:ea typeface="Open Sans"/>
                <a:cs typeface="Open Sans"/>
                <a:sym typeface="Open Sans"/>
              </a:rPr>
              <a:t>, </a:t>
            </a:r>
            <a:r>
              <a:rPr b="1" lang="en" sz="1200">
                <a:solidFill>
                  <a:srgbClr val="696969"/>
                </a:solidFill>
                <a:latin typeface="Open Sans"/>
                <a:ea typeface="Open Sans"/>
                <a:cs typeface="Open Sans"/>
                <a:sym typeface="Open Sans"/>
              </a:rPr>
              <a:t>Samantha J. Basile</a:t>
            </a:r>
            <a:r>
              <a:rPr lang="en" sz="1200">
                <a:solidFill>
                  <a:srgbClr val="696969"/>
                </a:solidFill>
                <a:latin typeface="Open Sans"/>
                <a:ea typeface="Open Sans"/>
                <a:cs typeface="Open Sans"/>
                <a:sym typeface="Open Sans"/>
              </a:rPr>
              <a:t>, and </a:t>
            </a:r>
            <a:r>
              <a:rPr b="1" lang="en" sz="1200">
                <a:solidFill>
                  <a:srgbClr val="696969"/>
                </a:solidFill>
                <a:latin typeface="Open Sans"/>
                <a:ea typeface="Open Sans"/>
                <a:cs typeface="Open Sans"/>
                <a:sym typeface="Open Sans"/>
              </a:rPr>
              <a:t>Forrest M. Hoffman</a:t>
            </a:r>
            <a:r>
              <a:rPr lang="en" sz="1200">
                <a:solidFill>
                  <a:srgbClr val="696969"/>
                </a:solidFill>
                <a:latin typeface="Open Sans"/>
                <a:ea typeface="Open Sans"/>
                <a:cs typeface="Open Sans"/>
                <a:sym typeface="Open Sans"/>
              </a:rPr>
              <a:t> (2018), A functional response metric for the temperature sensitivity of tropical ecosystems, </a:t>
            </a:r>
            <a:r>
              <a:rPr i="1" lang="en" sz="1200">
                <a:solidFill>
                  <a:srgbClr val="696969"/>
                </a:solidFill>
                <a:latin typeface="Open Sans"/>
                <a:ea typeface="Open Sans"/>
                <a:cs typeface="Open Sans"/>
                <a:sym typeface="Open Sans"/>
              </a:rPr>
              <a:t>Earth Interact.</a:t>
            </a:r>
            <a:r>
              <a:rPr lang="en" sz="1200">
                <a:solidFill>
                  <a:srgbClr val="696969"/>
                </a:solidFill>
                <a:latin typeface="Open Sans"/>
                <a:ea typeface="Open Sans"/>
                <a:cs typeface="Open Sans"/>
                <a:sym typeface="Open Sans"/>
              </a:rPr>
              <a:t>, 22(7):1–20, doi:</a:t>
            </a:r>
            <a:r>
              <a:rPr lang="en" sz="1200" u="sng">
                <a:solidFill>
                  <a:srgbClr val="0000FF"/>
                </a:solidFill>
                <a:latin typeface="Open Sans"/>
                <a:ea typeface="Open Sans"/>
                <a:cs typeface="Open Sans"/>
                <a:sym typeface="Open Sans"/>
                <a:hlinkClick r:id="rId3"/>
              </a:rPr>
              <a:t>10.1175/EI-D-17-0017.1</a:t>
            </a:r>
            <a:r>
              <a:rPr lang="en" sz="1200">
                <a:solidFill>
                  <a:srgbClr val="696969"/>
                </a:solidFill>
                <a:latin typeface="Open Sans"/>
                <a:ea typeface="Open Sans"/>
                <a:cs typeface="Open Sans"/>
                <a:sym typeface="Open Sans"/>
              </a:rPr>
              <a:t>.</a:t>
            </a:r>
            <a:endParaRPr sz="1200">
              <a:solidFill>
                <a:srgbClr val="696969"/>
              </a:solidFill>
              <a:latin typeface="Open Sans"/>
              <a:ea typeface="Open Sans"/>
              <a:cs typeface="Open Sans"/>
              <a:sym typeface="Open Sans"/>
            </a:endParaRPr>
          </a:p>
        </p:txBody>
      </p:sp>
      <p:sp>
        <p:nvSpPr>
          <p:cNvPr id="107" name="Shape 107"/>
          <p:cNvSpPr txBox="1"/>
          <p:nvPr/>
        </p:nvSpPr>
        <p:spPr>
          <a:xfrm>
            <a:off x="6623800" y="3483550"/>
            <a:ext cx="2504400" cy="57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a:t>
            </a:r>
            <a:r>
              <a:rPr lang="en" sz="1000">
                <a:solidFill>
                  <a:srgbClr val="0B74AC"/>
                </a:solidFill>
                <a:latin typeface="Open Sans"/>
                <a:ea typeface="Open Sans"/>
                <a:cs typeface="Open Sans"/>
                <a:sym typeface="Open Sans"/>
              </a:rPr>
              <a:t> Winter season CO</a:t>
            </a:r>
            <a:r>
              <a:rPr baseline="-25000" lang="en" sz="1000">
                <a:solidFill>
                  <a:srgbClr val="0B74AC"/>
                </a:solidFill>
                <a:latin typeface="Open Sans"/>
                <a:ea typeface="Open Sans"/>
                <a:cs typeface="Open Sans"/>
                <a:sym typeface="Open Sans"/>
              </a:rPr>
              <a:t>2</a:t>
            </a:r>
            <a:r>
              <a:rPr lang="en" sz="1000">
                <a:solidFill>
                  <a:srgbClr val="0B74AC"/>
                </a:solidFill>
                <a:latin typeface="Open Sans"/>
                <a:ea typeface="Open Sans"/>
                <a:cs typeface="Open Sans"/>
                <a:sym typeface="Open Sans"/>
              </a:rPr>
              <a:t> observations isolate the temperature sensitivity of tropical ecosystems.  </a:t>
            </a:r>
            <a:endParaRPr sz="1000">
              <a:solidFill>
                <a:srgbClr val="0B74AC"/>
              </a:solidFill>
              <a:latin typeface="Open Sans"/>
              <a:ea typeface="Open Sans"/>
              <a:cs typeface="Open Sans"/>
              <a:sym typeface="Open Sans"/>
            </a:endParaRPr>
          </a:p>
        </p:txBody>
      </p:sp>
      <p:pic>
        <p:nvPicPr>
          <p:cNvPr id="108" name="Shape 108"/>
          <p:cNvPicPr preferRelativeResize="0"/>
          <p:nvPr/>
        </p:nvPicPr>
        <p:blipFill>
          <a:blip r:embed="rId4">
            <a:alphaModFix/>
          </a:blip>
          <a:stretch>
            <a:fillRect/>
          </a:stretch>
        </p:blipFill>
        <p:spPr>
          <a:xfrm>
            <a:off x="6576425" y="694325"/>
            <a:ext cx="2676574" cy="2676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