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</p:sldMasterIdLst>
  <p:notesMasterIdLst>
    <p:notesMasterId r:id="rId5"/>
  </p:notesMasterIdLst>
  <p:handoutMasterIdLst>
    <p:handoutMasterId r:id="rId6"/>
  </p:handoutMasterIdLst>
  <p:sldIdLst>
    <p:sldId id="375" r:id="rId3"/>
    <p:sldId id="376" r:id="rId4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990099"/>
    <a:srgbClr val="008000"/>
    <a:srgbClr val="FFCCCC"/>
    <a:srgbClr val="FF5050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821" autoAdjust="0"/>
    <p:restoredTop sz="88567" autoAdjust="0"/>
  </p:normalViewPr>
  <p:slideViewPr>
    <p:cSldViewPr>
      <p:cViewPr>
        <p:scale>
          <a:sx n="94" d="100"/>
          <a:sy n="94" d="100"/>
        </p:scale>
        <p:origin x="1992" y="-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49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34" y="0"/>
            <a:ext cx="3038648" cy="4621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0FC52E-3DE0-4D0F-8301-0C9D53841A51}" type="datetimeFigureOut">
              <a:rPr lang="en-US" smtClean="0"/>
              <a:pPr/>
              <a:t>4/6/17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8649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34" y="8772378"/>
            <a:ext cx="3038648" cy="4621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448C2-0687-4275-B9E0-F547EFE71A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576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7CE99966-166F-4CB6-A8BA-06A15B56D167}" type="datetimeFigureOut">
              <a:rPr lang="en-US" smtClean="0"/>
              <a:pPr/>
              <a:t>4/6/17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21212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387136"/>
            <a:ext cx="5608320" cy="4156234"/>
          </a:xfrm>
          <a:prstGeom prst="rect">
            <a:avLst/>
          </a:prstGeom>
        </p:spPr>
        <p:txBody>
          <a:bodyPr vert="horz" lIns="92446" tIns="46223" rIns="92446" bIns="462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72670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772670"/>
            <a:ext cx="3037840" cy="461804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6E59C07E-BA73-4694-B393-5A21F42E0F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100" dirty="0" smtClean="0"/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969708" y="8772853"/>
            <a:ext cx="3039109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09" rIns="91419" bIns="45709" anchor="b"/>
          <a:lstStyle/>
          <a:p>
            <a:pPr algn="r" defTabSz="914773" eaLnBrk="0" hangingPunct="0"/>
            <a:fld id="{CC75C1CE-B3C7-4E1B-B254-F041918EBDA5}" type="slidenum">
              <a:rPr lang="en-US" sz="1200"/>
              <a:pPr algn="r" defTabSz="914773" eaLnBrk="0" hangingPunct="0"/>
              <a:t>1</a:t>
            </a:fld>
            <a:endParaRPr lang="en-US" sz="12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Tx/>
              <a:buNone/>
            </a:pPr>
            <a:endParaRPr lang="en-US" sz="1100" dirty="0" smtClean="0"/>
          </a:p>
        </p:txBody>
      </p:sp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3969708" y="8772853"/>
            <a:ext cx="3039109" cy="461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9" tIns="45709" rIns="91419" bIns="45709" anchor="b"/>
          <a:lstStyle/>
          <a:p>
            <a:pPr algn="r" defTabSz="914773" eaLnBrk="0" hangingPunct="0"/>
            <a:fld id="{CC75C1CE-B3C7-4E1B-B254-F041918EBDA5}" type="slidenum">
              <a:rPr lang="en-US" sz="1200"/>
              <a:pPr algn="r" defTabSz="914773" eaLnBrk="0" hangingPunct="0"/>
              <a:t>2</a:t>
            </a:fld>
            <a:endParaRPr 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Applied Mathematics - Landsberg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EE50CC-E570-4C4C-A87C-24787CB3A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38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373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0534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2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92B88B2-92F3-4A93-A1FC-ABA76BF7AB12}" type="datetimeFigureOut">
              <a:rPr lang="en-US" smtClean="0"/>
              <a:pPr/>
              <a:t>4/6/17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8B6E-C3EC-42ED-98A3-18B8EA37C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833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27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173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180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3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9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959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slideLayout" Target="../slideLayouts/slideLayout8.xml"/><Relationship Id="rId7" Type="http://schemas.openxmlformats.org/officeDocument/2006/relationships/slideLayout" Target="../slideLayouts/slideLayout9.xml"/><Relationship Id="rId8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25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33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Applied Mathematics - Landsberg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8A97BA-DB9B-4291-87AE-AF89EA7F18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0" name="Picture 9" descr="horizontal-logo-green-text.jp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053E6-1F5D-4526-8E17-6D67AD6AE10F}" type="datetimeFigureOut">
              <a:rPr lang="en-US" smtClean="0"/>
              <a:t>4/6/17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B0083-F30B-46F2-B7EF-12181F5E391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9" descr="horizontal-logo-green-text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57200" y="6354763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686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hyperlink" Target="https://github.com/LIVVkit/LIVVkit" TargetMode="External"/><Relationship Id="rId5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007" y="2878269"/>
            <a:ext cx="3007186" cy="2405749"/>
          </a:xfrm>
          <a:prstGeom prst="rect">
            <a:avLst/>
          </a:prstGeom>
        </p:spPr>
      </p:pic>
      <p:sp>
        <p:nvSpPr>
          <p:cNvPr id="14337" name="Title 1"/>
          <p:cNvSpPr>
            <a:spLocks noGrp="1"/>
          </p:cNvSpPr>
          <p:nvPr>
            <p:ph type="title" idx="4294967295"/>
          </p:nvPr>
        </p:nvSpPr>
        <p:spPr>
          <a:xfrm>
            <a:off x="0" y="25400"/>
            <a:ext cx="9144000" cy="762000"/>
          </a:xfrm>
        </p:spPr>
        <p:txBody>
          <a:bodyPr>
            <a:normAutofit/>
          </a:bodyPr>
          <a:lstStyle/>
          <a:p>
            <a:r>
              <a:rPr lang="en-US" sz="1600" b="1" dirty="0" err="1" smtClean="0">
                <a:solidFill>
                  <a:srgbClr val="006600"/>
                </a:solidFill>
                <a:latin typeface="Arial"/>
                <a:cs typeface="Arial"/>
              </a:rPr>
              <a:t>LIVVkit</a:t>
            </a:r>
            <a:r>
              <a:rPr lang="en-US" sz="1600" b="1" dirty="0" smtClean="0">
                <a:solidFill>
                  <a:srgbClr val="006600"/>
                </a:solidFill>
                <a:latin typeface="Arial"/>
                <a:cs typeface="Arial"/>
              </a:rPr>
              <a:t>: An extensible, python-based, land ice verification and validation toolkit </a:t>
            </a:r>
            <a:br>
              <a:rPr lang="en-US" sz="1600" b="1" dirty="0" smtClean="0">
                <a:solidFill>
                  <a:srgbClr val="006600"/>
                </a:solidFill>
                <a:latin typeface="Arial"/>
                <a:cs typeface="Arial"/>
              </a:rPr>
            </a:br>
            <a:r>
              <a:rPr lang="en-US" sz="1600" b="1" dirty="0" smtClean="0">
                <a:solidFill>
                  <a:srgbClr val="006600"/>
                </a:solidFill>
                <a:latin typeface="Arial"/>
                <a:cs typeface="Arial"/>
              </a:rPr>
              <a:t>for ice sheet models</a:t>
            </a:r>
          </a:p>
        </p:txBody>
      </p:sp>
      <p:cxnSp>
        <p:nvCxnSpPr>
          <p:cNvPr id="14338" name="Straight Connector 8"/>
          <p:cNvCxnSpPr>
            <a:cxnSpLocks noChangeShapeType="1"/>
          </p:cNvCxnSpPr>
          <p:nvPr/>
        </p:nvCxnSpPr>
        <p:spPr bwMode="auto">
          <a:xfrm>
            <a:off x="228600" y="2819400"/>
            <a:ext cx="8763000" cy="3175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cxnSp>
        <p:nvCxnSpPr>
          <p:cNvPr id="14339" name="Straight Connector 20"/>
          <p:cNvCxnSpPr>
            <a:cxnSpLocks noChangeShapeType="1"/>
          </p:cNvCxnSpPr>
          <p:nvPr/>
        </p:nvCxnSpPr>
        <p:spPr bwMode="auto">
          <a:xfrm>
            <a:off x="4038600" y="787400"/>
            <a:ext cx="0" cy="2032000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sp>
        <p:nvSpPr>
          <p:cNvPr id="14340" name="TextBox 13"/>
          <p:cNvSpPr txBox="1">
            <a:spLocks noChangeArrowheads="1"/>
          </p:cNvSpPr>
          <p:nvPr/>
        </p:nvSpPr>
        <p:spPr bwMode="auto">
          <a:xfrm>
            <a:off x="4165907" y="833348"/>
            <a:ext cx="88838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Impact 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14341" name="TextBox 14"/>
          <p:cNvSpPr txBox="1">
            <a:spLocks noChangeArrowheads="1"/>
          </p:cNvSpPr>
          <p:nvPr/>
        </p:nvSpPr>
        <p:spPr bwMode="auto">
          <a:xfrm>
            <a:off x="228600" y="799068"/>
            <a:ext cx="140664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Objectives 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14342" name="Content Placeholder 5"/>
          <p:cNvSpPr>
            <a:spLocks noGrp="1"/>
          </p:cNvSpPr>
          <p:nvPr>
            <p:ph sz="half" idx="4294967295"/>
          </p:nvPr>
        </p:nvSpPr>
        <p:spPr>
          <a:xfrm>
            <a:off x="152400" y="1219200"/>
            <a:ext cx="3886200" cy="1752600"/>
          </a:xfrm>
        </p:spPr>
        <p:txBody>
          <a:bodyPr>
            <a:noAutofit/>
          </a:bodyPr>
          <a:lstStyle/>
          <a:p>
            <a:pPr lvl="0"/>
            <a:r>
              <a:rPr lang="en-US" sz="1600" dirty="0" smtClean="0">
                <a:solidFill>
                  <a:schemeClr val="tx2"/>
                </a:solidFill>
              </a:rPr>
              <a:t>Provide a community tool to perform robust verification and validation of ice sheet models, both for stand-alone models and models coupled to an Earth system model.</a:t>
            </a: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18" name="TextBox 13"/>
          <p:cNvSpPr txBox="1">
            <a:spLocks noChangeArrowheads="1"/>
          </p:cNvSpPr>
          <p:nvPr/>
        </p:nvSpPr>
        <p:spPr bwMode="auto">
          <a:xfrm>
            <a:off x="152399" y="2880355"/>
            <a:ext cx="18696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Accomplishments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25" name="Content Placeholder 5"/>
          <p:cNvSpPr txBox="1">
            <a:spLocks/>
          </p:cNvSpPr>
          <p:nvPr/>
        </p:nvSpPr>
        <p:spPr>
          <a:xfrm>
            <a:off x="167722" y="3264624"/>
            <a:ext cx="4774584" cy="2093745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b="1" kern="1200">
                <a:solidFill>
                  <a:srgbClr val="14673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>
                <a:solidFill>
                  <a:schemeClr val="tx1"/>
                </a:solidFill>
              </a:rPr>
              <a:t>P</a:t>
            </a:r>
            <a:r>
              <a:rPr lang="en-US" sz="1600" b="0" dirty="0" smtClean="0">
                <a:solidFill>
                  <a:schemeClr val="tx1"/>
                </a:solidFill>
              </a:rPr>
              <a:t>rovides numerical verification, software verification, performance validation, and physical validation analyses on many platforms; from laptops to HPCs.</a:t>
            </a:r>
          </a:p>
          <a:p>
            <a:endParaRPr lang="en-US" sz="1600" b="0" dirty="0">
              <a:solidFill>
                <a:schemeClr val="tx1"/>
              </a:solidFill>
            </a:endParaRPr>
          </a:p>
          <a:p>
            <a:r>
              <a:rPr lang="en-US" sz="1600" b="0" dirty="0">
                <a:solidFill>
                  <a:schemeClr val="tx1"/>
                </a:solidFill>
              </a:rPr>
              <a:t>D</a:t>
            </a:r>
            <a:r>
              <a:rPr lang="en-US" sz="1600" b="0" dirty="0" smtClean="0">
                <a:solidFill>
                  <a:schemeClr val="tx1"/>
                </a:solidFill>
              </a:rPr>
              <a:t>esigned to be easily extensible by developers to new methods of analysis, models, and observations.</a:t>
            </a:r>
          </a:p>
          <a:p>
            <a:endParaRPr lang="en-US" sz="900" b="0" dirty="0">
              <a:solidFill>
                <a:schemeClr val="tx1"/>
              </a:solidFill>
            </a:endParaRPr>
          </a:p>
          <a:p>
            <a:r>
              <a:rPr lang="en-US" sz="1600" b="0" dirty="0" smtClean="0">
                <a:solidFill>
                  <a:schemeClr val="tx1"/>
                </a:solidFill>
              </a:rPr>
              <a:t>Intended to help developers build confidence in their models and enhance the credibility of ice sheet models overall.</a:t>
            </a:r>
          </a:p>
          <a:p>
            <a:endParaRPr lang="en-US" sz="900" b="0" dirty="0">
              <a:solidFill>
                <a:schemeClr val="tx1"/>
              </a:solidFill>
            </a:endParaRPr>
          </a:p>
          <a:p>
            <a:r>
              <a:rPr lang="en-US" sz="1600" b="0" dirty="0" err="1" smtClean="0">
                <a:solidFill>
                  <a:schemeClr val="tx1"/>
                </a:solidFill>
              </a:rPr>
              <a:t>LIVVkit</a:t>
            </a:r>
            <a:r>
              <a:rPr lang="en-US" sz="1600" b="0" dirty="0" smtClean="0">
                <a:solidFill>
                  <a:schemeClr val="tx1"/>
                </a:solidFill>
              </a:rPr>
              <a:t> 2.0.0 released Aug. 2016 under an open </a:t>
            </a:r>
            <a:r>
              <a:rPr lang="en-US" sz="1600" b="0" dirty="0">
                <a:solidFill>
                  <a:schemeClr val="tx1"/>
                </a:solidFill>
              </a:rPr>
              <a:t>source license at  </a:t>
            </a:r>
            <a:r>
              <a:rPr lang="en-US" sz="1600" b="0" dirty="0">
                <a:solidFill>
                  <a:schemeClr val="tx1"/>
                </a:solidFill>
                <a:hlinkClick r:id="rId4"/>
              </a:rPr>
              <a:t>https://</a:t>
            </a:r>
            <a:r>
              <a:rPr lang="en-US" sz="1600" b="0" dirty="0" smtClean="0">
                <a:solidFill>
                  <a:schemeClr val="tx1"/>
                </a:solidFill>
                <a:hlinkClick r:id="rId4"/>
              </a:rPr>
              <a:t>github.com/LIVVkit/LIVVkit</a:t>
            </a:r>
            <a:r>
              <a:rPr lang="en-US" sz="1600" b="0" dirty="0" smtClean="0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13" name="Straight Connector 20"/>
          <p:cNvCxnSpPr>
            <a:cxnSpLocks noChangeShapeType="1"/>
          </p:cNvCxnSpPr>
          <p:nvPr/>
        </p:nvCxnSpPr>
        <p:spPr bwMode="auto">
          <a:xfrm>
            <a:off x="5054292" y="2852051"/>
            <a:ext cx="0" cy="3421412"/>
          </a:xfrm>
          <a:prstGeom prst="line">
            <a:avLst/>
          </a:prstGeom>
          <a:noFill/>
          <a:ln w="25400" algn="ctr">
            <a:solidFill>
              <a:srgbClr val="F9B074"/>
            </a:solidFill>
            <a:round/>
            <a:headEnd/>
            <a:tailEnd/>
          </a:ln>
        </p:spPr>
      </p:cxnSp>
      <p:sp>
        <p:nvSpPr>
          <p:cNvPr id="4" name="TextBox 3"/>
          <p:cNvSpPr txBox="1"/>
          <p:nvPr/>
        </p:nvSpPr>
        <p:spPr>
          <a:xfrm>
            <a:off x="6311900" y="3568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ccsi-dev_logo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361822"/>
            <a:ext cx="1571303" cy="48347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181601" y="5284018"/>
            <a:ext cx="380999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Arial" charset="0"/>
                <a:ea typeface="Arial" charset="0"/>
                <a:cs typeface="Arial" charset="0"/>
              </a:rPr>
              <a:t>A comparison of CISM ISMIP-HOM C </a:t>
            </a: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test (orange </a:t>
            </a: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line) with a 20 km domain length and the </a:t>
            </a: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CISM reference </a:t>
            </a: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(red dots) with the ISMIP-HOM </a:t>
            </a: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results (blue region for full stokes models,  green region for higher-order models). This figure </a:t>
            </a: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shows the norm of the ice sheet surface </a:t>
            </a: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velocity across </a:t>
            </a: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the </a:t>
            </a:r>
            <a:r>
              <a:rPr lang="en-US" sz="1000" dirty="0" smtClean="0">
                <a:latin typeface="Arial" charset="0"/>
                <a:ea typeface="Arial" charset="0"/>
                <a:cs typeface="Arial" charset="0"/>
              </a:rPr>
              <a:t>bed oscillation</a:t>
            </a:r>
            <a:r>
              <a:rPr lang="en-US" sz="1000" dirty="0">
                <a:latin typeface="Arial" charset="0"/>
                <a:ea typeface="Arial" charset="0"/>
                <a:cs typeface="Arial" charset="0"/>
              </a:rPr>
              <a:t>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0413" y="5200702"/>
            <a:ext cx="5029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Kennedy, J.H., A.R. Bennett, K.J. Evans </a:t>
            </a:r>
            <a:r>
              <a:rPr lang="en-US" sz="1200" dirty="0">
                <a:latin typeface=""/>
              </a:rPr>
              <a:t> S Price, M. Hoffman, W.H. Lipscomb, J. </a:t>
            </a:r>
            <a:r>
              <a:rPr lang="en-US" sz="1200" dirty="0" err="1" smtClean="0">
                <a:latin typeface=""/>
              </a:rPr>
              <a:t>Fyke</a:t>
            </a:r>
            <a:r>
              <a:rPr lang="en-US" sz="1200" dirty="0" smtClean="0">
                <a:latin typeface=""/>
              </a:rPr>
              <a:t>, L</a:t>
            </a:r>
            <a:r>
              <a:rPr lang="en-US" sz="1200" dirty="0">
                <a:latin typeface=""/>
              </a:rPr>
              <a:t>. </a:t>
            </a:r>
            <a:r>
              <a:rPr lang="en-US" sz="1200" dirty="0" err="1">
                <a:latin typeface=""/>
              </a:rPr>
              <a:t>Vargo</a:t>
            </a:r>
            <a:r>
              <a:rPr lang="en-US" sz="1200" dirty="0">
                <a:latin typeface=""/>
              </a:rPr>
              <a:t>, A. </a:t>
            </a:r>
            <a:r>
              <a:rPr lang="en-US" sz="1200" dirty="0" err="1">
                <a:latin typeface=""/>
              </a:rPr>
              <a:t>Boghozian</a:t>
            </a:r>
            <a:r>
              <a:rPr lang="en-US" sz="1200" dirty="0">
                <a:latin typeface=""/>
              </a:rPr>
              <a:t>, M. Norman, P. Worley 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(2017), </a:t>
            </a:r>
            <a:r>
              <a:rPr lang="en-US" sz="1200" dirty="0" err="1" smtClean="0">
                <a:latin typeface="Arial" charset="0"/>
                <a:ea typeface="Arial" charset="0"/>
                <a:cs typeface="Arial" charset="0"/>
              </a:rPr>
              <a:t>LIVVkit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: An extensible, python-based, land ice verification and validation toolkit for ice sheet models. JAMES,  </a:t>
            </a:r>
            <a:r>
              <a:rPr lang="is-IS" sz="1200" b="1" dirty="0" smtClean="0">
                <a:latin typeface="Arial" charset="0"/>
                <a:ea typeface="Arial" charset="0"/>
                <a:cs typeface="Arial" charset="0"/>
              </a:rPr>
              <a:t>DOI:</a:t>
            </a:r>
            <a:r>
              <a:rPr lang="is-IS" sz="1200" dirty="0" smtClean="0">
                <a:latin typeface="Arial" charset="0"/>
                <a:ea typeface="Arial" charset="0"/>
                <a:cs typeface="Arial" charset="0"/>
              </a:rPr>
              <a:t>10.1002/2017MS000916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2" name="Content Placeholder 5"/>
          <p:cNvSpPr txBox="1">
            <a:spLocks/>
          </p:cNvSpPr>
          <p:nvPr/>
        </p:nvSpPr>
        <p:spPr bwMode="auto">
          <a:xfrm>
            <a:off x="4114800" y="1248628"/>
            <a:ext cx="4953000" cy="14183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b="1" kern="1200">
                <a:solidFill>
                  <a:srgbClr val="146737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2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0" dirty="0" err="1" smtClean="0">
                <a:solidFill>
                  <a:schemeClr val="tx2"/>
                </a:solidFill>
              </a:rPr>
              <a:t>LIVVkit</a:t>
            </a:r>
            <a:r>
              <a:rPr lang="en-US" sz="1600" b="0" dirty="0" smtClean="0">
                <a:solidFill>
                  <a:schemeClr val="tx2"/>
                </a:solidFill>
              </a:rPr>
              <a:t> is the first verification and validation testing suite developed for ice sheet models that covers all four aspects of V&amp;V and has a design focused on both </a:t>
            </a:r>
            <a:r>
              <a:rPr lang="en-US" sz="1600" dirty="0" smtClean="0">
                <a:solidFill>
                  <a:schemeClr val="tx2"/>
                </a:solidFill>
              </a:rPr>
              <a:t>building confidence in and enhancing the credibility of ice sheet models.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7073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TextBox 14"/>
          <p:cNvSpPr txBox="1">
            <a:spLocks noChangeArrowheads="1"/>
          </p:cNvSpPr>
          <p:nvPr/>
        </p:nvSpPr>
        <p:spPr bwMode="auto">
          <a:xfrm>
            <a:off x="304800" y="838200"/>
            <a:ext cx="11304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1" dirty="0" smtClean="0">
                <a:solidFill>
                  <a:srgbClr val="DA5500"/>
                </a:solidFill>
              </a:rPr>
              <a:t>Summary </a:t>
            </a:r>
            <a:endParaRPr lang="en-US" i="1" dirty="0">
              <a:solidFill>
                <a:srgbClr val="DA55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11900" y="3568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ccsi-dev_logo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0" y="6361822"/>
            <a:ext cx="1571303" cy="48347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28600" y="5602069"/>
            <a:ext cx="88103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charset="0"/>
                <a:ea typeface="Arial" charset="0"/>
                <a:cs typeface="Arial" charset="0"/>
              </a:rPr>
              <a:t>Kennedy, J.H., A.R. Bennett, K.J. Evans, S. Price, M. Hoffman, W.H. Lipscomb, J. </a:t>
            </a:r>
            <a:r>
              <a:rPr lang="en-US" sz="1200" dirty="0" err="1">
                <a:latin typeface="Arial" charset="0"/>
                <a:ea typeface="Arial" charset="0"/>
                <a:cs typeface="Arial" charset="0"/>
              </a:rPr>
              <a:t>Fyke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, L. </a:t>
            </a:r>
            <a:r>
              <a:rPr lang="en-US" sz="1200" dirty="0" err="1">
                <a:latin typeface="Arial" charset="0"/>
                <a:ea typeface="Arial" charset="0"/>
                <a:cs typeface="Arial" charset="0"/>
              </a:rPr>
              <a:t>Vargo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, A. </a:t>
            </a:r>
            <a:r>
              <a:rPr lang="en-US" sz="1200" dirty="0" err="1">
                <a:latin typeface="Arial" charset="0"/>
                <a:ea typeface="Arial" charset="0"/>
                <a:cs typeface="Arial" charset="0"/>
              </a:rPr>
              <a:t>Boghozian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, M. Norman, P.H. Worley (2017), </a:t>
            </a:r>
            <a:r>
              <a:rPr lang="en-US" sz="1200" dirty="0" err="1">
                <a:latin typeface="Arial" charset="0"/>
                <a:ea typeface="Arial" charset="0"/>
                <a:cs typeface="Arial" charset="0"/>
              </a:rPr>
              <a:t>LIVVkit</a:t>
            </a:r>
            <a:r>
              <a:rPr lang="en-US" sz="1200" dirty="0">
                <a:latin typeface="Arial" charset="0"/>
                <a:ea typeface="Arial" charset="0"/>
                <a:cs typeface="Arial" charset="0"/>
              </a:rPr>
              <a:t>: An extensible, python-based, land ice verification and validation toolkit for ice sheet </a:t>
            </a:r>
            <a:r>
              <a:rPr lang="en-US" sz="1200" dirty="0" smtClean="0">
                <a:latin typeface="Arial" charset="0"/>
                <a:ea typeface="Arial" charset="0"/>
                <a:cs typeface="Arial" charset="0"/>
              </a:rPr>
              <a:t>models. </a:t>
            </a:r>
            <a:r>
              <a:rPr lang="is-IS" sz="1200" b="1" dirty="0" smtClean="0">
                <a:latin typeface="Arial" charset="0"/>
                <a:ea typeface="Arial" charset="0"/>
                <a:cs typeface="Arial" charset="0"/>
              </a:rPr>
              <a:t>DOI:</a:t>
            </a:r>
            <a:r>
              <a:rPr lang="is-IS" sz="1200" dirty="0" smtClean="0">
                <a:latin typeface="Arial" charset="0"/>
                <a:ea typeface="Arial" charset="0"/>
                <a:cs typeface="Arial" charset="0"/>
              </a:rPr>
              <a:t>10.1002/2017MS000916</a:t>
            </a:r>
            <a:endParaRPr lang="en-US" sz="1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1176784"/>
            <a:ext cx="8610600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50" dirty="0">
                <a:latin typeface="Arial" charset="0"/>
                <a:ea typeface="Arial" charset="0"/>
                <a:cs typeface="Arial" charset="0"/>
              </a:rPr>
              <a:t>To address the pressing need to better understand the behavior and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complex interaction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of ice sheets within the global Earth system, significant development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of continental-scale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, dynamical ice sheet models is underway. Concurrent to the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development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of the Community Ice Sheet Model (CISM), the corresponding verification and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validation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(V&amp;V) process is being coordinated through a new, robust, Python-based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extensible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software package, the Land Ice Verification and Validation toolkit (</a:t>
            </a:r>
            <a:r>
              <a:rPr lang="en-US" sz="1550" dirty="0" err="1">
                <a:latin typeface="Arial" charset="0"/>
                <a:ea typeface="Arial" charset="0"/>
                <a:cs typeface="Arial" charset="0"/>
              </a:rPr>
              <a:t>LIVVkit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). Incorporated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into the typical ice sheet model development cycle, it provides robust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and automated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numerical verification, software verification, performance validation, and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physical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validation analyses on a variety of platforms, from personal laptops to the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largest supercomputers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. </a:t>
            </a:r>
            <a:r>
              <a:rPr lang="en-US" sz="1550" dirty="0" err="1">
                <a:latin typeface="Arial" charset="0"/>
                <a:ea typeface="Arial" charset="0"/>
                <a:cs typeface="Arial" charset="0"/>
              </a:rPr>
              <a:t>LIVVkit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 operates on sets of regression test and reference datasets,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and provides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comparisons for a suite of community prioritized tests, including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configuration and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parameter variations, bit-for-bit evaluation, and plots of model variables to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indicate where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differences occur. </a:t>
            </a:r>
            <a:r>
              <a:rPr lang="en-US" sz="1550" dirty="0" err="1">
                <a:latin typeface="Arial" charset="0"/>
                <a:ea typeface="Arial" charset="0"/>
                <a:cs typeface="Arial" charset="0"/>
              </a:rPr>
              <a:t>LIVVkit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 also provides an easily extensible framework to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incorporate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and analyze results of new </a:t>
            </a:r>
            <a:r>
              <a:rPr lang="en-US" sz="1550" dirty="0" err="1">
                <a:latin typeface="Arial" charset="0"/>
                <a:ea typeface="Arial" charset="0"/>
                <a:cs typeface="Arial" charset="0"/>
              </a:rPr>
              <a:t>intercomparison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 projects, new observation data,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and new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computing platforms. </a:t>
            </a:r>
            <a:r>
              <a:rPr lang="en-US" sz="1550" dirty="0" err="1">
                <a:latin typeface="Arial" charset="0"/>
                <a:ea typeface="Arial" charset="0"/>
                <a:cs typeface="Arial" charset="0"/>
              </a:rPr>
              <a:t>LIVVkit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 is designed for quick adaptation to additional ice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sheet models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via abstraction of model specific code, functions, and configurations into an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ice sheet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model description bundle outside the main </a:t>
            </a:r>
            <a:r>
              <a:rPr lang="en-US" sz="1550" dirty="0" err="1">
                <a:latin typeface="Arial" charset="0"/>
                <a:ea typeface="Arial" charset="0"/>
                <a:cs typeface="Arial" charset="0"/>
              </a:rPr>
              <a:t>LIVVkit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 structure. Ultimately,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through shareable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and accessible analysis output, </a:t>
            </a:r>
            <a:r>
              <a:rPr lang="en-US" sz="1550" dirty="0" err="1">
                <a:latin typeface="Arial" charset="0"/>
                <a:ea typeface="Arial" charset="0"/>
                <a:cs typeface="Arial" charset="0"/>
              </a:rPr>
              <a:t>LIVVkit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 is intended to help developers </a:t>
            </a:r>
            <a:r>
              <a:rPr lang="en-US" sz="1550" dirty="0" smtClean="0">
                <a:latin typeface="Arial" charset="0"/>
                <a:ea typeface="Arial" charset="0"/>
                <a:cs typeface="Arial" charset="0"/>
              </a:rPr>
              <a:t>build confidence </a:t>
            </a:r>
            <a:r>
              <a:rPr lang="en-US" sz="1550" dirty="0">
                <a:latin typeface="Arial" charset="0"/>
                <a:ea typeface="Arial" charset="0"/>
                <a:cs typeface="Arial" charset="0"/>
              </a:rPr>
              <a:t>in their models and enhance the credibility of ice sheet models overall.</a:t>
            </a:r>
          </a:p>
        </p:txBody>
      </p:sp>
      <p:sp>
        <p:nvSpPr>
          <p:cNvPr id="11" name="Title 1"/>
          <p:cNvSpPr txBox="1">
            <a:spLocks/>
          </p:cNvSpPr>
          <p:nvPr/>
        </p:nvSpPr>
        <p:spPr bwMode="auto">
          <a:xfrm>
            <a:off x="61751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rgbClr val="10663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rgbClr val="106636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1600" b="1" dirty="0" err="1" smtClean="0">
                <a:solidFill>
                  <a:srgbClr val="006600"/>
                </a:solidFill>
                <a:latin typeface="Arial"/>
                <a:cs typeface="Arial"/>
              </a:rPr>
              <a:t>LIVVkit</a:t>
            </a:r>
            <a:r>
              <a:rPr lang="en-US" sz="1600" b="1" dirty="0" smtClean="0">
                <a:solidFill>
                  <a:srgbClr val="006600"/>
                </a:solidFill>
                <a:latin typeface="Arial"/>
                <a:cs typeface="Arial"/>
              </a:rPr>
              <a:t>: An extensible, python-based, land ice verification and validation toolkit </a:t>
            </a:r>
            <a:br>
              <a:rPr lang="en-US" sz="1600" b="1" dirty="0" smtClean="0">
                <a:solidFill>
                  <a:srgbClr val="006600"/>
                </a:solidFill>
                <a:latin typeface="Arial"/>
                <a:cs typeface="Arial"/>
              </a:rPr>
            </a:br>
            <a:r>
              <a:rPr lang="en-US" sz="1600" b="1" dirty="0" smtClean="0">
                <a:solidFill>
                  <a:srgbClr val="006600"/>
                </a:solidFill>
                <a:latin typeface="Arial"/>
                <a:cs typeface="Arial"/>
              </a:rPr>
              <a:t>for ice sheet models</a:t>
            </a:r>
          </a:p>
        </p:txBody>
      </p:sp>
    </p:spTree>
    <p:extLst>
      <p:ext uri="{BB962C8B-B14F-4D97-AF65-F5344CB8AC3E}">
        <p14:creationId xmlns:p14="http://schemas.microsoft.com/office/powerpoint/2010/main" val="4245284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5869</TotalTime>
  <Words>620</Words>
  <Application>Microsoft Macintosh PowerPoint</Application>
  <PresentationFormat>On-screen Show (4:3)</PresentationFormat>
  <Paragraphs>21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1_Office Theme</vt:lpstr>
      <vt:lpstr>Custom Design</vt:lpstr>
      <vt:lpstr>LIVVkit: An extensible, python-based, land ice verification and validation toolkit  for ice sheet models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Facilities Budget Template</dc:title>
  <dc:creator>helpdesk</dc:creator>
  <cp:lastModifiedBy>Kate Evans</cp:lastModifiedBy>
  <cp:revision>551</cp:revision>
  <cp:lastPrinted>2013-07-17T20:47:32Z</cp:lastPrinted>
  <dcterms:created xsi:type="dcterms:W3CDTF">2011-04-04T14:41:56Z</dcterms:created>
  <dcterms:modified xsi:type="dcterms:W3CDTF">2017-04-06T15:46:30Z</dcterms:modified>
</cp:coreProperties>
</file>