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A89A8-6B33-4A89-8C93-98C8F8093565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1790-79FD-4216-BDAF-60C2AE720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49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6250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94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2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3610" y="1542438"/>
            <a:ext cx="3888659" cy="502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cs typeface="Arial" pitchFamily="34" charset="0"/>
              </a:rPr>
              <a:t>Objective</a:t>
            </a:r>
          </a:p>
          <a:p>
            <a:pPr marL="285750" indent="-285750" fontAlgn="base">
              <a:spcBef>
                <a:spcPts val="252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To better understand what causes historical variations of tropical cyclone (TC) tracks in the North Atlantic basin</a:t>
            </a:r>
          </a:p>
          <a:p>
            <a:pPr algn="ctr">
              <a:lnSpc>
                <a:spcPct val="150000"/>
              </a:lnSpc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cs typeface="Arial" pitchFamily="34" charset="0"/>
              </a:rPr>
              <a:t>Approach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>
                <a:cs typeface="Arial" panose="020B0604020202020204" pitchFamily="34" charset="0"/>
              </a:rPr>
              <a:t>Combine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 statistical analysis of observational records with a P</a:t>
            </a:r>
            <a:r>
              <a:rPr lang="en-US" sz="1400" dirty="0">
                <a:cs typeface="Arial" panose="020B0604020202020204" pitchFamily="34" charset="0"/>
              </a:rPr>
              <a:t>NNL-developed 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modeling approach to assess the role of large-scale steering changes on TC tracks</a:t>
            </a:r>
          </a:p>
          <a:p>
            <a:pPr marL="231775" indent="-231775" algn="ctr">
              <a:lnSpc>
                <a:spcPct val="150000"/>
              </a:lnSpc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cs typeface="Arial" pitchFamily="34" charset="0"/>
              </a:rPr>
              <a:t>Impact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Identified the Indian monsoon as a constraint governing TC tracks, independent of the El Niño Southern Oscillation (ENSO)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 A stronger monsoon implies increased landfall probability (after controlling for other factors)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Variability of the monsoon may serve as a remote source of predictability of Atlantic TCs, now and into the future</a:t>
            </a:r>
          </a:p>
          <a:p>
            <a:pPr fontAlgn="base">
              <a:spcBef>
                <a:spcPct val="15000"/>
              </a:spcBef>
              <a:spcAft>
                <a:spcPct val="0"/>
              </a:spcAft>
              <a:tabLst>
                <a:tab pos="338138" algn="l"/>
              </a:tabLst>
              <a:defRPr/>
            </a:pPr>
            <a:endParaRPr lang="en-US" sz="1600" strike="sngStrike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endParaRPr 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12398" y="2548026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3610" y="23906"/>
            <a:ext cx="90843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Monsoon Steers Tropical Cyclones </a:t>
            </a:r>
          </a:p>
          <a:p>
            <a:r>
              <a:rPr lang="en-US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the Atlantic </a:t>
            </a:r>
          </a:p>
        </p:txBody>
      </p:sp>
      <p:sp>
        <p:nvSpPr>
          <p:cNvPr id="3340" name="TextBox 3339"/>
          <p:cNvSpPr txBox="1"/>
          <p:nvPr/>
        </p:nvSpPr>
        <p:spPr>
          <a:xfrm>
            <a:off x="4877840" y="5786781"/>
            <a:ext cx="397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Regression composites of historical TC variations on different monsoon indices indicate monsoon-driven steering effects, independent of ENSO’s impact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on TC frequency.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19558" y="6063780"/>
            <a:ext cx="3938013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>
                <a:solidFill>
                  <a:prstClr val="black"/>
                </a:solidFill>
              </a:rPr>
              <a:t>Kelly P, LR Leung, K Balaguru, W Xu, B Mapes, and B </a:t>
            </a:r>
            <a:r>
              <a:rPr lang="en-US" sz="1000" dirty="0" err="1">
                <a:solidFill>
                  <a:prstClr val="black"/>
                </a:solidFill>
              </a:rPr>
              <a:t>Soden</a:t>
            </a:r>
            <a:r>
              <a:rPr lang="en-US" sz="1000" dirty="0">
                <a:solidFill>
                  <a:prstClr val="black"/>
                </a:solidFill>
              </a:rPr>
              <a:t>. 2018. “Shape of Atlantic tropical cyclone tracks and the Indian monsoon,” </a:t>
            </a:r>
            <a:r>
              <a:rPr lang="en-US" sz="1000" i="1" dirty="0">
                <a:solidFill>
                  <a:prstClr val="black"/>
                </a:solidFill>
              </a:rPr>
              <a:t>Geophysical Research Letters,</a:t>
            </a:r>
            <a:r>
              <a:rPr lang="en-US" sz="1000" dirty="0">
                <a:solidFill>
                  <a:prstClr val="black"/>
                </a:solidFill>
              </a:rPr>
              <a:t> 45. DOI: 10.1029/2018GL080098.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32201" y="1127482"/>
            <a:ext cx="3079982" cy="4669888"/>
            <a:chOff x="5092339" y="831940"/>
            <a:chExt cx="2693124" cy="431992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0BF8C46-C197-8F46-9B43-688EDB12EC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92339" y="835290"/>
              <a:ext cx="2693124" cy="4316577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3667EFD-297B-AC42-9457-75A2476D51B3}"/>
                </a:ext>
              </a:extLst>
            </p:cNvPr>
            <p:cNvSpPr/>
            <p:nvPr/>
          </p:nvSpPr>
          <p:spPr>
            <a:xfrm>
              <a:off x="5890648" y="831940"/>
              <a:ext cx="1812598" cy="204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76391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253321084bc877e6219647d3d603010e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d22a2e83e57c1c348b9d66ffe587db95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Kelly-TropicalCyclones-GRL-Sept2018-f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46C4BCAF-B29E-4B46-9A47-AE446EDE50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F04B8F-389F-431E-84C0-63B42593D128}">
  <ds:schemaRefs>
    <ds:schemaRef ds:uri="http://purl.org/dc/elements/1.1/"/>
    <ds:schemaRef ds:uri="http://purl.org/dc/dcmitype/"/>
    <ds:schemaRef ds:uri="98b00cf3-a6ce-40de-8923-f140beb786e9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3520</TotalTime>
  <Words>174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Kelly-TropicalCyclones-GRL-Sept2018-f</dc:title>
  <dc:creator>JOvink</dc:creator>
  <dc:description/>
  <cp:lastModifiedBy>Risenmay, Ryan L</cp:lastModifiedBy>
  <cp:revision>187</cp:revision>
  <cp:lastPrinted>2017-02-14T23:42:19Z</cp:lastPrinted>
  <dcterms:created xsi:type="dcterms:W3CDTF">2013-02-22T17:42:48Z</dcterms:created>
  <dcterms:modified xsi:type="dcterms:W3CDTF">2018-10-16T16:18:33Z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Kelly-TropicalCyclones-GRL-Sept2018-f</vt:lpwstr>
  </property>
  <property fmtid="{D5CDD505-2E9C-101B-9397-08002B2CF9AE}" pid="8" name="SlideDescription">
    <vt:lpwstr/>
  </property>
</Properties>
</file>