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5" autoAdjust="0"/>
    <p:restoredTop sz="96377" autoAdjust="0"/>
  </p:normalViewPr>
  <p:slideViewPr>
    <p:cSldViewPr snapToGrid="0" snapToObjects="1">
      <p:cViewPr varScale="1">
        <p:scale>
          <a:sx n="65" d="100"/>
          <a:sy n="65" d="100"/>
        </p:scale>
        <p:origin x="1572" y="66"/>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10/3/2018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10/3/2018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92166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Terrestrial Carbon Sink</a:t>
            </a:r>
          </a:p>
        </p:txBody>
      </p:sp>
      <p:sp>
        <p:nvSpPr>
          <p:cNvPr id="10" name="Text Placeholder 9"/>
          <p:cNvSpPr>
            <a:spLocks noGrp="1"/>
          </p:cNvSpPr>
          <p:nvPr>
            <p:ph type="body" sz="quarter" idx="26"/>
          </p:nvPr>
        </p:nvSpPr>
        <p:spPr>
          <a:xfrm>
            <a:off x="56874" y="5585081"/>
            <a:ext cx="3239998" cy="537879"/>
          </a:xfrm>
        </p:spPr>
        <p:txBody>
          <a:bodyPr/>
          <a:lstStyle/>
          <a:p>
            <a:pPr algn="l">
              <a:lnSpc>
                <a:spcPct val="100000"/>
              </a:lnSpc>
            </a:pPr>
            <a:r>
              <a:rPr lang="en-US" sz="1200" dirty="0"/>
              <a:t>Keenan, T.F. &amp; Williams, C. The Terrestrial Carbon Sink. </a:t>
            </a:r>
            <a:r>
              <a:rPr lang="en-US" sz="1200" i="1" dirty="0"/>
              <a:t>Annual Reviews </a:t>
            </a:r>
            <a:r>
              <a:rPr lang="en-US" sz="1200" b="1" dirty="0"/>
              <a:t>(in press)</a:t>
            </a:r>
            <a:r>
              <a:rPr lang="en-US" sz="1200" dirty="0"/>
              <a:t>.</a:t>
            </a:r>
          </a:p>
        </p:txBody>
      </p:sp>
      <p:sp>
        <p:nvSpPr>
          <p:cNvPr id="11" name="Text Placeholder 10"/>
          <p:cNvSpPr>
            <a:spLocks noGrp="1"/>
          </p:cNvSpPr>
          <p:nvPr>
            <p:ph type="body" sz="quarter" idx="30"/>
          </p:nvPr>
        </p:nvSpPr>
        <p:spPr>
          <a:xfrm>
            <a:off x="3387840" y="1022760"/>
            <a:ext cx="5713202" cy="1214209"/>
          </a:xfrm>
        </p:spPr>
        <p:txBody>
          <a:bodyPr/>
          <a:lstStyle/>
          <a:p>
            <a:pPr indent="-223838">
              <a:buFont typeface="Arial" charset="0"/>
              <a:buChar char="•"/>
            </a:pPr>
            <a:r>
              <a:rPr lang="en-US" dirty="0"/>
              <a:t>We report large advances in understanding of the processes and key regions that govern the terrestrial carbon sink</a:t>
            </a:r>
          </a:p>
          <a:p>
            <a:pPr indent="-223838">
              <a:buFont typeface="Arial" charset="0"/>
              <a:buChar char="•"/>
            </a:pPr>
            <a:r>
              <a:rPr lang="en-US" dirty="0"/>
              <a:t>Model-data infrastructure in particular is becoming more and more relevant to carbon cycle science</a:t>
            </a:r>
          </a:p>
          <a:p>
            <a:pPr indent="-223838">
              <a:buFont typeface="Arial" charset="0"/>
              <a:buChar char="•"/>
            </a:pPr>
            <a:r>
              <a:rPr lang="en-US" dirty="0"/>
              <a:t>Key unknowns remain however, including the global distribution of the current carbon sink and the sensitivity of governing processes to environmental changes</a:t>
            </a:r>
          </a:p>
        </p:txBody>
      </p:sp>
      <p:sp>
        <p:nvSpPr>
          <p:cNvPr id="13" name="Text Placeholder 12"/>
          <p:cNvSpPr>
            <a:spLocks noGrp="1"/>
          </p:cNvSpPr>
          <p:nvPr>
            <p:ph type="body" sz="quarter" idx="34"/>
          </p:nvPr>
        </p:nvSpPr>
        <p:spPr>
          <a:xfrm>
            <a:off x="3434107" y="3449382"/>
            <a:ext cx="5693739" cy="1726433"/>
          </a:xfrm>
        </p:spPr>
        <p:txBody>
          <a:bodyPr/>
          <a:lstStyle/>
          <a:p>
            <a:pPr marL="230188" indent="-230188">
              <a:buFont typeface="Arial"/>
              <a:buChar char="•"/>
            </a:pPr>
            <a:r>
              <a:rPr lang="en-US" dirty="0"/>
              <a:t>The continuation of the global carbon sink is essential in order to achieve climate mitigation targets</a:t>
            </a:r>
          </a:p>
          <a:p>
            <a:pPr marL="230188" indent="-230188">
              <a:buFont typeface="Arial"/>
              <a:buChar char="•"/>
            </a:pPr>
            <a:r>
              <a:rPr lang="en-US" dirty="0"/>
              <a:t>This review highlights key areas when more understanding is needed in order to provide policy-actionable projections of the terrestrial carbon sink under future climates</a:t>
            </a:r>
          </a:p>
          <a:p>
            <a:pPr marL="230188" indent="-230188">
              <a:buFont typeface="Arial"/>
              <a:buChar char="•"/>
            </a:pPr>
            <a:endParaRPr lang="en-US" dirty="0"/>
          </a:p>
          <a:p>
            <a:pPr marL="230188" indent="-230188">
              <a:buFont typeface="Arial"/>
              <a:buChar char="•"/>
            </a:pPr>
            <a:endParaRPr lang="en-US" dirty="0"/>
          </a:p>
        </p:txBody>
      </p:sp>
      <p:sp>
        <p:nvSpPr>
          <p:cNvPr id="14" name="Text Placeholder 13"/>
          <p:cNvSpPr>
            <a:spLocks noGrp="1"/>
          </p:cNvSpPr>
          <p:nvPr>
            <p:ph type="body" sz="quarter" idx="35"/>
          </p:nvPr>
        </p:nvSpPr>
        <p:spPr>
          <a:xfrm>
            <a:off x="3405390" y="5258174"/>
            <a:ext cx="5863402" cy="1262484"/>
          </a:xfrm>
        </p:spPr>
        <p:txBody>
          <a:bodyPr>
            <a:noAutofit/>
          </a:bodyPr>
          <a:lstStyle/>
          <a:p>
            <a:pPr marL="0" indent="0">
              <a:buSzPct val="96000"/>
              <a:buNone/>
            </a:pPr>
            <a:r>
              <a:rPr lang="en-US" sz="1600" dirty="0"/>
              <a:t>Here we review progress over the past decade in understanding of the terrestrial carbon sink and the tools used to examine it.</a:t>
            </a:r>
          </a:p>
        </p:txBody>
      </p:sp>
      <p:sp>
        <p:nvSpPr>
          <p:cNvPr id="24" name="Content Placeholder 11"/>
          <p:cNvSpPr txBox="1">
            <a:spLocks/>
          </p:cNvSpPr>
          <p:nvPr/>
        </p:nvSpPr>
        <p:spPr>
          <a:xfrm>
            <a:off x="56874" y="3132907"/>
            <a:ext cx="3483848" cy="1303797"/>
          </a:xfrm>
          <a:prstGeom prst="rect">
            <a:avLst/>
          </a:prstGeom>
        </p:spPr>
        <p:txBody>
          <a:bodyPr/>
          <a:lstStyle>
            <a:lvl1pPr marL="0" indent="0" algn="l" rtl="0" eaLnBrk="1" fontAlgn="base" hangingPunct="1">
              <a:spcBef>
                <a:spcPct val="20000"/>
              </a:spcBef>
              <a:spcAft>
                <a:spcPct val="0"/>
              </a:spcAft>
              <a:buFont typeface="Arial" charset="0"/>
              <a:buNone/>
              <a:defRPr sz="1800" b="0" kern="1200" baseline="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4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Figure: The primary flows and exchanges that constitute the terrestrial carbon cycle, including uptake through photosynthesis, release to the atmosphere through both anthropogenic (fossil fuel emissions, biomass burning, land use) and natural emissions (autotrophic and heterotrophic respiration, wildfires, volcanic eruptions), and weathering, erosion, and transport</a:t>
            </a:r>
          </a:p>
        </p:txBody>
      </p:sp>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434107" y="3153737"/>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18" name="Text Placeholder 21"/>
          <p:cNvSpPr txBox="1">
            <a:spLocks/>
          </p:cNvSpPr>
          <p:nvPr/>
        </p:nvSpPr>
        <p:spPr>
          <a:xfrm>
            <a:off x="3405390" y="4957421"/>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pic>
        <p:nvPicPr>
          <p:cNvPr id="20" name="Picture 19">
            <a:extLst>
              <a:ext uri="{FF2B5EF4-FFF2-40B4-BE49-F238E27FC236}">
                <a16:creationId xmlns:a16="http://schemas.microsoft.com/office/drawing/2014/main" id="{4F4F1927-E2D8-8047-8259-6A6D52DA3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5647"/>
            <a:ext cx="3387840" cy="24115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714" y="6280707"/>
            <a:ext cx="829401" cy="483347"/>
          </a:xfrm>
          <a:prstGeom prst="rect">
            <a:avLst/>
          </a:prstGeom>
        </p:spPr>
      </p:pic>
    </p:spTree>
    <p:extLst>
      <p:ext uri="{BB962C8B-B14F-4D97-AF65-F5344CB8AC3E}">
        <p14:creationId xmlns:p14="http://schemas.microsoft.com/office/powerpoint/2010/main" val="92602699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3278</TotalTime>
  <Words>208</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The Terrestrial Carbon Sink</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195</cp:revision>
  <dcterms:created xsi:type="dcterms:W3CDTF">2016-02-10T19:06:12Z</dcterms:created>
  <dcterms:modified xsi:type="dcterms:W3CDTF">2018-10-03T19:27:47Z</dcterms:modified>
</cp:coreProperties>
</file>