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9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4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6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9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4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6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6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3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2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C2EA-92B4-4FB4-9D80-B6B5D5F2B31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7556D-7B7B-42C1-AA43-436E170F9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2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doi.org/10.1002/2017JD02821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498F9B0-D1F7-1E4C-A29B-C6F9697975A1}"/>
              </a:ext>
            </a:extLst>
          </p:cNvPr>
          <p:cNvSpPr txBox="1"/>
          <p:nvPr/>
        </p:nvSpPr>
        <p:spPr>
          <a:xfrm>
            <a:off x="228600" y="1000115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Kay, J. E., T. </a:t>
            </a:r>
            <a:r>
              <a:rPr lang="en-US" b="1" dirty="0" err="1"/>
              <a:t>L'Ecuyer</a:t>
            </a:r>
            <a:r>
              <a:rPr lang="en-US" b="1" dirty="0"/>
              <a:t>, A.G. Pendergrass, H. </a:t>
            </a:r>
            <a:r>
              <a:rPr lang="en-US" b="1" dirty="0" err="1"/>
              <a:t>Chepfer</a:t>
            </a:r>
            <a:r>
              <a:rPr lang="en-US" b="1" dirty="0"/>
              <a:t>, R. Guzman, and V. </a:t>
            </a:r>
            <a:r>
              <a:rPr lang="en-US" b="1" dirty="0" err="1"/>
              <a:t>Yettella</a:t>
            </a:r>
            <a:r>
              <a:rPr lang="en-US" b="1" dirty="0"/>
              <a:t>, 2018: </a:t>
            </a:r>
            <a:r>
              <a:rPr lang="en-US" b="1" i="1" dirty="0"/>
              <a:t>JGR-Atmospheres</a:t>
            </a:r>
            <a:r>
              <a:rPr lang="en-US" b="1" dirty="0"/>
              <a:t>. </a:t>
            </a:r>
            <a:r>
              <a:rPr lang="en-US" b="1" u="sng" dirty="0">
                <a:hlinkClick r:id="rId2"/>
              </a:rPr>
              <a:t>doi:10.1002/2017JD028213</a:t>
            </a:r>
            <a:r>
              <a:rPr lang="en-US" b="1" dirty="0"/>
              <a:t>. </a:t>
            </a:r>
            <a:endParaRPr lang="en-US" dirty="0"/>
          </a:p>
          <a:p>
            <a:endParaRPr lang="en-US" dirty="0" err="1">
              <a:latin typeface="Source Sans Pro"/>
              <a:cs typeface="Source Sans Pr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A23750-279D-4C41-9460-631C371838D0}"/>
              </a:ext>
            </a:extLst>
          </p:cNvPr>
          <p:cNvSpPr txBox="1"/>
          <p:nvPr/>
        </p:nvSpPr>
        <p:spPr>
          <a:xfrm>
            <a:off x="228600" y="85723"/>
            <a:ext cx="851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Scale-aware and definition-aware evaluation of modeled near-surface precipitation frequency using </a:t>
            </a:r>
            <a:r>
              <a:rPr lang="en-US" sz="2400" b="1" dirty="0" err="1"/>
              <a:t>CloudSat</a:t>
            </a:r>
            <a:r>
              <a:rPr lang="en-US" sz="2400" b="1" dirty="0"/>
              <a:t> observations</a:t>
            </a:r>
            <a:endParaRPr lang="en-US" sz="2400" dirty="0">
              <a:latin typeface="Source Sans Pro"/>
              <a:cs typeface="Source Sans Pro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913E91-7F03-544D-B239-3AAB8E294E2D}"/>
              </a:ext>
            </a:extLst>
          </p:cNvPr>
          <p:cNvSpPr txBox="1"/>
          <p:nvPr/>
        </p:nvSpPr>
        <p:spPr>
          <a:xfrm>
            <a:off x="120069" y="1677295"/>
            <a:ext cx="551238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Arial"/>
                <a:cs typeface="Arial"/>
              </a:rPr>
              <a:t>OBJECTIVE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latin typeface="Arial"/>
                <a:cs typeface="Arial"/>
              </a:rPr>
              <a:t>It has long been stated that precipitation is too frequent in climate models as compared to observations. But most satellite-based observational datasets of precipitation, like TRMM 3B42 and GPCP (the only ones that provide broad coverage) do not include measurements sensitive to light precipitation, which dominates precipitation frequency.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389A7C-42B7-C546-BE0C-D83C657B130C}"/>
              </a:ext>
            </a:extLst>
          </p:cNvPr>
          <p:cNvSpPr txBox="1"/>
          <p:nvPr/>
        </p:nvSpPr>
        <p:spPr>
          <a:xfrm>
            <a:off x="120068" y="3399672"/>
            <a:ext cx="525203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Arial"/>
                <a:cs typeface="Arial"/>
              </a:rPr>
              <a:t>APPROACH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latin typeface="Arial"/>
                <a:cs typeface="Arial"/>
              </a:rPr>
              <a:t>In this study, we introduce a forward model from CESM to </a:t>
            </a:r>
            <a:r>
              <a:rPr lang="en-US" sz="1400" dirty="0" err="1">
                <a:latin typeface="Arial"/>
                <a:cs typeface="Arial"/>
              </a:rPr>
              <a:t>CloudSat</a:t>
            </a:r>
            <a:r>
              <a:rPr lang="en-US" sz="1400" dirty="0">
                <a:latin typeface="Arial"/>
                <a:cs typeface="Arial"/>
              </a:rPr>
              <a:t> observations. Unlike other satellites, </a:t>
            </a:r>
            <a:r>
              <a:rPr lang="en-US" sz="1400" dirty="0" err="1">
                <a:latin typeface="Arial"/>
                <a:cs typeface="Arial"/>
              </a:rPr>
              <a:t>CloudSat</a:t>
            </a:r>
            <a:r>
              <a:rPr lang="en-US" sz="1400" dirty="0">
                <a:latin typeface="Arial"/>
                <a:cs typeface="Arial"/>
              </a:rPr>
              <a:t> is sensitive to light precipitation, but due to its sampling and saturation characteristics, it is not incorporated into most precipitation observational datasets.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D62622-4299-BE47-8876-39901DA8C5D3}"/>
              </a:ext>
            </a:extLst>
          </p:cNvPr>
          <p:cNvSpPr txBox="1"/>
          <p:nvPr/>
        </p:nvSpPr>
        <p:spPr>
          <a:xfrm>
            <a:off x="120068" y="4977057"/>
            <a:ext cx="406934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Arial"/>
                <a:cs typeface="Arial"/>
              </a:rPr>
              <a:t>IMPACT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latin typeface="Arial"/>
                <a:cs typeface="Arial"/>
              </a:rPr>
              <a:t>We show that when compared against this dataset which is state-of-the-art for light precipitation frequency, CESM precipitation is far to frequent at all latitudes. The bias is not ameliorated when appropriately compared against more accurate observations.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CC23489-7576-0249-B0DE-492B1FFE2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451" y="1372657"/>
            <a:ext cx="3003550" cy="412803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6467E50-1916-734E-9831-211C86A81D42}"/>
              </a:ext>
            </a:extLst>
          </p:cNvPr>
          <p:cNvSpPr txBox="1"/>
          <p:nvPr/>
        </p:nvSpPr>
        <p:spPr>
          <a:xfrm>
            <a:off x="4443412" y="5500688"/>
            <a:ext cx="45577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Figure: Present annual zonal mean near-surface rain: (a) CESM1 and observed </a:t>
            </a:r>
            <a:r>
              <a:rPr lang="en-US" sz="1200" dirty="0" err="1"/>
              <a:t>CloudSat</a:t>
            </a:r>
            <a:r>
              <a:rPr lang="en-US" sz="1200" dirty="0"/>
              <a:t> light rain frequency, (c) CESM1 and observed </a:t>
            </a:r>
            <a:r>
              <a:rPr lang="en-US" sz="1200" dirty="0" err="1"/>
              <a:t>CloudSat</a:t>
            </a:r>
            <a:r>
              <a:rPr lang="en-US" sz="1200" dirty="0"/>
              <a:t> rain frequency, (e) CESM1 and observed </a:t>
            </a:r>
            <a:r>
              <a:rPr lang="en-US" sz="1200" dirty="0" err="1"/>
              <a:t>CloudSat</a:t>
            </a:r>
            <a:r>
              <a:rPr lang="en-US" sz="1200" dirty="0"/>
              <a:t> heavy rain. CESM1 values are from simulation named “CESM1 Present”. Reflectivity-based definitions of the three reported rain classes are the same in observations and CESM1. </a:t>
            </a:r>
            <a:r>
              <a:rPr lang="en-US" sz="1200" dirty="0" err="1"/>
              <a:t>CloudSat</a:t>
            </a:r>
            <a:r>
              <a:rPr lang="en-US" sz="1200" dirty="0"/>
              <a:t> observations are from 2006 to 2015. Global annual mean values are reported in parenthesis. </a:t>
            </a:r>
          </a:p>
        </p:txBody>
      </p:sp>
    </p:spTree>
    <p:extLst>
      <p:ext uri="{BB962C8B-B14F-4D97-AF65-F5344CB8AC3E}">
        <p14:creationId xmlns:p14="http://schemas.microsoft.com/office/powerpoint/2010/main" val="24466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PowerPoint Presentation</vt:lpstr>
    </vt:vector>
  </TitlesOfParts>
  <Company>National Center for Atmospheric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2019-02-27T20:15:23Z</dcterms:created>
  <dcterms:modified xsi:type="dcterms:W3CDTF">2019-02-27T20:16:09Z</dcterms:modified>
</cp:coreProperties>
</file>