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56C12-F094-4836-A89F-43BD5AE73E8C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5C306-7E1C-4CFA-B752-B57EDA530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2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235DA3-A7F1-4CE9-B682-C25093CE11B9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91056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5412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89C507-491D-4053-9008-9BA380B64BC7}" type="datetimeFigureOut">
              <a:rPr lang="en-US"/>
              <a:pPr>
                <a:defRPr/>
              </a:pPr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4F0C57-9B5E-41EF-8527-E4E5231620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6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66858"/>
            <a:ext cx="3886200" cy="479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Examine evolution of Asian and African dust </a:t>
            </a:r>
            <a:r>
              <a:rPr lang="en-US" sz="1600" dirty="0"/>
              <a:t>particles during their </a:t>
            </a:r>
            <a:r>
              <a:rPr lang="en-US" sz="1600" dirty="0" smtClean="0"/>
              <a:t>trans-Pacific transport to </a:t>
            </a:r>
            <a:r>
              <a:rPr lang="en-US" sz="1600" dirty="0"/>
              <a:t>the Rocky Mountains</a:t>
            </a:r>
            <a:r>
              <a:rPr lang="en-US" sz="1600" dirty="0" smtClean="0"/>
              <a:t> using combined analysis of Atmospheric Radiation Measurement (ARM) Climate Research Facility and NASA data, and </a:t>
            </a:r>
            <a:r>
              <a:rPr lang="en-US" sz="1600" dirty="0"/>
              <a:t>quasi-global </a:t>
            </a:r>
            <a:r>
              <a:rPr lang="en-US" sz="1600" dirty="0" smtClean="0"/>
              <a:t>simulations</a:t>
            </a:r>
            <a:endParaRPr lang="en-US" sz="1600" b="1" dirty="0" smtClean="0">
              <a:solidFill>
                <a:prstClr val="black"/>
              </a:solidFill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cs typeface="Arial" pitchFamily="34" charset="0"/>
              </a:rPr>
              <a:t>Analyze </a:t>
            </a:r>
            <a:r>
              <a:rPr lang="en-US" sz="1600" dirty="0" smtClean="0">
                <a:solidFill>
                  <a:prstClr val="black"/>
                </a:solidFill>
                <a:cs typeface="Arial" pitchFamily="34" charset="0"/>
              </a:rPr>
              <a:t>ARM Mobile Facility (AMF) </a:t>
            </a:r>
            <a:r>
              <a:rPr lang="en-US" sz="1600" dirty="0" smtClean="0"/>
              <a:t>data </a:t>
            </a:r>
            <a:r>
              <a:rPr lang="en-US" sz="1600" dirty="0"/>
              <a:t>to identify </a:t>
            </a:r>
            <a:r>
              <a:rPr lang="en-US" sz="1600" dirty="0" smtClean="0"/>
              <a:t>a major dust </a:t>
            </a:r>
            <a:r>
              <a:rPr lang="en-US" sz="1600" dirty="0"/>
              <a:t>event at high-elevation sites in Colorado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/>
              <a:t>Characterize this event using </a:t>
            </a:r>
            <a:r>
              <a:rPr lang="en-US" sz="1600" dirty="0" smtClean="0"/>
              <a:t>simulations of dust evolution from </a:t>
            </a:r>
            <a:r>
              <a:rPr lang="en-US" sz="1600" dirty="0"/>
              <a:t>climate </a:t>
            </a:r>
            <a:r>
              <a:rPr lang="en-US" sz="1600" dirty="0" smtClean="0"/>
              <a:t>models and NASA data</a:t>
            </a:r>
            <a:endParaRPr 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cs typeface="Arial" pitchFamily="34" charset="0"/>
              </a:rPr>
              <a:t>Estimate </a:t>
            </a:r>
            <a:r>
              <a:rPr lang="en-US" sz="1600" dirty="0" smtClean="0">
                <a:cs typeface="Arial" pitchFamily="34" charset="0"/>
              </a:rPr>
              <a:t>the contribution </a:t>
            </a:r>
            <a:r>
              <a:rPr lang="en-US" sz="1600" dirty="0">
                <a:cs typeface="Arial" pitchFamily="34" charset="0"/>
              </a:rPr>
              <a:t>of </a:t>
            </a:r>
            <a:r>
              <a:rPr lang="en-US" sz="1600" dirty="0" smtClean="0">
                <a:cs typeface="Arial" pitchFamily="34" charset="0"/>
              </a:rPr>
              <a:t>transported dust to </a:t>
            </a:r>
            <a:r>
              <a:rPr lang="en-US" sz="1600" dirty="0">
                <a:cs typeface="Arial" pitchFamily="34" charset="0"/>
              </a:rPr>
              <a:t>observed aerosol </a:t>
            </a:r>
            <a:r>
              <a:rPr lang="en-US" sz="1600" dirty="0" smtClean="0">
                <a:cs typeface="Arial" pitchFamily="34" charset="0"/>
              </a:rPr>
              <a:t>properties at the </a:t>
            </a:r>
            <a:r>
              <a:rPr lang="en-US" sz="1600" dirty="0" smtClean="0"/>
              <a:t>high </a:t>
            </a:r>
            <a:r>
              <a:rPr lang="en-US" sz="1600" dirty="0"/>
              <a:t>altitude of </a:t>
            </a:r>
            <a:r>
              <a:rPr lang="en-US" sz="1600" dirty="0" smtClean="0"/>
              <a:t>the Rocky </a:t>
            </a:r>
            <a:r>
              <a:rPr lang="en-US" sz="1600" dirty="0"/>
              <a:t>Mountains</a:t>
            </a:r>
            <a:endParaRPr lang="en-US" sz="1600" dirty="0">
              <a:cs typeface="Arial" pitchFamily="34" charset="0"/>
            </a:endParaRPr>
          </a:p>
          <a:p>
            <a:endParaRPr 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 smtClean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0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200" b="1" dirty="0"/>
              <a:t>Gone with the Wind: </a:t>
            </a:r>
            <a:r>
              <a:rPr lang="en-US" sz="3200" b="1" dirty="0" smtClean="0"/>
              <a:t>The Trans-Pacific </a:t>
            </a:r>
            <a:r>
              <a:rPr lang="en-US" sz="3200" b="1" dirty="0"/>
              <a:t>Journey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of </a:t>
            </a:r>
            <a:r>
              <a:rPr lang="en-US" sz="3200" b="1" dirty="0"/>
              <a:t>Atmospheric Particles</a:t>
            </a:r>
            <a:r>
              <a:rPr lang="en-US" altLang="en-US" sz="3000" b="1" dirty="0" smtClean="0">
                <a:solidFill>
                  <a:srgbClr val="000000"/>
                </a:solidFill>
              </a:rPr>
              <a:t> </a:t>
            </a:r>
            <a:endParaRPr lang="en-US" altLang="en-US" sz="30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061257"/>
            <a:ext cx="8763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 smtClean="0">
                <a:latin typeface="+mn-lt"/>
                <a:cs typeface="Arial" panose="020B0604020202020204" pitchFamily="34" charset="0"/>
              </a:rPr>
              <a:t>Kassianov E, M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Pekour,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C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Flynn,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LK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Berg,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J </a:t>
            </a:r>
            <a:r>
              <a:rPr lang="en-US" sz="1000" dirty="0" err="1" smtClean="0">
                <a:latin typeface="+mn-lt"/>
                <a:cs typeface="Arial" panose="020B0604020202020204" pitchFamily="34" charset="0"/>
              </a:rPr>
              <a:t>Beranek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A </a:t>
            </a:r>
            <a:r>
              <a:rPr lang="en-US" sz="1000" dirty="0" err="1" smtClean="0">
                <a:latin typeface="+mn-lt"/>
                <a:cs typeface="Arial" panose="020B0604020202020204" pitchFamily="34" charset="0"/>
              </a:rPr>
              <a:t>Zelenyuk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C Zhao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LR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Leung,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P-L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Ma,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L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Riihimaki,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JD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 Fast,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J Barnard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AG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 </a:t>
            </a:r>
            <a:r>
              <a:rPr lang="en-US" sz="1000" dirty="0" err="1" smtClean="0">
                <a:latin typeface="+mn-lt"/>
                <a:cs typeface="Arial" panose="020B0604020202020204" pitchFamily="34" charset="0"/>
              </a:rPr>
              <a:t>Hallar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, IB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 McCubbin,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EW </a:t>
            </a:r>
            <a:r>
              <a:rPr lang="en-US" sz="1000" dirty="0" err="1">
                <a:latin typeface="+mn-lt"/>
                <a:cs typeface="Arial" panose="020B0604020202020204" pitchFamily="34" charset="0"/>
              </a:rPr>
              <a:t>Eloranta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</a:t>
            </a:r>
            <a:r>
              <a:rPr lang="en-US" sz="10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A </a:t>
            </a:r>
            <a:r>
              <a:rPr lang="en-US" sz="1000" dirty="0" err="1" smtClean="0">
                <a:latin typeface="+mn-lt"/>
                <a:cs typeface="Arial" panose="020B0604020202020204" pitchFamily="34" charset="0"/>
              </a:rPr>
              <a:t>McComiskey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,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and PJ Rasch. 2017. “Large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Contribution of Coarse Mode to Aerosol Microphysical and Optical Properties: Evidence from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Ground-Based </a:t>
            </a:r>
            <a:r>
              <a:rPr lang="en-US" sz="1000" dirty="0">
                <a:latin typeface="+mn-lt"/>
                <a:cs typeface="Arial" panose="020B0604020202020204" pitchFamily="34" charset="0"/>
              </a:rPr>
              <a:t>Observations of a Trans-Pacific Dust Outbreak at a High-Elevation North American </a:t>
            </a:r>
            <a:r>
              <a:rPr lang="en-US" sz="1000" dirty="0" smtClean="0">
                <a:latin typeface="+mn-lt"/>
                <a:cs typeface="Arial" panose="020B0604020202020204" pitchFamily="34" charset="0"/>
              </a:rPr>
              <a:t>Site.</a:t>
            </a:r>
            <a:r>
              <a:rPr lang="en-US" sz="1000" i="1" dirty="0" smtClean="0">
                <a:latin typeface="+mn-lt"/>
                <a:cs typeface="Arial" panose="020B0604020202020204" pitchFamily="34" charset="0"/>
              </a:rPr>
              <a:t>” </a:t>
            </a:r>
            <a:r>
              <a:rPr lang="en-US" sz="1000" i="1" dirty="0">
                <a:latin typeface="+mn-lt"/>
                <a:cs typeface="Arial" panose="020B0604020202020204" pitchFamily="34" charset="0"/>
              </a:rPr>
              <a:t>Journal of the Atmospheric </a:t>
            </a:r>
            <a:r>
              <a:rPr lang="en-US" sz="1000" i="1" dirty="0" smtClean="0">
                <a:latin typeface="+mn-lt"/>
                <a:cs typeface="Arial" panose="020B0604020202020204" pitchFamily="34" charset="0"/>
              </a:rPr>
              <a:t>Sciences, early online. </a:t>
            </a:r>
            <a:r>
              <a:rPr lang="en-US" sz="1000" dirty="0" smtClean="0"/>
              <a:t>DOI</a:t>
            </a:r>
            <a:r>
              <a:rPr lang="en-US" sz="1000" dirty="0"/>
              <a:t>: </a:t>
            </a:r>
            <a:r>
              <a:rPr lang="en-US" sz="1000" dirty="0" smtClean="0"/>
              <a:t>10.1175/JAS-D-16-0256.1</a:t>
            </a:r>
            <a:endParaRPr lang="en-US" altLang="en-US" sz="1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741612" y="1288474"/>
            <a:ext cx="1388983" cy="1398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Developed framework links ARM and NASA observations </a:t>
            </a:r>
            <a:b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</a:b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with simulations over various spatial scales </a:t>
            </a:r>
            <a:endParaRPr lang="en-US" alt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4191000" y="3747172"/>
            <a:ext cx="4724400" cy="212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Findings show dust particles might remain suspended in the atmosphere longer and travel over remarkably longer distances than anticipated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600" dirty="0" smtClean="0"/>
              <a:t>The developed framework, with </a:t>
            </a:r>
            <a:r>
              <a:rPr lang="en-US" sz="1600" dirty="0"/>
              <a:t>strongly linked observational and modeling </a:t>
            </a:r>
            <a:r>
              <a:rPr lang="en-US" sz="1600" dirty="0" smtClean="0"/>
              <a:t>components, has the potential </a:t>
            </a:r>
            <a:r>
              <a:rPr lang="en-US" sz="1600" dirty="0"/>
              <a:t>to estimate uncertainties of </a:t>
            </a:r>
            <a:r>
              <a:rPr lang="en-US" sz="1600" dirty="0" smtClean="0"/>
              <a:t>climate </a:t>
            </a:r>
            <a:r>
              <a:rPr lang="en-US" sz="1600" dirty="0"/>
              <a:t>model </a:t>
            </a:r>
            <a:r>
              <a:rPr lang="en-US" sz="1600" dirty="0" smtClean="0"/>
              <a:t>predictions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088" y="959498"/>
            <a:ext cx="3839580" cy="269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6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Kassianov_etal-DustParticles-Slide-Feb2017f</Presentation>
    <Funding xmlns="98b00cf3-a6ce-40de-8923-f140beb786e9">ASR, ARM, ESM, RGCM</Funding>
  </documentManagement>
</p:properties>
</file>

<file path=customXml/itemProps1.xml><?xml version="1.0" encoding="utf-8"?>
<ds:datastoreItem xmlns:ds="http://schemas.openxmlformats.org/officeDocument/2006/customXml" ds:itemID="{0A481875-7CD1-4723-8CAE-C9F911255396}"/>
</file>

<file path=customXml/itemProps2.xml><?xml version="1.0" encoding="utf-8"?>
<ds:datastoreItem xmlns:ds="http://schemas.openxmlformats.org/officeDocument/2006/customXml" ds:itemID="{327A8A0F-2730-4336-9A54-764F9733A11A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150</TotalTime>
  <Words>181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Kassianov_etal-DustParticles-Slide-Feb2017f</dc:title>
  <dc:creator>test</dc:creator>
  <dc:description/>
  <cp:lastModifiedBy>Dorsey, Kathryn S</cp:lastModifiedBy>
  <cp:revision>47</cp:revision>
  <cp:lastPrinted>2011-05-11T17:30:12Z</cp:lastPrinted>
  <dcterms:created xsi:type="dcterms:W3CDTF">2017-02-08T18:09:54Z</dcterms:created>
  <dcterms:modified xsi:type="dcterms:W3CDTF">2017-02-27T19:33:54Z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ASR, ARM, ESM, 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Kassianov_etal-DustParticles-Slide-Feb2017f</vt:lpwstr>
  </property>
  <property fmtid="{D5CDD505-2E9C-101B-9397-08002B2CF9AE}" pid="8" name="SlideDescription">
    <vt:lpwstr/>
  </property>
</Properties>
</file>