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654"/>
  </p:normalViewPr>
  <p:slideViewPr>
    <p:cSldViewPr snapToGrid="0" snapToObjects="1" showGuides="1">
      <p:cViewPr varScale="1">
        <p:scale>
          <a:sx n="102" d="100"/>
          <a:sy n="102" d="100"/>
        </p:scale>
        <p:origin x="19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4BB6-BB3D-434F-9913-DBF6AF246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335DB-85AD-C34C-977A-34F2B3EE0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840A2-B556-7C44-A388-DC37516C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089C5-664B-B84A-8400-729EF7E6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3746A-E2BF-D142-B67C-3263C31A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4BFD-847E-694E-897E-CD078CB4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46E9F-023E-E647-BF60-2BD49DC84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5021-52A7-FA47-A25F-D33F153A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674A5-A58A-D445-B222-BE50330D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03611-4B6C-994E-B151-261ADE73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9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F0B9A-27AE-5548-9A2F-3F75A10BB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2327A-635A-7749-85B4-4D505DAA6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B0415-A510-1D4C-80A2-AC9EB36C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F48F2-9767-7545-8467-CCE292E1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8DB9B-3B93-B747-84AA-96995DDB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2F61-F9A1-4744-AEE5-ED5AFB1D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683A-6A63-FC45-8533-AB06C56D2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E4B4B-A1AB-8C47-9381-FDF7E996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3C2E1-764A-E94B-83F8-AAA66644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14154-4DE1-7442-B373-1F55838C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DA73-D0D9-2B46-8AAA-88857224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951D2-CBB0-4D40-AAF2-D369AD2B4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36F96-9813-6740-B81D-784B2610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6F99-1C4D-FD4B-8673-95E8DDA9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47EDE-41F5-5A4C-8F41-5E72E327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CA10-9EAC-6A46-B455-0487E60D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1F94-EC49-5A46-8EB3-031692790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145FD-D5D7-2649-AB17-0D74A3339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14E8A-089D-3A4D-BF66-0F24C186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A5FB7-623A-444D-ACFC-9DE12DA8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6417-6592-044B-827B-4F33C060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16C9-D56E-4C41-99AC-903FA114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EFF4B-BE7A-D849-8954-BC367A25F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F175D-E650-BF43-A886-326E64460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3FDC-C48F-564E-AB74-3E555A4D8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874B0-1F71-704B-9043-C971431E2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EDDE2-A94E-5F47-8FBA-6C762B20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8241F-E8A7-164D-AC15-6505FEA9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6B821-DC88-9C4F-8089-6F4CFB88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7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C337-22C6-8D47-B2C6-EDC17ED8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1AC9C-3A66-304A-8460-40BEA04A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6E9D5-4C1B-9149-A4F9-D379B42B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D6F66-E876-0E4B-8EF1-71D460B3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51602-FB85-5C4F-8335-0B29059E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ED653-64FE-E044-B40C-09EC75ED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79E26-ECFD-174B-825C-394D4E83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2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0EBE-1895-074C-B79F-A4B119AD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AAED-808F-A84F-ACA0-D13F2CD9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2649D-47A4-6B42-8E15-68F7B7302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1A694-EAB4-504D-BCD7-CAF0338A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11A83-65AA-3346-9753-36AF59C0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EC3D8-DB44-A245-89ED-2C39C82D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8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26AA-97BA-004D-A58A-80BA9B80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D44A5-92C0-8042-B5FD-95F508730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867F2-E7CB-474F-B79C-B1C3B2E83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2BD2-4636-934C-BC49-24385D5D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C67C-E02A-2943-8B2D-9A09EF3D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8B084-0BEB-5E46-B149-C1C03BDF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7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11EE0-28BF-7A45-BD48-29C187B5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CCBB9-55F4-6041-9D5A-AA884C54B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5BB82-1C9D-A641-8BE2-1F7EF3BB6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58F9-75CF-6140-A41A-36376EE72CBF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FF785-0BF4-764C-B8B9-C7EA54ACA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58A6-D71C-F241-B880-7CDC9D1EB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q=https%3A%2F%2Fdoi.org%2F10.1029%2F2020GL089824&amp;sa=D&amp;sntz=1&amp;usg=AFQjCNFuZQwu7XGl--ulDtDflIFN9FHm7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217541-4A78-5A46-9A6B-312930F3A44F}"/>
              </a:ext>
            </a:extLst>
          </p:cNvPr>
          <p:cNvSpPr/>
          <p:nvPr/>
        </p:nvSpPr>
        <p:spPr>
          <a:xfrm>
            <a:off x="29222" y="101925"/>
            <a:ext cx="12162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Encode Sans Normal Thin" panose="02000000000000000000" pitchFamily="2" charset="77"/>
              </a:rPr>
              <a:t>Role of the mean state moisture gradient on the propagation of the MJO across the Maritime Continent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12884-BC0D-1241-913E-0731E8F77656}"/>
              </a:ext>
            </a:extLst>
          </p:cNvPr>
          <p:cNvSpPr/>
          <p:nvPr/>
        </p:nvSpPr>
        <p:spPr>
          <a:xfrm>
            <a:off x="97494" y="1186443"/>
            <a:ext cx="7380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Kang, D., D. Kim, M.-S. </a:t>
            </a:r>
            <a:r>
              <a:rPr lang="en-US" sz="1200" dirty="0" err="1"/>
              <a:t>Ahn</a:t>
            </a:r>
            <a:r>
              <a:rPr lang="en-US" sz="1200" dirty="0"/>
              <a:t>, R. Neale, J.-W. Lee, and P. </a:t>
            </a:r>
            <a:r>
              <a:rPr lang="en-US" sz="1200" dirty="0" err="1"/>
              <a:t>Glecker</a:t>
            </a:r>
            <a:r>
              <a:rPr lang="en-US" sz="1200" dirty="0"/>
              <a:t>, 2020: The role of the mean state on MJO simulation in CESM2 ensemble simulation. </a:t>
            </a:r>
            <a:r>
              <a:rPr lang="en-US" sz="1200" i="1" dirty="0" err="1"/>
              <a:t>Geophy</a:t>
            </a:r>
            <a:r>
              <a:rPr lang="en-US" sz="1200" i="1" dirty="0"/>
              <a:t>. Res. Lett.</a:t>
            </a:r>
            <a:r>
              <a:rPr lang="en-US" sz="1200" dirty="0"/>
              <a:t>, </a:t>
            </a:r>
            <a:r>
              <a:rPr lang="en-US" sz="1200" b="1" dirty="0"/>
              <a:t>47</a:t>
            </a:r>
            <a:r>
              <a:rPr lang="en-US" sz="1200" dirty="0"/>
              <a:t>, e2020GL089824. </a:t>
            </a:r>
            <a:r>
              <a:rPr lang="en-US" sz="1200" dirty="0">
                <a:hlinkClick r:id="rId2"/>
              </a:rPr>
              <a:t>https://doi.org/10.1029/2020GL089824</a:t>
            </a:r>
            <a:endParaRPr lang="en-US" sz="1200" dirty="0"/>
          </a:p>
        </p:txBody>
      </p:sp>
      <p:pic>
        <p:nvPicPr>
          <p:cNvPr id="8" name="그림 27">
            <a:extLst>
              <a:ext uri="{FF2B5EF4-FFF2-40B4-BE49-F238E27FC236}">
                <a16:creationId xmlns:a16="http://schemas.microsoft.com/office/drawing/2014/main" id="{0CF03B12-DE52-42F6-B1F5-277B58D2C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713" y="946910"/>
            <a:ext cx="4570008" cy="47213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F0FF74-3D46-B243-A1F1-483378994326}"/>
              </a:ext>
            </a:extLst>
          </p:cNvPr>
          <p:cNvSpPr/>
          <p:nvPr/>
        </p:nvSpPr>
        <p:spPr>
          <a:xfrm>
            <a:off x="97494" y="5664466"/>
            <a:ext cx="11967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Figure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(a) Longitude-time evolution of 20-100 day bandpass-filtered TRMM precipitation (shaded; the unit is mm day</a:t>
            </a:r>
            <a:r>
              <a:rPr lang="en-US" sz="1200" baseline="30000" dirty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 and ERA5 column-integrated moisture tendency (contour; kg m</a:t>
            </a:r>
            <a:r>
              <a:rPr lang="en-US" sz="1200" baseline="30000" dirty="0">
                <a:solidFill>
                  <a:schemeClr val="bg1">
                    <a:lumMod val="50000"/>
                  </a:schemeClr>
                </a:solidFill>
              </a:rPr>
              <a:t>-2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s</a:t>
            </a:r>
            <a:r>
              <a:rPr lang="en-US" sz="1200" baseline="30000" dirty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 near the equator (10°S–10°N) regressed onto the precipitation averaged in the IO base point (85–95°E, 5°S–5°N) for 1999-2018. (b) The MC propagation metric for TRMM (black), the ensemble mean of the CESM2 historical simulation (red), and each 20-year moving windows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HiMC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LoMC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in ascending order (gray). (c) Composite of the MC propagation metric binned by MMG index in the 1450 windows (bars, left Y-axis), and the number of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HiMC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LoMC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windows in each bin (lines, right Y-axis). (d-f) Same as (a), but for composites of (d) the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HiMC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(e) the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LoMC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epochs in the historical simulation, and (f) the difference between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HiMC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LoMC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Areas with black dots in (f) indicate a statistically significant difference between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HiMC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LoMC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(p value = 0.01).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bjective">
            <a:extLst>
              <a:ext uri="{FF2B5EF4-FFF2-40B4-BE49-F238E27FC236}">
                <a16:creationId xmlns:a16="http://schemas.microsoft.com/office/drawing/2014/main" id="{AFF02CAE-187C-E240-B99A-46B95030799F}"/>
              </a:ext>
            </a:extLst>
          </p:cNvPr>
          <p:cNvSpPr txBox="1"/>
          <p:nvPr/>
        </p:nvSpPr>
        <p:spPr>
          <a:xfrm>
            <a:off x="161852" y="1791197"/>
            <a:ext cx="149169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4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Objective</a:t>
            </a:r>
          </a:p>
        </p:txBody>
      </p:sp>
      <p:sp>
        <p:nvSpPr>
          <p:cNvPr id="12" name="Approach">
            <a:extLst>
              <a:ext uri="{FF2B5EF4-FFF2-40B4-BE49-F238E27FC236}">
                <a16:creationId xmlns:a16="http://schemas.microsoft.com/office/drawing/2014/main" id="{09B62E58-8DD0-E64F-B9BC-D0BE365C2879}"/>
              </a:ext>
            </a:extLst>
          </p:cNvPr>
          <p:cNvSpPr txBox="1"/>
          <p:nvPr/>
        </p:nvSpPr>
        <p:spPr>
          <a:xfrm>
            <a:off x="161852" y="3001883"/>
            <a:ext cx="152552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4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Approach</a:t>
            </a:r>
          </a:p>
        </p:txBody>
      </p:sp>
      <p:sp>
        <p:nvSpPr>
          <p:cNvPr id="14" name="Impact">
            <a:extLst>
              <a:ext uri="{FF2B5EF4-FFF2-40B4-BE49-F238E27FC236}">
                <a16:creationId xmlns:a16="http://schemas.microsoft.com/office/drawing/2014/main" id="{9233B677-B886-8E48-AD18-C4BA4ECEF0EE}"/>
              </a:ext>
            </a:extLst>
          </p:cNvPr>
          <p:cNvSpPr txBox="1"/>
          <p:nvPr/>
        </p:nvSpPr>
        <p:spPr>
          <a:xfrm>
            <a:off x="161852" y="4406144"/>
            <a:ext cx="112379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4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Impact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DF56BD-B1C7-5244-B4C5-570F0D7001BC}"/>
              </a:ext>
            </a:extLst>
          </p:cNvPr>
          <p:cNvSpPr/>
          <p:nvPr/>
        </p:nvSpPr>
        <p:spPr>
          <a:xfrm>
            <a:off x="305621" y="2163727"/>
            <a:ext cx="6763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assess the effect of the mean state on Madden-Julian Oscillation (MJO) propagation across the Maritime Continent (MC) that is unaffected by that of model components such as parameterization schemes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96B785-2782-1247-B663-1D90B53CE42C}"/>
              </a:ext>
            </a:extLst>
          </p:cNvPr>
          <p:cNvSpPr/>
          <p:nvPr/>
        </p:nvSpPr>
        <p:spPr>
          <a:xfrm>
            <a:off x="305621" y="3358225"/>
            <a:ext cx="6763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an ensemble of simulations made with a single model - the Community Earth System Model version 2 (CESM2)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Compare mean state differences between epochs with stronger (</a:t>
            </a:r>
            <a:r>
              <a:rPr lang="en-US" sz="1600" dirty="0" err="1"/>
              <a:t>HiMC</a:t>
            </a:r>
            <a:r>
              <a:rPr lang="en-US" sz="1600" dirty="0"/>
              <a:t>) and weaker (</a:t>
            </a:r>
            <a:r>
              <a:rPr lang="en-US" sz="1600" dirty="0" err="1"/>
              <a:t>LoMC</a:t>
            </a:r>
            <a:r>
              <a:rPr lang="en-US" sz="1600" dirty="0"/>
              <a:t>) MJO variability in the MC region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B23CD0-B12D-6041-B151-90D9B6DA6B8D}"/>
              </a:ext>
            </a:extLst>
          </p:cNvPr>
          <p:cNvSpPr/>
          <p:nvPr/>
        </p:nvSpPr>
        <p:spPr>
          <a:xfrm>
            <a:off x="321625" y="4837042"/>
            <a:ext cx="6763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Our result demonstrate that changes in the mean state moisture gradient associated with low-frequency variability could lead to substantial changes to MJO propagation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58526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395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Encode Sans Normal Thin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Daehyun Kim</dc:creator>
  <cp:lastModifiedBy>Daehyun Kim</cp:lastModifiedBy>
  <cp:revision>4</cp:revision>
  <dcterms:created xsi:type="dcterms:W3CDTF">2021-04-09T20:21:39Z</dcterms:created>
  <dcterms:modified xsi:type="dcterms:W3CDTF">2021-04-09T20:59:15Z</dcterms:modified>
</cp:coreProperties>
</file>