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8" r:id="rId2"/>
  </p:sldMasterIdLst>
  <p:notesMasterIdLst>
    <p:notesMasterId r:id="rId4"/>
  </p:notesMasterIdLst>
  <p:handoutMasterIdLst>
    <p:handoutMasterId r:id="rId5"/>
  </p:handoutMasterIdLst>
  <p:sldIdLst>
    <p:sldId id="262"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6" autoAdjust="0"/>
    <p:restoredTop sz="94574" autoAdjust="0"/>
  </p:normalViewPr>
  <p:slideViewPr>
    <p:cSldViewPr snapToGrid="0" snapToObjects="1">
      <p:cViewPr varScale="1">
        <p:scale>
          <a:sx n="115" d="100"/>
          <a:sy n="115" d="100"/>
        </p:scale>
        <p:origin x="1544" y="200"/>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5/13/20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5/13/20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her (EESA)">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0" y="0"/>
            <a:ext cx="9144000" cy="708660"/>
          </a:xfrm>
          <a:prstGeom prst="rect">
            <a:avLst/>
          </a:prstGeom>
          <a:solidFill>
            <a:srgbClr val="1C75BC"/>
          </a:solid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50" name="Picture 49"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15"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3" name="Straight Connector 2"/>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14" name="Picture 20" descr="CRD_logo_new2.png"/>
          <p:cNvPicPr>
            <a:picLocks noChangeAspect="1"/>
          </p:cNvPicPr>
          <p:nvPr userDrawn="1"/>
        </p:nvPicPr>
        <p:blipFill>
          <a:blip r:embed="rId3"/>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333578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her (EESA 2)">
    <p:spTree>
      <p:nvGrpSpPr>
        <p:cNvPr id="1" name=""/>
        <p:cNvGrpSpPr/>
        <p:nvPr/>
      </p:nvGrpSpPr>
      <p:grpSpPr>
        <a:xfrm>
          <a:off x="0" y="0"/>
          <a:ext cx="0" cy="0"/>
          <a:chOff x="0" y="0"/>
          <a:chExt cx="0" cy="0"/>
        </a:xfrm>
      </p:grpSpPr>
      <p:sp>
        <p:nvSpPr>
          <p:cNvPr id="3" name="Wave 2"/>
          <p:cNvSpPr/>
          <p:nvPr userDrawn="1"/>
        </p:nvSpPr>
        <p:spPr>
          <a:xfrm>
            <a:off x="0" y="330200"/>
            <a:ext cx="9140825" cy="238125"/>
          </a:xfrm>
          <a:prstGeom prst="wave">
            <a:avLst/>
          </a:prstGeom>
          <a:solidFill>
            <a:schemeClr val="accent6">
              <a:lumMod val="75000"/>
            </a:schemeClr>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4" name="Wave 3"/>
          <p:cNvSpPr/>
          <p:nvPr userDrawn="1"/>
        </p:nvSpPr>
        <p:spPr>
          <a:xfrm>
            <a:off x="3175" y="311150"/>
            <a:ext cx="9140825" cy="219075"/>
          </a:xfrm>
          <a:prstGeom prst="wave">
            <a:avLst/>
          </a:prstGeom>
          <a:gradFill>
            <a:gsLst>
              <a:gs pos="0">
                <a:srgbClr val="FFCC66"/>
              </a:gs>
              <a:gs pos="100000">
                <a:srgbClr val="FFF495"/>
              </a:gs>
            </a:gsLst>
            <a:lin ang="600000" scaled="0"/>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5" name="Wave 4"/>
          <p:cNvSpPr/>
          <p:nvPr userDrawn="1"/>
        </p:nvSpPr>
        <p:spPr>
          <a:xfrm>
            <a:off x="0" y="263525"/>
            <a:ext cx="9140825" cy="233363"/>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6" name="Wave 5"/>
          <p:cNvSpPr/>
          <p:nvPr userDrawn="1"/>
        </p:nvSpPr>
        <p:spPr>
          <a:xfrm>
            <a:off x="0" y="65088"/>
            <a:ext cx="9144000" cy="361950"/>
          </a:xfrm>
          <a:prstGeom prst="wav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7" name="Rectangle 6"/>
          <p:cNvSpPr/>
          <p:nvPr userDrawn="1"/>
        </p:nvSpPr>
        <p:spPr>
          <a:xfrm>
            <a:off x="0" y="0"/>
            <a:ext cx="9144000" cy="3048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436888">
              <a:defRPr/>
            </a:pPr>
            <a:endParaRPr lang="en-US" dirty="0">
              <a:solidFill>
                <a:prstClr val="white"/>
              </a:solidFill>
            </a:endParaRPr>
          </a:p>
        </p:txBody>
      </p:sp>
      <p:sp>
        <p:nvSpPr>
          <p:cNvPr id="8" name="Wave 7"/>
          <p:cNvSpPr/>
          <p:nvPr userDrawn="1"/>
        </p:nvSpPr>
        <p:spPr>
          <a:xfrm>
            <a:off x="-3175" y="557213"/>
            <a:ext cx="9147175" cy="233362"/>
          </a:xfrm>
          <a:prstGeom prst="wave">
            <a:avLst/>
          </a:prstGeom>
          <a:solidFill>
            <a:srgbClr val="6BA42C"/>
          </a:solidFill>
          <a:ln w="3175">
            <a:noFill/>
          </a:ln>
          <a:effectLst/>
        </p:spPr>
        <p:style>
          <a:lnRef idx="1">
            <a:schemeClr val="accent1"/>
          </a:lnRef>
          <a:fillRef idx="3">
            <a:schemeClr val="accent1"/>
          </a:fillRef>
          <a:effectRef idx="2">
            <a:schemeClr val="accent1"/>
          </a:effectRef>
          <a:fontRef idx="minor">
            <a:schemeClr val="lt1"/>
          </a:fontRef>
        </p:style>
        <p:txBody>
          <a:bodyPr/>
          <a:lstStyle/>
          <a:p>
            <a:pPr defTabSz="1436888">
              <a:defRPr/>
            </a:pPr>
            <a:endParaRPr lang="en-US">
              <a:solidFill>
                <a:prstClr val="white"/>
              </a:solidFill>
            </a:endParaRPr>
          </a:p>
        </p:txBody>
      </p:sp>
      <p:sp>
        <p:nvSpPr>
          <p:cNvPr id="9" name="Title Placeholder 1"/>
          <p:cNvSpPr>
            <a:spLocks noGrp="1"/>
          </p:cNvSpPr>
          <p:nvPr>
            <p:ph type="title" hasCustomPrompt="1"/>
          </p:nvPr>
        </p:nvSpPr>
        <p:spPr bwMode="auto">
          <a:xfrm>
            <a:off x="0" y="0"/>
            <a:ext cx="9144000" cy="708660"/>
          </a:xfrm>
          <a:prstGeom prst="rect">
            <a:avLst/>
          </a:prstGeom>
          <a:noFill/>
          <a:ln w="9525">
            <a:noFill/>
            <a:miter lim="800000"/>
            <a:headEnd/>
            <a:tailEnd/>
          </a:ln>
        </p:spPr>
        <p:txBody>
          <a:bodyPr anchor="ctr"/>
          <a:lstStyle>
            <a:lvl1pPr marL="0">
              <a:spcBef>
                <a:spcPts val="0"/>
              </a:spcBef>
              <a:defRPr b="1" baseline="0">
                <a:solidFill>
                  <a:schemeClr val="bg1"/>
                </a:solidFill>
              </a:defRPr>
            </a:lvl1pPr>
          </a:lstStyle>
          <a:p>
            <a:pPr lvl="0"/>
            <a:r>
              <a:rPr lang="en-US" dirty="0"/>
              <a:t>Title</a:t>
            </a:r>
          </a:p>
        </p:txBody>
      </p:sp>
      <p:sp>
        <p:nvSpPr>
          <p:cNvPr id="1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chemeClr val="accent4"/>
                </a:solidFill>
              </a:defRPr>
            </a:lvl1pPr>
            <a:lvl2pPr>
              <a:defRPr sz="1400"/>
            </a:lvl2pPr>
          </a:lstStyle>
          <a:p>
            <a:pPr lvl="0"/>
            <a:r>
              <a:rPr lang="en-US" dirty="0"/>
              <a:t>Image and caption                      - Visually compelling figure(s) to explain the research               - Include legends and descriptive caption</a:t>
            </a:r>
          </a:p>
        </p:txBody>
      </p:sp>
      <p:sp>
        <p:nvSpPr>
          <p:cNvPr id="1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solidFill>
                  <a:srgbClr val="E86E25"/>
                </a:solidFill>
              </a:defRPr>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1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rgbClr val="1C75BC"/>
                </a:solidFill>
              </a:defRPr>
            </a:lvl1pPr>
          </a:lstStyle>
          <a:p>
            <a:pPr lvl="0"/>
            <a:r>
              <a:rPr lang="en-US" dirty="0"/>
              <a:t>50 words or less</a:t>
            </a:r>
          </a:p>
        </p:txBody>
      </p:sp>
      <p:sp>
        <p:nvSpPr>
          <p:cNvPr id="1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rgbClr val="1C75BC"/>
                </a:solidFill>
              </a:defRPr>
            </a:lvl1pPr>
          </a:lstStyle>
          <a:p>
            <a:pPr lvl="0"/>
            <a:r>
              <a:rPr lang="en-US" dirty="0"/>
              <a:t>50 words or less Importance, relevance, or intriguing component of the finding to the field</a:t>
            </a:r>
          </a:p>
        </p:txBody>
      </p:sp>
      <p:sp>
        <p:nvSpPr>
          <p:cNvPr id="1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rgbClr val="1C75BC"/>
                </a:solidFill>
              </a:defRPr>
            </a:lvl1pPr>
          </a:lstStyle>
          <a:p>
            <a:pPr lvl="0"/>
            <a:r>
              <a:rPr lang="en-US" dirty="0"/>
              <a:t>Address the research approach in 2-4 bullet points</a:t>
            </a:r>
          </a:p>
        </p:txBody>
      </p:sp>
      <p:pic>
        <p:nvPicPr>
          <p:cNvPr id="19" name="Picture 18" descr="Berkeley_Lab_Logo_Smal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20"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chemeClr val="accent4"/>
                </a:solidFill>
              </a:defRPr>
            </a:lvl1pPr>
          </a:lstStyle>
          <a:p>
            <a:pPr lvl="0"/>
            <a:r>
              <a:rPr lang="en-US" dirty="0"/>
              <a:t>Optional - additional logos here (project logo, collaborators, etc.)</a:t>
            </a:r>
          </a:p>
        </p:txBody>
      </p:sp>
      <p:sp>
        <p:nvSpPr>
          <p:cNvPr id="21" name="Picture Placeholder 51"/>
          <p:cNvSpPr>
            <a:spLocks noGrp="1"/>
          </p:cNvSpPr>
          <p:nvPr>
            <p:ph type="pic" sz="quarter" idx="37" hasCustomPrompt="1"/>
          </p:nvPr>
        </p:nvSpPr>
        <p:spPr>
          <a:xfrm>
            <a:off x="347345" y="6330633"/>
            <a:ext cx="2883535" cy="439737"/>
          </a:xfrm>
          <a:prstGeom prst="rect">
            <a:avLst/>
          </a:prstGeom>
        </p:spPr>
        <p:txBody>
          <a:bodyPr/>
          <a:lstStyle>
            <a:lvl1pPr>
              <a:defRPr sz="1100" baseline="0">
                <a:solidFill>
                  <a:schemeClr val="accent4"/>
                </a:solidFill>
              </a:defRPr>
            </a:lvl1pPr>
          </a:lstStyle>
          <a:p>
            <a:pPr lvl="0"/>
            <a:r>
              <a:rPr lang="en-US" dirty="0"/>
              <a:t>Sponsor logo here</a:t>
            </a:r>
          </a:p>
        </p:txBody>
      </p:sp>
      <p:cxnSp>
        <p:nvCxnSpPr>
          <p:cNvPr id="22" name="Straight Connector 21"/>
          <p:cNvCxnSpPr/>
          <p:nvPr userDrawn="1"/>
        </p:nvCxnSpPr>
        <p:spPr>
          <a:xfrm>
            <a:off x="0" y="734513"/>
            <a:ext cx="9144000" cy="0"/>
          </a:xfrm>
          <a:prstGeom prst="line">
            <a:avLst/>
          </a:prstGeom>
          <a:ln w="50800" cmpd="thickThin">
            <a:solidFill>
              <a:srgbClr val="88AC2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6242253"/>
            <a:ext cx="9144000" cy="0"/>
          </a:xfrm>
          <a:prstGeom prst="line">
            <a:avLst/>
          </a:prstGeom>
          <a:ln w="31750">
            <a:solidFill>
              <a:srgbClr val="88AC2E"/>
            </a:solidFill>
          </a:ln>
          <a:effectLst>
            <a:reflection endPos="50000" dist="12700" dir="5400000" sy="-100000" algn="bl" rotWithShape="0"/>
          </a:effectLst>
        </p:spPr>
        <p:style>
          <a:lnRef idx="1">
            <a:schemeClr val="accent1"/>
          </a:lnRef>
          <a:fillRef idx="0">
            <a:schemeClr val="accent1"/>
          </a:fillRef>
          <a:effectRef idx="0">
            <a:schemeClr val="accent1"/>
          </a:effectRef>
          <a:fontRef idx="minor">
            <a:schemeClr val="tx1"/>
          </a:fontRef>
        </p:style>
      </p:cxnSp>
      <p:pic>
        <p:nvPicPr>
          <p:cNvPr id="24" name="Picture 20" descr="CRD_logo_new2.png"/>
          <p:cNvPicPr>
            <a:picLocks noChangeAspect="1"/>
          </p:cNvPicPr>
          <p:nvPr userDrawn="1"/>
        </p:nvPicPr>
        <p:blipFill>
          <a:blip r:embed="rId3"/>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203433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269891"/>
            <a:ext cx="5786275" cy="1023366"/>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3104178"/>
            <a:ext cx="5786275" cy="74936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94698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50" name="Picture 49" descr="Berkeley_Lab_Logo_Smal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sp>
        <p:nvSpPr>
          <p:cNvPr id="52" name="Picture Placeholder 51"/>
          <p:cNvSpPr>
            <a:spLocks noGrp="1"/>
          </p:cNvSpPr>
          <p:nvPr>
            <p:ph type="pic" sz="quarter" idx="36" hasCustomPrompt="1"/>
          </p:nvPr>
        </p:nvSpPr>
        <p:spPr>
          <a:xfrm>
            <a:off x="3387725" y="6323013"/>
            <a:ext cx="3187700" cy="439737"/>
          </a:xfrm>
          <a:prstGeom prst="rect">
            <a:avLst/>
          </a:prstGeom>
        </p:spPr>
        <p:txBody>
          <a:bodyPr/>
          <a:lstStyle>
            <a:lvl1pPr>
              <a:defRPr sz="1100">
                <a:solidFill>
                  <a:srgbClr val="E86E25"/>
                </a:solidFill>
              </a:defRPr>
            </a:lvl1pPr>
          </a:lstStyle>
          <a:p>
            <a:pPr lvl="0"/>
            <a:r>
              <a:rPr lang="en-US" dirty="0"/>
              <a:t>Optional - additional logos here (project logo, collaborators, etc.)</a:t>
            </a:r>
          </a:p>
        </p:txBody>
      </p:sp>
      <p:pic>
        <p:nvPicPr>
          <p:cNvPr id="12" name="Picture 20" descr="CRD_logo_new2.png"/>
          <p:cNvPicPr>
            <a:picLocks noChangeAspect="1"/>
          </p:cNvPicPr>
          <p:nvPr userDrawn="1"/>
        </p:nvPicPr>
        <p:blipFill>
          <a:blip r:embed="rId5"/>
          <a:srcRect/>
          <a:stretch>
            <a:fillRect/>
          </a:stretch>
        </p:blipFill>
        <p:spPr bwMode="auto">
          <a:xfrm>
            <a:off x="6955181" y="6248400"/>
            <a:ext cx="988971" cy="615747"/>
          </a:xfrm>
          <a:prstGeom prst="rect">
            <a:avLst/>
          </a:prstGeom>
          <a:noFill/>
          <a:ln w="9525">
            <a:noFill/>
            <a:miter lim="800000"/>
            <a:headEnd/>
            <a:tailEnd/>
          </a:ln>
        </p:spPr>
      </p:pic>
    </p:spTree>
    <p:extLst>
      <p:ext uri="{BB962C8B-B14F-4D97-AF65-F5344CB8AC3E}">
        <p14:creationId xmlns:p14="http://schemas.microsoft.com/office/powerpoint/2010/main" val="3403733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atershed Function SF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839288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87840" y="1079048"/>
            <a:ext cx="5786275" cy="1214209"/>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87840" y="2641148"/>
            <a:ext cx="5786275" cy="121239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87840" y="4214359"/>
            <a:ext cx="5786275" cy="203404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49" name="Picture 48" descr="EES_Logo2015.jpg"/>
          <p:cNvPicPr>
            <a:picLocks noChangeAspect="1"/>
          </p:cNvPicPr>
          <p:nvPr userDrawn="1"/>
        </p:nvPicPr>
        <p:blipFill>
          <a:blip r:embed="rId4" cstate="print"/>
          <a:stretch>
            <a:fillRect/>
          </a:stretch>
        </p:blipFill>
        <p:spPr>
          <a:xfrm>
            <a:off x="6705600" y="6323281"/>
            <a:ext cx="1351650" cy="365760"/>
          </a:xfrm>
          <a:prstGeom prst="rect">
            <a:avLst/>
          </a:prstGeom>
        </p:spPr>
      </p:pic>
      <p:pic>
        <p:nvPicPr>
          <p:cNvPr id="50" name="Picture 49" descr="Berkeley_Lab_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77200" y="6248400"/>
            <a:ext cx="762000" cy="593313"/>
          </a:xfrm>
          <a:prstGeom prst="rect">
            <a:avLst/>
          </a:prstGeom>
        </p:spPr>
      </p:pic>
      <p:pic>
        <p:nvPicPr>
          <p:cNvPr id="15" name="Picture 14" descr="ERSP_2010(SBR)-logo.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13679" y="6294120"/>
            <a:ext cx="548640" cy="536473"/>
          </a:xfrm>
          <a:prstGeom prst="rect">
            <a:avLst/>
          </a:prstGeom>
        </p:spPr>
      </p:pic>
      <p:pic>
        <p:nvPicPr>
          <p:cNvPr id="16" name="Picture 2"/>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5960576" y="6293639"/>
            <a:ext cx="548640" cy="52405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 Placeholder 2"/>
          <p:cNvSpPr>
            <a:spLocks noGrp="1"/>
          </p:cNvSpPr>
          <p:nvPr>
            <p:ph type="body" sz="quarter" idx="36" hasCustomPrompt="1"/>
          </p:nvPr>
        </p:nvSpPr>
        <p:spPr>
          <a:xfrm>
            <a:off x="14288" y="5308600"/>
            <a:ext cx="3373437" cy="246063"/>
          </a:xfrm>
          <a:prstGeom prst="rect">
            <a:avLst/>
          </a:prstGeom>
        </p:spPr>
        <p:txBody>
          <a:bodyPr/>
          <a:lstStyle>
            <a:lvl1pPr>
              <a:defRPr sz="1000" baseline="0"/>
            </a:lvl1pPr>
          </a:lstStyle>
          <a:p>
            <a:pPr lvl="0"/>
            <a:r>
              <a:rPr lang="en-US" dirty="0"/>
              <a:t>Data available at (DOI):</a:t>
            </a:r>
          </a:p>
        </p:txBody>
      </p:sp>
    </p:spTree>
    <p:extLst>
      <p:ext uri="{BB962C8B-B14F-4D97-AF65-F5344CB8AC3E}">
        <p14:creationId xmlns:p14="http://schemas.microsoft.com/office/powerpoint/2010/main" val="48872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Placeholder 21"/>
          <p:cNvSpPr txBox="1">
            <a:spLocks/>
          </p:cNvSpPr>
          <p:nvPr userDrawn="1"/>
        </p:nvSpPr>
        <p:spPr>
          <a:xfrm>
            <a:off x="3387840" y="3906839"/>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6" name="Text Placeholder 21"/>
          <p:cNvSpPr txBox="1">
            <a:spLocks/>
          </p:cNvSpPr>
          <p:nvPr userDrawn="1"/>
        </p:nvSpPr>
        <p:spPr>
          <a:xfrm>
            <a:off x="3387840" y="3010112"/>
            <a:ext cx="5786275" cy="634945"/>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7"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E86E25"/>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Scientific Achievement</a:t>
            </a:r>
          </a:p>
        </p:txBody>
      </p:sp>
    </p:spTree>
    <p:extLst>
      <p:ext uri="{BB962C8B-B14F-4D97-AF65-F5344CB8AC3E}">
        <p14:creationId xmlns:p14="http://schemas.microsoft.com/office/powerpoint/2010/main" val="18406343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820882" y="5408871"/>
            <a:ext cx="8353234"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3002370"/>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9389" y="16051"/>
            <a:ext cx="8949361" cy="708660"/>
          </a:xfrm>
        </p:spPr>
        <p:txBody>
          <a:bodyPr/>
          <a:lstStyle/>
          <a:p>
            <a:r>
              <a:rPr lang="en-US" dirty="0"/>
              <a:t>Principal Component Analysis for Extremes</a:t>
            </a:r>
            <a:br>
              <a:rPr lang="en-US" dirty="0"/>
            </a:br>
            <a:r>
              <a:rPr lang="en-US" dirty="0"/>
              <a:t>and Application to US Precipitation</a:t>
            </a:r>
          </a:p>
        </p:txBody>
      </p:sp>
      <p:sp>
        <p:nvSpPr>
          <p:cNvPr id="31" name="Text Placeholder 30"/>
          <p:cNvSpPr>
            <a:spLocks noGrp="1"/>
          </p:cNvSpPr>
          <p:nvPr>
            <p:ph type="body" sz="quarter" idx="26"/>
          </p:nvPr>
        </p:nvSpPr>
        <p:spPr>
          <a:xfrm>
            <a:off x="106826" y="4965686"/>
            <a:ext cx="3343471" cy="488981"/>
          </a:xfrm>
        </p:spPr>
        <p:txBody>
          <a:bodyPr/>
          <a:lstStyle/>
          <a:p>
            <a:r>
              <a:rPr lang="en-US" dirty="0"/>
              <a:t>Y., Jiang,  D. Cooley, M.F. </a:t>
            </a:r>
            <a:r>
              <a:rPr lang="en-US" dirty="0" err="1"/>
              <a:t>Wehner</a:t>
            </a:r>
            <a:r>
              <a:rPr lang="en-US" dirty="0"/>
              <a:t> (2020) Principal Component Analysis for Extremes and Application to US Precipitation. To appear in</a:t>
            </a:r>
            <a:r>
              <a:rPr lang="en-US" i="1" dirty="0"/>
              <a:t> Journal of Climate.</a:t>
            </a:r>
            <a:endParaRPr lang="en-US" dirty="0"/>
          </a:p>
        </p:txBody>
      </p:sp>
      <p:sp>
        <p:nvSpPr>
          <p:cNvPr id="32" name="Text Placeholder 31"/>
          <p:cNvSpPr>
            <a:spLocks noGrp="1"/>
          </p:cNvSpPr>
          <p:nvPr>
            <p:ph type="body" sz="quarter" idx="30"/>
          </p:nvPr>
        </p:nvSpPr>
        <p:spPr>
          <a:xfrm>
            <a:off x="3178034" y="1025494"/>
            <a:ext cx="5820716" cy="2637862"/>
          </a:xfrm>
        </p:spPr>
        <p:txBody>
          <a:bodyPr/>
          <a:lstStyle/>
          <a:p>
            <a:r>
              <a:rPr lang="en-US" dirty="0"/>
              <a:t>We propose a method for analyzing extremal behavior through the lens of a most-efficient basis of vectors. The method is analogous to principal component analysis, but is based on methods from extreme value analysis. Specifically, rather than decomposing a covariance or correlation matrix, we obtain our basis vectors by performing an eigen decomposition of a matrix which describes pairwise extremal dependence. </a:t>
            </a:r>
          </a:p>
        </p:txBody>
      </p:sp>
      <p:sp>
        <p:nvSpPr>
          <p:cNvPr id="34" name="Text Placeholder 33"/>
          <p:cNvSpPr>
            <a:spLocks noGrp="1"/>
          </p:cNvSpPr>
          <p:nvPr>
            <p:ph type="body" sz="quarter" idx="34"/>
          </p:nvPr>
        </p:nvSpPr>
        <p:spPr>
          <a:xfrm>
            <a:off x="3178034" y="3337849"/>
            <a:ext cx="5820715" cy="1831634"/>
          </a:xfrm>
        </p:spPr>
        <p:txBody>
          <a:bodyPr/>
          <a:lstStyle/>
          <a:p>
            <a:r>
              <a:rPr lang="en-US" sz="1500" dirty="0"/>
              <a:t>The standard eigenfunctions used for Principal Component Analysis (PCA) analyses are not applicable for application to the tails of distributions. Our new statistical method presents a new set of eigenfunctions tailored to extreme values. We demonstrate that these functions have the same properties as standard EOFs and can reconstruct the variability of extreme precipitation. This opens up possibilities to develop rigorous detection and attribution methods for extreme temperature and precipitation as well as explore the effect of natural modes of variability.</a:t>
            </a:r>
          </a:p>
          <a:p>
            <a:pPr>
              <a:lnSpc>
                <a:spcPct val="110000"/>
              </a:lnSpc>
            </a:pPr>
            <a:endParaRPr lang="en-US" sz="1200" dirty="0"/>
          </a:p>
        </p:txBody>
      </p:sp>
      <p:sp>
        <p:nvSpPr>
          <p:cNvPr id="35" name="Text Placeholder 34"/>
          <p:cNvSpPr>
            <a:spLocks noGrp="1"/>
          </p:cNvSpPr>
          <p:nvPr>
            <p:ph type="body" sz="quarter" idx="35"/>
          </p:nvPr>
        </p:nvSpPr>
        <p:spPr>
          <a:xfrm>
            <a:off x="323385" y="5729778"/>
            <a:ext cx="8675365" cy="654923"/>
          </a:xfrm>
        </p:spPr>
        <p:txBody>
          <a:bodyPr>
            <a:noAutofit/>
          </a:bodyPr>
          <a:lstStyle/>
          <a:p>
            <a:pPr marL="0" indent="0">
              <a:buNone/>
            </a:pPr>
            <a:r>
              <a:rPr lang="en-US" dirty="0"/>
              <a:t>A new mathematical formalism, tailored to extreme values, is developed to permit eigenfunction analyses of extreme temperature and precipitation analogous to Principal Component Analyses of means.</a:t>
            </a:r>
          </a:p>
        </p:txBody>
      </p:sp>
      <p:sp>
        <p:nvSpPr>
          <p:cNvPr id="3" name="TextBox 2"/>
          <p:cNvSpPr txBox="1"/>
          <p:nvPr/>
        </p:nvSpPr>
        <p:spPr>
          <a:xfrm>
            <a:off x="49389" y="4131072"/>
            <a:ext cx="3485444" cy="830997"/>
          </a:xfrm>
          <a:prstGeom prst="rect">
            <a:avLst/>
          </a:prstGeom>
          <a:noFill/>
        </p:spPr>
        <p:txBody>
          <a:bodyPr wrap="square" rtlCol="0">
            <a:spAutoFit/>
          </a:bodyPr>
          <a:lstStyle/>
          <a:p>
            <a:r>
              <a:rPr lang="en-US" sz="1200" dirty="0"/>
              <a:t>Representations of the data for September 16, 1999, the date corresponding to Hurricane Floyd. Shown are a plot of the transformed data, a complete basis reconstruction</a:t>
            </a:r>
          </a:p>
        </p:txBody>
      </p:sp>
      <p:pic>
        <p:nvPicPr>
          <p:cNvPr id="9" name="Content Placeholder 5"/>
          <p:cNvPicPr>
            <a:picLocks noGrp="1" noChangeAspect="1"/>
          </p:cNvPicPr>
          <p:nvPr>
            <p:ph sz="quarter" idx="31"/>
          </p:nvPr>
        </p:nvPicPr>
        <p:blipFill>
          <a:blip r:embed="rId2">
            <a:extLst>
              <a:ext uri="{28A0092B-C50C-407E-A947-70E740481C1C}">
                <a14:useLocalDpi xmlns:a14="http://schemas.microsoft.com/office/drawing/2010/main" val="0"/>
              </a:ext>
            </a:extLst>
          </a:blip>
          <a:stretch>
            <a:fillRect/>
          </a:stretch>
        </p:blipFill>
        <p:spPr>
          <a:xfrm>
            <a:off x="6398784" y="6341211"/>
            <a:ext cx="418560" cy="411405"/>
          </a:xfrm>
        </p:spPr>
      </p:pic>
      <p:pic>
        <p:nvPicPr>
          <p:cNvPr id="4" name="Picture 3">
            <a:extLst>
              <a:ext uri="{FF2B5EF4-FFF2-40B4-BE49-F238E27FC236}">
                <a16:creationId xmlns:a16="http://schemas.microsoft.com/office/drawing/2014/main" id="{64D90646-A0E4-E24F-83A8-2ACA771DD120}"/>
              </a:ext>
            </a:extLst>
          </p:cNvPr>
          <p:cNvPicPr>
            <a:picLocks noChangeAspect="1"/>
          </p:cNvPicPr>
          <p:nvPr/>
        </p:nvPicPr>
        <p:blipFill>
          <a:blip r:embed="rId3"/>
          <a:stretch>
            <a:fillRect/>
          </a:stretch>
        </p:blipFill>
        <p:spPr>
          <a:xfrm>
            <a:off x="557844" y="790016"/>
            <a:ext cx="2586735" cy="3438791"/>
          </a:xfrm>
          <a:prstGeom prst="rect">
            <a:avLst/>
          </a:prstGeo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Other EESA Highlights (not DOE-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2717</TotalTime>
  <Words>258</Words>
  <Application>Microsoft Macintosh PowerPoint</Application>
  <PresentationFormat>On-screen Show (4:3)</PresentationFormat>
  <Paragraphs>6</Paragraphs>
  <Slides>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vt:i4>
      </vt:variant>
    </vt:vector>
  </HeadingPairs>
  <TitlesOfParts>
    <vt:vector size="5" baseType="lpstr">
      <vt:lpstr>Arial</vt:lpstr>
      <vt:lpstr>Calibri</vt:lpstr>
      <vt:lpstr>Other EESA Highlights (not DOE-SC)</vt:lpstr>
      <vt:lpstr>DOE-SC EESA Highlights</vt:lpstr>
      <vt:lpstr>Principal Component Analysis for Extremes and Application to US Precipitation</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Microsoft Office User</cp:lastModifiedBy>
  <cp:revision>133</cp:revision>
  <dcterms:created xsi:type="dcterms:W3CDTF">2016-02-10T19:06:12Z</dcterms:created>
  <dcterms:modified xsi:type="dcterms:W3CDTF">2020-05-13T18:16:58Z</dcterms:modified>
</cp:coreProperties>
</file>