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n, Jiwen" initials="FJ" lastIdx="3" clrIdx="0">
    <p:extLst>
      <p:ext uri="{19B8F6BF-5375-455C-9EA6-DF929625EA0E}">
        <p15:presenceInfo xmlns:p15="http://schemas.microsoft.com/office/powerpoint/2012/main" userId="S::jiwen.fan@pnnl.gov::2004cbe7-a365-4f2a-b7a0-312938d353be" providerId="AD"/>
      </p:ext>
    </p:extLst>
  </p:cmAuthor>
  <p:cmAuthor id="2" name="SKE" initials="SKE" lastIdx="6" clrIdx="1">
    <p:extLst>
      <p:ext uri="{19B8F6BF-5375-455C-9EA6-DF929625EA0E}">
        <p15:presenceInfo xmlns:p15="http://schemas.microsoft.com/office/powerpoint/2012/main" userId="SKE" providerId="None"/>
      </p:ext>
    </p:extLst>
  </p:cmAuthor>
  <p:cmAuthor id="3" name="Mundy, Beth E" initials="MBE" lastIdx="2" clrIdx="2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4" name="Himes, Catherine L" initials="HCL" lastIdx="5" clrIdx="3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0158E-725A-4F8F-8448-9ED5AEC6E00E}" v="1" dt="2021-09-23T18:02:44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42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72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CE40158E-725A-4F8F-8448-9ED5AEC6E00E}"/>
    <pc:docChg chg="modSld">
      <pc:chgData name="Mundy, Beth E" userId="09c03546-1d2d-4d82-89e1-bb5e2a2e687b" providerId="ADAL" clId="{CE40158E-725A-4F8F-8448-9ED5AEC6E00E}" dt="2021-09-23T18:11:11.553" v="2" actId="113"/>
      <pc:docMkLst>
        <pc:docMk/>
      </pc:docMkLst>
      <pc:sldChg chg="modSp mod">
        <pc:chgData name="Mundy, Beth E" userId="09c03546-1d2d-4d82-89e1-bb5e2a2e687b" providerId="ADAL" clId="{CE40158E-725A-4F8F-8448-9ED5AEC6E00E}" dt="2021-09-23T18:11:11.553" v="2" actId="113"/>
        <pc:sldMkLst>
          <pc:docMk/>
          <pc:sldMk cId="0" sldId="258"/>
        </pc:sldMkLst>
        <pc:spChg chg="mod">
          <ac:chgData name="Mundy, Beth E" userId="09c03546-1d2d-4d82-89e1-bb5e2a2e687b" providerId="ADAL" clId="{CE40158E-725A-4F8F-8448-9ED5AEC6E00E}" dt="2021-09-23T18:02:44.847" v="0" actId="1035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CE40158E-725A-4F8F-8448-9ED5AEC6E00E}" dt="2021-09-23T18:11:11.553" v="2" actId="113"/>
          <ac:spMkLst>
            <pc:docMk/>
            <pc:sldMk cId="0" sldId="258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8795" y="985512"/>
            <a:ext cx="4834391" cy="570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spatial and temporal trends and variabilities of hailstones as well as their contributing factors over recent decades in the U.S. Northern Great Plains (NGP).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hail spatial and temporal distributions using reports from the Storm Prediction Center and the newly developed, radar-retrieved maximum expected size of hail.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the large-scale environment to reveal the possible factors contributing to the hail occurrences.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Severe and significant severe hail occurrences demonstrate considerable year-to-year temporal variability with an overall increasing trend in the U.S. NGP over the studied decades.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Three dynamical factors of the El Niño-Southern Oscillation, North Atlantic subtropical high, and low-level jet, along with a thermodynamical factor of integrated water vapor transport, explain ~78% of the interannual variability in significant severe hail reports</a:t>
            </a:r>
            <a:r>
              <a:rPr lang="en-US" sz="1400" dirty="0"/>
              <a:t>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important factors affecting hail interannual variability over the NGP are quite different from those for the Southern Great Plains discovered in our previous study.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" y="0"/>
            <a:ext cx="914399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Identifying Northern Great Plains Hailstone Characteristics and the Factors Influencing Them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167428" y="5706287"/>
            <a:ext cx="368368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J.-H.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Jeong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J. Fan, and C. R.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Homeyer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“Spatial and temporal trends and variabilities of hailstones in the United States Northern Great Plains and their possible attributions,”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Journal of Climate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000" b="1" dirty="0">
                <a:solidFill>
                  <a:srgbClr val="000000"/>
                </a:solidFill>
                <a:latin typeface="+mn-lt"/>
              </a:rPr>
              <a:t>34,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6819-6840, (2021).  [DOI: 10.1175/JCLI-D-20-0245.1]</a:t>
            </a:r>
            <a:endParaRPr lang="en-US" sz="1000" dirty="0"/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211719" y="4282024"/>
            <a:ext cx="3798501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three most likely contributing dynamical factors to the hail interannual variability in the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U.S. Northern Great Plains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are the El Niño-Southern Oscillation (ENSO), North Atlantic subtropical high (NASH), and low-level jet.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6940514-6236-46D5-8249-6CC0F3D35271}"/>
              </a:ext>
            </a:extLst>
          </p:cNvPr>
          <p:cNvGrpSpPr/>
          <p:nvPr/>
        </p:nvGrpSpPr>
        <p:grpSpPr>
          <a:xfrm>
            <a:off x="5270431" y="1792724"/>
            <a:ext cx="3477674" cy="2133600"/>
            <a:chOff x="5270431" y="1792724"/>
            <a:chExt cx="3477674" cy="21336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EA899A3-B858-CA48-8534-5AA6ACD69D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058" b="63968"/>
            <a:stretch/>
          </p:blipFill>
          <p:spPr>
            <a:xfrm>
              <a:off x="5270431" y="1792724"/>
              <a:ext cx="3477674" cy="21336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59E77B-B608-0846-BC95-603B6A08E011}"/>
                </a:ext>
              </a:extLst>
            </p:cNvPr>
            <p:cNvSpPr txBox="1"/>
            <p:nvPr/>
          </p:nvSpPr>
          <p:spPr>
            <a:xfrm rot="21059547">
              <a:off x="5804672" y="2331018"/>
              <a:ext cx="8368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ENSO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7AAFF6-E53F-3D43-A317-81604C2E9C58}"/>
                </a:ext>
              </a:extLst>
            </p:cNvPr>
            <p:cNvSpPr txBox="1"/>
            <p:nvPr/>
          </p:nvSpPr>
          <p:spPr>
            <a:xfrm rot="15644155">
              <a:off x="6500801" y="2953527"/>
              <a:ext cx="1215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Low-level jet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630AFF-1FEE-8241-8535-C429653EEC8E}"/>
                </a:ext>
              </a:extLst>
            </p:cNvPr>
            <p:cNvSpPr txBox="1"/>
            <p:nvPr/>
          </p:nvSpPr>
          <p:spPr>
            <a:xfrm>
              <a:off x="7596082" y="3092026"/>
              <a:ext cx="8246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NASH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Early Career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f367a74-7294-440b-bcf2-615eafc1d48f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92B63F2-E148-4B1F-818F-FD89471B4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7487</TotalTime>
  <Words>302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19</cp:revision>
  <cp:lastPrinted>2011-05-11T17:30:12Z</cp:lastPrinted>
  <dcterms:created xsi:type="dcterms:W3CDTF">2017-11-02T21:19:41Z</dcterms:created>
  <dcterms:modified xsi:type="dcterms:W3CDTF">2021-09-23T18:11:18Z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Order">
    <vt:r8>3400</vt:r8>
  </property>
</Properties>
</file>