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 id="2147483688" r:id="rId2"/>
    <p:sldMasterId id="2147483691" r:id="rId3"/>
  </p:sldMasterIdLst>
  <p:notesMasterIdLst>
    <p:notesMasterId r:id="rId5"/>
  </p:notesMasterIdLst>
  <p:handoutMasterIdLst>
    <p:handoutMasterId r:id="rId6"/>
  </p:handoutMasterIdLst>
  <p:sldIdLst>
    <p:sldId id="262"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avis O'Brien" initials="TO" lastIdx="1" clrIdx="0">
    <p:extLst>
      <p:ext uri="{19B8F6BF-5375-455C-9EA6-DF929625EA0E}">
        <p15:presenceInfo xmlns:p15="http://schemas.microsoft.com/office/powerpoint/2012/main" userId="034115cb-fd3b-4ab0-bf5d-e5e5e8ed079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4026"/>
    <a:srgbClr val="FFA333"/>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00" autoAdjust="0"/>
    <p:restoredTop sz="94674" autoAdjust="0"/>
  </p:normalViewPr>
  <p:slideViewPr>
    <p:cSldViewPr snapToGrid="0" snapToObjects="1">
      <p:cViewPr>
        <p:scale>
          <a:sx n="120" d="100"/>
          <a:sy n="120" d="100"/>
        </p:scale>
        <p:origin x="1428" y="-426"/>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6/29/20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6/29/20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Master" Target="../slideMasters/slideMaster3.xml"/><Relationship Id="rId4"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her (EESA)">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0" y="0"/>
            <a:ext cx="9144000" cy="708660"/>
          </a:xfrm>
          <a:prstGeom prst="rect">
            <a:avLst/>
          </a:prstGeom>
          <a:solidFill>
            <a:srgbClr val="1C75BC"/>
          </a:solid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sp>
        <p:nvSpPr>
          <p:cNvPr id="15"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3" name="Straight Connector 2"/>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14"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333578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ther (EESA 2)">
    <p:spTree>
      <p:nvGrpSpPr>
        <p:cNvPr id="1" name=""/>
        <p:cNvGrpSpPr/>
        <p:nvPr/>
      </p:nvGrpSpPr>
      <p:grpSpPr>
        <a:xfrm>
          <a:off x="0" y="0"/>
          <a:ext cx="0" cy="0"/>
          <a:chOff x="0" y="0"/>
          <a:chExt cx="0" cy="0"/>
        </a:xfrm>
      </p:grpSpPr>
      <p:sp>
        <p:nvSpPr>
          <p:cNvPr id="3" name="Wave 2"/>
          <p:cNvSpPr/>
          <p:nvPr userDrawn="1"/>
        </p:nvSpPr>
        <p:spPr>
          <a:xfrm>
            <a:off x="0" y="330200"/>
            <a:ext cx="9140825" cy="238125"/>
          </a:xfrm>
          <a:prstGeom prst="wave">
            <a:avLst/>
          </a:prstGeom>
          <a:solidFill>
            <a:schemeClr val="accent6">
              <a:lumMod val="75000"/>
            </a:schemeClr>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4" name="Wave 3"/>
          <p:cNvSpPr/>
          <p:nvPr userDrawn="1"/>
        </p:nvSpPr>
        <p:spPr>
          <a:xfrm>
            <a:off x="3175" y="311150"/>
            <a:ext cx="9140825" cy="219075"/>
          </a:xfrm>
          <a:prstGeom prst="wave">
            <a:avLst/>
          </a:prstGeom>
          <a:gradFill>
            <a:gsLst>
              <a:gs pos="0">
                <a:srgbClr val="FFCC66"/>
              </a:gs>
              <a:gs pos="100000">
                <a:srgbClr val="FFF495"/>
              </a:gs>
            </a:gsLst>
            <a:lin ang="600000" scaled="0"/>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5" name="Wave 4"/>
          <p:cNvSpPr/>
          <p:nvPr userDrawn="1"/>
        </p:nvSpPr>
        <p:spPr>
          <a:xfrm>
            <a:off x="0" y="263525"/>
            <a:ext cx="9140825" cy="233363"/>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6" name="Wave 5"/>
          <p:cNvSpPr/>
          <p:nvPr userDrawn="1"/>
        </p:nvSpPr>
        <p:spPr>
          <a:xfrm>
            <a:off x="0" y="65088"/>
            <a:ext cx="9144000" cy="361950"/>
          </a:xfrm>
          <a:prstGeom prst="wave">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7" name="Rectangle 6"/>
          <p:cNvSpPr/>
          <p:nvPr userDrawn="1"/>
        </p:nvSpPr>
        <p:spPr>
          <a:xfrm>
            <a:off x="0" y="0"/>
            <a:ext cx="9144000" cy="304800"/>
          </a:xfrm>
          <a:prstGeom prst="rect">
            <a:avLst/>
          </a:prstGeom>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lin ang="2700000" scaled="1"/>
            <a:tileRect/>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1436888">
              <a:defRPr/>
            </a:pPr>
            <a:endParaRPr lang="en-US" dirty="0">
              <a:solidFill>
                <a:prstClr val="white"/>
              </a:solidFill>
            </a:endParaRPr>
          </a:p>
        </p:txBody>
      </p:sp>
      <p:sp>
        <p:nvSpPr>
          <p:cNvPr id="8" name="Wave 7"/>
          <p:cNvSpPr/>
          <p:nvPr userDrawn="1"/>
        </p:nvSpPr>
        <p:spPr>
          <a:xfrm>
            <a:off x="-3175" y="557213"/>
            <a:ext cx="9147175" cy="233362"/>
          </a:xfrm>
          <a:prstGeom prst="wave">
            <a:avLst/>
          </a:prstGeom>
          <a:solidFill>
            <a:srgbClr val="6BA42C"/>
          </a:solidFill>
          <a:ln w="3175">
            <a:noFill/>
          </a:ln>
          <a:effectLst/>
        </p:spPr>
        <p:style>
          <a:lnRef idx="1">
            <a:schemeClr val="accent1"/>
          </a:lnRef>
          <a:fillRef idx="3">
            <a:schemeClr val="accent1"/>
          </a:fillRef>
          <a:effectRef idx="2">
            <a:schemeClr val="accent1"/>
          </a:effectRef>
          <a:fontRef idx="minor">
            <a:schemeClr val="lt1"/>
          </a:fontRef>
        </p:style>
        <p:txBody>
          <a:bodyPr/>
          <a:lstStyle/>
          <a:p>
            <a:pPr defTabSz="1436888">
              <a:defRPr/>
            </a:pPr>
            <a:endParaRPr lang="en-US">
              <a:solidFill>
                <a:prstClr val="white"/>
              </a:solidFill>
            </a:endParaRPr>
          </a:p>
        </p:txBody>
      </p:sp>
      <p:sp>
        <p:nvSpPr>
          <p:cNvPr id="9" name="Title Placeholder 1"/>
          <p:cNvSpPr>
            <a:spLocks noGrp="1"/>
          </p:cNvSpPr>
          <p:nvPr>
            <p:ph type="title" hasCustomPrompt="1"/>
          </p:nvPr>
        </p:nvSpPr>
        <p:spPr bwMode="auto">
          <a:xfrm>
            <a:off x="0" y="0"/>
            <a:ext cx="9144000" cy="708660"/>
          </a:xfrm>
          <a:prstGeom prst="rect">
            <a:avLst/>
          </a:prstGeom>
          <a:noFill/>
          <a:ln w="9525">
            <a:noFill/>
            <a:miter lim="800000"/>
            <a:headEnd/>
            <a:tailEnd/>
          </a:ln>
        </p:spPr>
        <p:txBody>
          <a:bodyPr anchor="ctr"/>
          <a:lstStyle>
            <a:lvl1pPr marL="0">
              <a:spcBef>
                <a:spcPts val="0"/>
              </a:spcBef>
              <a:defRPr b="1" baseline="0">
                <a:solidFill>
                  <a:schemeClr val="bg1"/>
                </a:solidFill>
              </a:defRPr>
            </a:lvl1pPr>
          </a:lstStyle>
          <a:p>
            <a:pPr lvl="0"/>
            <a:r>
              <a:rPr lang="en-US" dirty="0"/>
              <a:t>Title</a:t>
            </a:r>
          </a:p>
        </p:txBody>
      </p:sp>
      <p:sp>
        <p:nvSpPr>
          <p:cNvPr id="1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chemeClr val="accent4"/>
                </a:solidFill>
              </a:defRPr>
            </a:lvl1pPr>
            <a:lvl2pPr>
              <a:defRPr sz="1400"/>
            </a:lvl2pPr>
          </a:lstStyle>
          <a:p>
            <a:pPr lvl="0"/>
            <a:r>
              <a:rPr lang="en-US" dirty="0"/>
              <a:t>Image and caption                      - Visually compelling figure(s) to explain the research               - Include legends and descriptive caption</a:t>
            </a:r>
          </a:p>
        </p:txBody>
      </p:sp>
      <p:sp>
        <p:nvSpPr>
          <p:cNvPr id="1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solidFill>
                  <a:srgbClr val="E86E25"/>
                </a:solidFill>
              </a:defRPr>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1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rgbClr val="1C75BC"/>
                </a:solidFill>
              </a:defRPr>
            </a:lvl1pPr>
          </a:lstStyle>
          <a:p>
            <a:pPr lvl="0"/>
            <a:r>
              <a:rPr lang="en-US" dirty="0"/>
              <a:t>50 words or less</a:t>
            </a:r>
          </a:p>
        </p:txBody>
      </p:sp>
      <p:sp>
        <p:nvSpPr>
          <p:cNvPr id="1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rgbClr val="1C75BC"/>
                </a:solidFill>
              </a:defRPr>
            </a:lvl1pPr>
          </a:lstStyle>
          <a:p>
            <a:pPr lvl="0"/>
            <a:r>
              <a:rPr lang="en-US" dirty="0"/>
              <a:t>50 words or less. Importance, relevance, or intriguing component of the finding to the field</a:t>
            </a:r>
          </a:p>
        </p:txBody>
      </p:sp>
      <p:sp>
        <p:nvSpPr>
          <p:cNvPr id="1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rgbClr val="1C75BC"/>
                </a:solidFill>
              </a:defRPr>
            </a:lvl1pPr>
          </a:lstStyle>
          <a:p>
            <a:pPr lvl="0"/>
            <a:r>
              <a:rPr lang="en-US" dirty="0"/>
              <a:t>Address the research approach in 2-4 bullet points</a:t>
            </a:r>
          </a:p>
        </p:txBody>
      </p:sp>
      <p:sp>
        <p:nvSpPr>
          <p:cNvPr id="21" name="Picture Placeholder 51"/>
          <p:cNvSpPr>
            <a:spLocks noGrp="1"/>
          </p:cNvSpPr>
          <p:nvPr>
            <p:ph type="pic" sz="quarter" idx="37" hasCustomPrompt="1"/>
          </p:nvPr>
        </p:nvSpPr>
        <p:spPr>
          <a:xfrm>
            <a:off x="347345" y="6330633"/>
            <a:ext cx="2883535" cy="439737"/>
          </a:xfrm>
          <a:prstGeom prst="rect">
            <a:avLst/>
          </a:prstGeom>
        </p:spPr>
        <p:txBody>
          <a:bodyPr/>
          <a:lstStyle>
            <a:lvl1pPr>
              <a:defRPr sz="1100" baseline="0">
                <a:solidFill>
                  <a:schemeClr val="accent4"/>
                </a:solidFill>
              </a:defRPr>
            </a:lvl1pPr>
          </a:lstStyle>
          <a:p>
            <a:pPr lvl="0"/>
            <a:r>
              <a:rPr lang="en-US" dirty="0"/>
              <a:t>Sponsor logo here</a:t>
            </a:r>
          </a:p>
        </p:txBody>
      </p:sp>
      <p:cxnSp>
        <p:nvCxnSpPr>
          <p:cNvPr id="22" name="Straight Connector 21"/>
          <p:cNvCxnSpPr/>
          <p:nvPr userDrawn="1"/>
        </p:nvCxnSpPr>
        <p:spPr>
          <a:xfrm>
            <a:off x="0" y="734513"/>
            <a:ext cx="9144000" cy="0"/>
          </a:xfrm>
          <a:prstGeom prst="line">
            <a:avLst/>
          </a:prstGeom>
          <a:ln w="50800" cmpd="thickThin">
            <a:solidFill>
              <a:srgbClr val="88AC2E"/>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0" y="6242253"/>
            <a:ext cx="9144000" cy="0"/>
          </a:xfrm>
          <a:prstGeom prst="line">
            <a:avLst/>
          </a:prstGeom>
          <a:ln w="31750">
            <a:solidFill>
              <a:srgbClr val="88AC2E"/>
            </a:solidFill>
          </a:ln>
          <a:effectLst>
            <a:reflection endPos="50000" dist="12700" dir="5400000" sy="-100000" algn="bl" rotWithShape="0"/>
          </a:effectLst>
        </p:spPr>
        <p:style>
          <a:lnRef idx="1">
            <a:schemeClr val="accent1"/>
          </a:lnRef>
          <a:fillRef idx="0">
            <a:schemeClr val="accent1"/>
          </a:fillRef>
          <a:effectRef idx="0">
            <a:schemeClr val="accent1"/>
          </a:effectRef>
          <a:fontRef idx="minor">
            <a:schemeClr val="tx1"/>
          </a:fontRef>
        </p:style>
      </p:cxnSp>
      <p:sp>
        <p:nvSpPr>
          <p:cNvPr id="24"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203433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5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3403733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3" name="Text Placeholder 2"/>
          <p:cNvSpPr>
            <a:spLocks noGrp="1"/>
          </p:cNvSpPr>
          <p:nvPr>
            <p:ph type="body" sz="quarter" idx="36"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
        <p:nvSpPr>
          <p:cNvPr id="14" name="Picture Placeholder 51"/>
          <p:cNvSpPr>
            <a:spLocks noGrp="1"/>
          </p:cNvSpPr>
          <p:nvPr>
            <p:ph type="pic" sz="quarter" idx="37"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7" name="Picture 1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4887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1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634600" y="6354776"/>
            <a:ext cx="1416362" cy="441905"/>
          </a:xfrm>
          <a:prstGeom prst="rect">
            <a:avLst/>
          </a:prstGeom>
        </p:spPr>
      </p:pic>
    </p:spTree>
    <p:extLst>
      <p:ext uri="{BB962C8B-B14F-4D97-AF65-F5344CB8AC3E}">
        <p14:creationId xmlns:p14="http://schemas.microsoft.com/office/powerpoint/2010/main" val="2542556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atershed Function SF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baseline="0">
                <a:solidFill>
                  <a:srgbClr val="008000"/>
                </a:solidFill>
              </a:defRPr>
            </a:lvl1pPr>
          </a:lstStyle>
          <a:p>
            <a:pPr lvl="0"/>
            <a:r>
              <a:rPr lang="en-US" dirty="0"/>
              <a:t>Title</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21"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1"/>
            <a:endParaRPr lang="en-US" dirty="0"/>
          </a:p>
        </p:txBody>
      </p:sp>
      <p:sp>
        <p:nvSpPr>
          <p:cNvPr id="22"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23"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24"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25"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sp>
        <p:nvSpPr>
          <p:cNvPr id="26" name="Text Placeholder 2"/>
          <p:cNvSpPr>
            <a:spLocks noGrp="1"/>
          </p:cNvSpPr>
          <p:nvPr>
            <p:ph type="body" sz="quarter" idx="36" hasCustomPrompt="1"/>
          </p:nvPr>
        </p:nvSpPr>
        <p:spPr>
          <a:xfrm>
            <a:off x="3662319" y="6260098"/>
            <a:ext cx="2298257" cy="557595"/>
          </a:xfrm>
          <a:prstGeom prst="rect">
            <a:avLst/>
          </a:prstGeom>
        </p:spPr>
        <p:txBody>
          <a:bodyPr/>
          <a:lstStyle>
            <a:lvl1pPr>
              <a:defRPr sz="1000" baseline="0"/>
            </a:lvl1pPr>
          </a:lstStyle>
          <a:p>
            <a:pPr lvl="0"/>
            <a:r>
              <a:rPr lang="en-US" dirty="0"/>
              <a:t>Data available at (DOI):</a:t>
            </a:r>
          </a:p>
        </p:txBody>
      </p:sp>
      <p:pic>
        <p:nvPicPr>
          <p:cNvPr id="14" name="Picture 1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55672" y="6354776"/>
            <a:ext cx="1416362" cy="441905"/>
          </a:xfrm>
          <a:prstGeom prst="rect">
            <a:avLst/>
          </a:prstGeom>
        </p:spPr>
      </p:pic>
    </p:spTree>
    <p:extLst>
      <p:ext uri="{BB962C8B-B14F-4D97-AF65-F5344CB8AC3E}">
        <p14:creationId xmlns:p14="http://schemas.microsoft.com/office/powerpoint/2010/main" val="372463042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E86E25"/>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1840634342"/>
      </p:ext>
    </p:extLst>
  </p:cSld>
  <p:clrMap bg1="lt1" tx1="dk1" bg2="lt2" tx2="dk2" accent1="accent1" accent2="accent2" accent3="accent3" accent4="accent4" accent5="accent5" accent6="accent6" hlink="hlink" folHlink="folHlink"/>
  <p:sldLayoutIdLst>
    <p:sldLayoutId id="2147483686" r:id="rId1"/>
    <p:sldLayoutId id="2147483687"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 id="2147483690"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 id="2147483693" r:id="rId2"/>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776B8905-7F5F-4852-AC11-7E64191465E5}"/>
              </a:ext>
            </a:extLst>
          </p:cNvPr>
          <p:cNvGrpSpPr>
            <a:grpSpLocks noChangeAspect="1"/>
          </p:cNvGrpSpPr>
          <p:nvPr/>
        </p:nvGrpSpPr>
        <p:grpSpPr>
          <a:xfrm>
            <a:off x="699333" y="825879"/>
            <a:ext cx="1964354" cy="5040746"/>
            <a:chOff x="571748" y="1663350"/>
            <a:chExt cx="1834993" cy="4708792"/>
          </a:xfrm>
        </p:grpSpPr>
        <p:pic>
          <p:nvPicPr>
            <p:cNvPr id="17" name="Picture 16" descr="A close up of a map&#10;&#10;Description automatically generated">
              <a:extLst>
                <a:ext uri="{FF2B5EF4-FFF2-40B4-BE49-F238E27FC236}">
                  <a16:creationId xmlns:a16="http://schemas.microsoft.com/office/drawing/2014/main" id="{0DD9BA79-CF7B-4CD8-9B47-91C052B71971}"/>
                </a:ext>
              </a:extLst>
            </p:cNvPr>
            <p:cNvPicPr>
              <a:picLocks noChangeAspect="1"/>
            </p:cNvPicPr>
            <p:nvPr/>
          </p:nvPicPr>
          <p:blipFill rotWithShape="1">
            <a:blip r:embed="rId2">
              <a:extLst>
                <a:ext uri="{28A0092B-C50C-407E-A947-70E740481C1C}">
                  <a14:useLocalDpi xmlns:a14="http://schemas.microsoft.com/office/drawing/2010/main" val="0"/>
                </a:ext>
              </a:extLst>
            </a:blip>
            <a:srcRect t="2220" r="65969"/>
            <a:stretch/>
          </p:blipFill>
          <p:spPr>
            <a:xfrm>
              <a:off x="571748" y="1663350"/>
              <a:ext cx="1738000" cy="1738978"/>
            </a:xfrm>
            <a:prstGeom prst="rect">
              <a:avLst/>
            </a:prstGeom>
          </p:spPr>
        </p:pic>
        <p:pic>
          <p:nvPicPr>
            <p:cNvPr id="19" name="Picture 18" descr="A close up of a map&#10;&#10;Description automatically generated">
              <a:extLst>
                <a:ext uri="{FF2B5EF4-FFF2-40B4-BE49-F238E27FC236}">
                  <a16:creationId xmlns:a16="http://schemas.microsoft.com/office/drawing/2014/main" id="{D3D471E5-98E8-4CB8-9077-D162CF5FFFC4}"/>
                </a:ext>
              </a:extLst>
            </p:cNvPr>
            <p:cNvPicPr>
              <a:picLocks noChangeAspect="1"/>
            </p:cNvPicPr>
            <p:nvPr/>
          </p:nvPicPr>
          <p:blipFill rotWithShape="1">
            <a:blip r:embed="rId2">
              <a:extLst>
                <a:ext uri="{28A0092B-C50C-407E-A947-70E740481C1C}">
                  <a14:useLocalDpi xmlns:a14="http://schemas.microsoft.com/office/drawing/2010/main" val="0"/>
                </a:ext>
              </a:extLst>
            </a:blip>
            <a:srcRect l="33699" r="33699"/>
            <a:stretch/>
          </p:blipFill>
          <p:spPr>
            <a:xfrm>
              <a:off x="668741" y="3108787"/>
              <a:ext cx="1665027" cy="1778448"/>
            </a:xfrm>
            <a:prstGeom prst="rect">
              <a:avLst/>
            </a:prstGeom>
          </p:spPr>
        </p:pic>
        <p:pic>
          <p:nvPicPr>
            <p:cNvPr id="20" name="Picture 19" descr="A close up of a map&#10;&#10;Description automatically generated">
              <a:extLst>
                <a:ext uri="{FF2B5EF4-FFF2-40B4-BE49-F238E27FC236}">
                  <a16:creationId xmlns:a16="http://schemas.microsoft.com/office/drawing/2014/main" id="{D65DFA07-2719-4DD6-946D-E583D148AAF6}"/>
                </a:ext>
              </a:extLst>
            </p:cNvPr>
            <p:cNvPicPr>
              <a:picLocks noChangeAspect="1"/>
            </p:cNvPicPr>
            <p:nvPr/>
          </p:nvPicPr>
          <p:blipFill rotWithShape="1">
            <a:blip r:embed="rId2">
              <a:extLst>
                <a:ext uri="{28A0092B-C50C-407E-A947-70E740481C1C}">
                  <a14:useLocalDpi xmlns:a14="http://schemas.microsoft.com/office/drawing/2010/main" val="0"/>
                </a:ext>
              </a:extLst>
            </a:blip>
            <a:srcRect l="65969"/>
            <a:stretch/>
          </p:blipFill>
          <p:spPr>
            <a:xfrm>
              <a:off x="668741" y="4593694"/>
              <a:ext cx="1738000" cy="1778448"/>
            </a:xfrm>
            <a:prstGeom prst="rect">
              <a:avLst/>
            </a:prstGeom>
          </p:spPr>
        </p:pic>
      </p:grpSp>
      <p:sp>
        <p:nvSpPr>
          <p:cNvPr id="9" name="Title 8"/>
          <p:cNvSpPr>
            <a:spLocks noGrp="1"/>
          </p:cNvSpPr>
          <p:nvPr>
            <p:ph type="title"/>
          </p:nvPr>
        </p:nvSpPr>
        <p:spPr>
          <a:xfrm>
            <a:off x="366486" y="136447"/>
            <a:ext cx="8611176" cy="446581"/>
          </a:xfrm>
        </p:spPr>
        <p:txBody>
          <a:bodyPr/>
          <a:lstStyle/>
          <a:p>
            <a:r>
              <a:rPr lang="en-US" sz="1800" dirty="0"/>
              <a:t>Influences of North Pacific Ocean domain extent on the western US winter </a:t>
            </a:r>
            <a:r>
              <a:rPr lang="en-US" sz="1800" dirty="0" err="1"/>
              <a:t>hydroclimatology</a:t>
            </a:r>
            <a:r>
              <a:rPr lang="en-US" sz="1800" dirty="0"/>
              <a:t> in variable-resolution CESM</a:t>
            </a:r>
          </a:p>
        </p:txBody>
      </p:sp>
      <p:sp>
        <p:nvSpPr>
          <p:cNvPr id="10" name="Text Placeholder 9"/>
          <p:cNvSpPr>
            <a:spLocks noGrp="1"/>
          </p:cNvSpPr>
          <p:nvPr>
            <p:ph type="body" sz="quarter" idx="26"/>
          </p:nvPr>
        </p:nvSpPr>
        <p:spPr>
          <a:xfrm>
            <a:off x="111958" y="5804739"/>
            <a:ext cx="8865704" cy="310593"/>
          </a:xfrm>
        </p:spPr>
        <p:txBody>
          <a:bodyPr/>
          <a:lstStyle/>
          <a:p>
            <a:r>
              <a:rPr lang="en-US" dirty="0"/>
              <a:t>Rhoades, A. M., Jones, A. D., O'Brien, T. A., O'Brien, J. P., Ullrich, P. A., &amp; </a:t>
            </a:r>
            <a:r>
              <a:rPr lang="en-US" dirty="0" err="1"/>
              <a:t>Zarzycki</a:t>
            </a:r>
            <a:r>
              <a:rPr lang="en-US" dirty="0"/>
              <a:t>, C. M. (2020) “</a:t>
            </a:r>
            <a:r>
              <a:rPr lang="en-US" b="1" dirty="0"/>
              <a:t>Influences of North Pacific Ocean domain extent on the western US winter </a:t>
            </a:r>
            <a:r>
              <a:rPr lang="en-US" b="1" dirty="0" err="1"/>
              <a:t>hydroclimatology</a:t>
            </a:r>
            <a:r>
              <a:rPr lang="en-US" b="1" dirty="0"/>
              <a:t> in variable-resolution CESM</a:t>
            </a:r>
            <a:r>
              <a:rPr lang="en-US" dirty="0"/>
              <a:t>”. Journal of Geophysical Research: Atmospheres, 125, e2019JD031977. https://doi.org/10.1029/2019JD031977 </a:t>
            </a:r>
          </a:p>
        </p:txBody>
      </p:sp>
      <p:sp>
        <p:nvSpPr>
          <p:cNvPr id="11" name="Text Placeholder 10"/>
          <p:cNvSpPr>
            <a:spLocks noGrp="1"/>
          </p:cNvSpPr>
          <p:nvPr>
            <p:ph type="body" sz="quarter" idx="30"/>
          </p:nvPr>
        </p:nvSpPr>
        <p:spPr>
          <a:xfrm>
            <a:off x="3392774" y="1083575"/>
            <a:ext cx="5553284" cy="1214209"/>
          </a:xfrm>
          <a:noFill/>
        </p:spPr>
        <p:txBody>
          <a:bodyPr>
            <a:noAutofit/>
          </a:bodyPr>
          <a:lstStyle/>
          <a:p>
            <a:pPr marL="0"/>
            <a:r>
              <a:rPr lang="en-US" sz="1025" dirty="0"/>
              <a:t>Few studies have assessed how the choice in the location and extent of the refinement domain in variable-resolution enabled Earth systems models may influence model fidelity in representing the hydrologic cycle, particularly in the western United States.  We address this gap by developing a series of variable-resolution grids with fixed refinement resolution (28km) and latitudinal extent, yet different longitudinal extents over the North Pacific and assess the influence of refinement domain size on both upstream (e.g., atmospheric river genesis and transport) and downstream (e.g., topographic resolution implications for precipitation magnitude and phase) hydrologic cycle processes of the western United States.</a:t>
            </a:r>
          </a:p>
        </p:txBody>
      </p:sp>
      <p:sp>
        <p:nvSpPr>
          <p:cNvPr id="13" name="Text Placeholder 12"/>
          <p:cNvSpPr>
            <a:spLocks noGrp="1"/>
          </p:cNvSpPr>
          <p:nvPr>
            <p:ph type="body" sz="quarter" idx="34"/>
          </p:nvPr>
        </p:nvSpPr>
        <p:spPr>
          <a:xfrm>
            <a:off x="3376329" y="2661079"/>
            <a:ext cx="5541593" cy="847878"/>
          </a:xfrm>
        </p:spPr>
        <p:txBody>
          <a:bodyPr>
            <a:noAutofit/>
          </a:bodyPr>
          <a:lstStyle/>
          <a:p>
            <a:pPr marL="0"/>
            <a:r>
              <a:rPr lang="en-US" sz="1025" dirty="0"/>
              <a:t>Isolating Earth system model fidelity in representing the hydrologic cycle across resolutions has important implications for questions surrounding the scale-awareness of sub-grid-scale physics parameterizations (e.g., convection and microphysics) and implications for the interpretability of future changes in the hydrologic cycle for water resource management (e.g., changes in storm behavior such as precipitation magnitude and phase).  More practically, this work also shows that a core-hour saving of ~30% can occur when running the Earth system model with a refinement domain that is smaller yet comparable in historical hydroclimate representation skill than a much larger refinement domain.</a:t>
            </a:r>
          </a:p>
        </p:txBody>
      </p:sp>
      <p:sp>
        <p:nvSpPr>
          <p:cNvPr id="14" name="Text Placeholder 13"/>
          <p:cNvSpPr>
            <a:spLocks noGrp="1"/>
          </p:cNvSpPr>
          <p:nvPr>
            <p:ph type="body" sz="quarter" idx="35"/>
          </p:nvPr>
        </p:nvSpPr>
        <p:spPr>
          <a:xfrm>
            <a:off x="3125342" y="4149270"/>
            <a:ext cx="5724842" cy="1119940"/>
          </a:xfrm>
        </p:spPr>
        <p:txBody>
          <a:bodyPr>
            <a:noAutofit/>
          </a:bodyPr>
          <a:lstStyle/>
          <a:p>
            <a:pPr>
              <a:buFont typeface="Arial" panose="020B0604020202020204" pitchFamily="34" charset="0"/>
              <a:buChar char="•"/>
            </a:pPr>
            <a:r>
              <a:rPr lang="en-US" sz="1000" dirty="0"/>
              <a:t>Three variable-resolution Community Earth System Model (VR-CESM) simulations are assessed for sensitivities to refinement domain size and compared with a standard 1-degree CESM simulation and widely used reanalysis products (e.g., ERA5, </a:t>
            </a:r>
            <a:r>
              <a:rPr lang="en-US" sz="1000" dirty="0" err="1"/>
              <a:t>Livneh</a:t>
            </a:r>
            <a:r>
              <a:rPr lang="en-US" sz="1000" dirty="0"/>
              <a:t>, 2015, and PRISM) over a 30-year climatology (1985-2015)</a:t>
            </a:r>
          </a:p>
          <a:p>
            <a:pPr>
              <a:buFont typeface="Arial" panose="020B0604020202020204" pitchFamily="34" charset="0"/>
              <a:buChar char="•"/>
            </a:pPr>
            <a:r>
              <a:rPr lang="en-US" sz="1000" dirty="0"/>
              <a:t>More extensive refinement of the Western Pacific reduces the integrated water vapor transport bias to the western US, however, topographic resolution and land-surface model choice have greater influences on simulated </a:t>
            </a:r>
            <a:r>
              <a:rPr lang="en-US" sz="1000" dirty="0" err="1"/>
              <a:t>hydroclimatology</a:t>
            </a:r>
            <a:r>
              <a:rPr lang="en-US" sz="1000" dirty="0"/>
              <a:t> than refinement domain extent</a:t>
            </a:r>
          </a:p>
          <a:p>
            <a:pPr>
              <a:buFont typeface="Arial" panose="020B0604020202020204" pitchFamily="34" charset="0"/>
              <a:buChar char="•"/>
            </a:pPr>
            <a:r>
              <a:rPr lang="en-US" sz="1000" dirty="0"/>
              <a:t>Given minimal dependence of simulated western US hydroclimate on refinement domain size over the North Pacific we advise future VR-CESM studies to focus grid resolution on better resolving land-surface heterogeneity</a:t>
            </a:r>
          </a:p>
        </p:txBody>
      </p:sp>
      <p:pic>
        <p:nvPicPr>
          <p:cNvPr id="18" name="Picture 17">
            <a:extLst>
              <a:ext uri="{FF2B5EF4-FFF2-40B4-BE49-F238E27FC236}">
                <a16:creationId xmlns:a16="http://schemas.microsoft.com/office/drawing/2014/main" id="{4F65EA5C-9B67-4E21-A998-6CB86E500F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4168" y="6343853"/>
            <a:ext cx="1738000" cy="430556"/>
          </a:xfrm>
          <a:prstGeom prst="rect">
            <a:avLst/>
          </a:prstGeom>
        </p:spPr>
      </p:pic>
      <p:grpSp>
        <p:nvGrpSpPr>
          <p:cNvPr id="4" name="Group 3">
            <a:extLst>
              <a:ext uri="{FF2B5EF4-FFF2-40B4-BE49-F238E27FC236}">
                <a16:creationId xmlns:a16="http://schemas.microsoft.com/office/drawing/2014/main" id="{E4F040A4-051D-4FD4-AC61-2B2883E4089A}"/>
              </a:ext>
            </a:extLst>
          </p:cNvPr>
          <p:cNvGrpSpPr/>
          <p:nvPr/>
        </p:nvGrpSpPr>
        <p:grpSpPr>
          <a:xfrm>
            <a:off x="3140350" y="6285922"/>
            <a:ext cx="5916186" cy="510990"/>
            <a:chOff x="3140350" y="6285922"/>
            <a:chExt cx="5916186" cy="510990"/>
          </a:xfrm>
        </p:grpSpPr>
        <p:sp>
          <p:nvSpPr>
            <p:cNvPr id="3" name="Rectangle 2">
              <a:extLst>
                <a:ext uri="{FF2B5EF4-FFF2-40B4-BE49-F238E27FC236}">
                  <a16:creationId xmlns:a16="http://schemas.microsoft.com/office/drawing/2014/main" id="{14D35304-8491-4103-AAF6-1A04CBE165FB}"/>
                </a:ext>
              </a:extLst>
            </p:cNvPr>
            <p:cNvSpPr/>
            <p:nvPr/>
          </p:nvSpPr>
          <p:spPr>
            <a:xfrm>
              <a:off x="3392774" y="6285922"/>
              <a:ext cx="5663762" cy="51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4">
              <a:extLst>
                <a:ext uri="{FF2B5EF4-FFF2-40B4-BE49-F238E27FC236}">
                  <a16:creationId xmlns:a16="http://schemas.microsoft.com/office/drawing/2014/main" id="{4A0A3500-B912-478F-807D-B3AE251BD94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p:blipFill>
          <p:spPr bwMode="auto">
            <a:xfrm>
              <a:off x="3140350" y="6376867"/>
              <a:ext cx="2231968" cy="368159"/>
            </a:xfrm>
            <a:prstGeom prst="rect">
              <a:avLst/>
            </a:prstGeom>
            <a:solidFill>
              <a:schemeClr val="bg1"/>
            </a:solidFill>
          </p:spPr>
        </p:pic>
        <p:pic>
          <p:nvPicPr>
            <p:cNvPr id="26" name="Picture 4">
              <a:extLst>
                <a:ext uri="{FF2B5EF4-FFF2-40B4-BE49-F238E27FC236}">
                  <a16:creationId xmlns:a16="http://schemas.microsoft.com/office/drawing/2014/main" id="{FF49239B-ECAF-4CEC-930F-3223111DF7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5526429" y="6353394"/>
              <a:ext cx="1652829" cy="407219"/>
            </a:xfrm>
            <a:prstGeom prst="rect">
              <a:avLst/>
            </a:prstGeom>
            <a:solidFill>
              <a:schemeClr val="bg1"/>
            </a:solidFill>
          </p:spPr>
        </p:pic>
        <p:pic>
          <p:nvPicPr>
            <p:cNvPr id="27" name="Picture 26">
              <a:extLst>
                <a:ext uri="{FF2B5EF4-FFF2-40B4-BE49-F238E27FC236}">
                  <a16:creationId xmlns:a16="http://schemas.microsoft.com/office/drawing/2014/main" id="{25029A42-C469-45D4-9888-B394AF24CE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3248" y="6337807"/>
              <a:ext cx="1572810" cy="407219"/>
            </a:xfrm>
            <a:prstGeom prst="rect">
              <a:avLst/>
            </a:prstGeom>
          </p:spPr>
        </p:pic>
      </p:grpSp>
    </p:spTree>
    <p:extLst>
      <p:ext uri="{BB962C8B-B14F-4D97-AF65-F5344CB8AC3E}">
        <p14:creationId xmlns:p14="http://schemas.microsoft.com/office/powerpoint/2010/main" val="2093965413"/>
      </p:ext>
    </p:extLst>
  </p:cSld>
  <p:clrMapOvr>
    <a:masterClrMapping/>
  </p:clrMapOvr>
</p:sld>
</file>

<file path=ppt/theme/theme1.xml><?xml version="1.0" encoding="utf-8"?>
<a:theme xmlns:a="http://schemas.openxmlformats.org/drawingml/2006/main" name="Other EESA Highlights (not DOE-S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Horizonal Img_DOE-SC EESA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2042</TotalTime>
  <Words>436</Words>
  <Application>Microsoft Office PowerPoint</Application>
  <PresentationFormat>On-screen Show (4:3)</PresentationFormat>
  <Paragraphs>7</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Other EESA Highlights (not DOE-SC)</vt:lpstr>
      <vt:lpstr>DOE-SC EESA Highlights</vt:lpstr>
      <vt:lpstr>Horizonal Img_DOE-SC EESA Highlights</vt:lpstr>
      <vt:lpstr>Influences of North Pacific Ocean domain extent on the western US winter hydroclimatology in variable-resolution CESM</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Alan Rhoades</cp:lastModifiedBy>
  <cp:revision>120</cp:revision>
  <dcterms:created xsi:type="dcterms:W3CDTF">2016-02-10T19:06:12Z</dcterms:created>
  <dcterms:modified xsi:type="dcterms:W3CDTF">2020-06-29T21:13:09Z</dcterms:modified>
</cp:coreProperties>
</file>