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Lst>
  <p:notesMasterIdLst>
    <p:notesMasterId r:id="rId4"/>
  </p:notesMasterIdLst>
  <p:handoutMasterIdLst>
    <p:handoutMasterId r:id="rId5"/>
  </p:handoutMasterIdLst>
  <p:sldIdLst>
    <p:sldId id="265"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59" autoAdjust="0"/>
    <p:restoredTop sz="94673" autoAdjust="0"/>
  </p:normalViewPr>
  <p:slideViewPr>
    <p:cSldViewPr snapToGrid="0" snapToObjects="1">
      <p:cViewPr>
        <p:scale>
          <a:sx n="108" d="100"/>
          <a:sy n="108" d="100"/>
        </p:scale>
        <p:origin x="-176" y="240"/>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5" d="100"/>
          <a:sy n="65" d="100"/>
        </p:scale>
        <p:origin x="-15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1/1/18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1/1/18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2.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1.jpeg"/><Relationship Id="rId5" Type="http://schemas.openxmlformats.org/officeDocument/2006/relationships/image" Target="../media/image2.png"/><Relationship Id="rId6" Type="http://schemas.openxmlformats.org/officeDocument/2006/relationships/image" Target="../media/image8.png"/><Relationship Id="rId7" Type="http://schemas.openxmlformats.org/officeDocument/2006/relationships/image" Target="../media/image9.png"/><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smtClean="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smtClean="0"/>
              <a:t>Image and caption                      - Visually compelling figure(s) to explain the research               - Include legends and descriptive caption</a:t>
            </a:r>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smtClean="0"/>
              <a:t>Address the research approach in 2-4 bullet points</a:t>
            </a:r>
          </a:p>
        </p:txBody>
      </p:sp>
      <p:pic>
        <p:nvPicPr>
          <p:cNvPr id="49" name="Picture 48"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52"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smtClean="0"/>
              <a:t>Optional - additional logos here (project logo, collaborators, etc.)</a:t>
            </a:r>
            <a:endParaRPr lang="en-US" dirty="0"/>
          </a:p>
        </p:txBody>
      </p:sp>
      <p:sp>
        <p:nvSpPr>
          <p:cNvPr id="15"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smtClean="0"/>
              <a:t>Sponsor logo here</a:t>
            </a:r>
            <a:endParaRPr lang="en-US" dirty="0"/>
          </a:p>
        </p:txBody>
      </p:sp>
      <p:cxnSp>
        <p:nvCxnSpPr>
          <p:cNvPr id="3" name="Straight Connector 2"/>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0" y="330200"/>
            <a:ext cx="9140825"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4" name="Wave 3"/>
          <p:cNvSpPr/>
          <p:nvPr userDrawn="1"/>
        </p:nvSpPr>
        <p:spPr>
          <a:xfrm>
            <a:off x="3175" y="311150"/>
            <a:ext cx="9140825"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5" name="Wave 4"/>
          <p:cNvSpPr/>
          <p:nvPr userDrawn="1"/>
        </p:nvSpPr>
        <p:spPr>
          <a:xfrm>
            <a:off x="0" y="263525"/>
            <a:ext cx="9140825"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6" name="Wave 5"/>
          <p:cNvSpPr/>
          <p:nvPr userDrawn="1"/>
        </p:nvSpPr>
        <p:spPr>
          <a:xfrm>
            <a:off x="0" y="65088"/>
            <a:ext cx="9144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7" name="Rectangle 6"/>
          <p:cNvSpPr/>
          <p:nvPr userDrawn="1"/>
        </p:nvSpPr>
        <p:spPr>
          <a:xfrm>
            <a:off x="0" y="0"/>
            <a:ext cx="9144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dirty="0">
              <a:solidFill>
                <a:prstClr val="white"/>
              </a:solidFill>
            </a:endParaRPr>
          </a:p>
        </p:txBody>
      </p:sp>
      <p:sp>
        <p:nvSpPr>
          <p:cNvPr id="8" name="Wave 7"/>
          <p:cNvSpPr/>
          <p:nvPr userDrawn="1"/>
        </p:nvSpPr>
        <p:spPr>
          <a:xfrm>
            <a:off x="-3175" y="557213"/>
            <a:ext cx="9147175"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9" name="Title Placeholder 1"/>
          <p:cNvSpPr>
            <a:spLocks noGrp="1"/>
          </p:cNvSpPr>
          <p:nvPr>
            <p:ph type="title" hasCustomPrompt="1"/>
          </p:nvPr>
        </p:nvSpPr>
        <p:spPr bwMode="auto">
          <a:xfrm>
            <a:off x="0" y="0"/>
            <a:ext cx="9144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smtClean="0"/>
              <a:t>Title</a:t>
            </a:r>
          </a:p>
        </p:txBody>
      </p:sp>
      <p:sp>
        <p:nvSpPr>
          <p:cNvPr id="1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smtClean="0"/>
              <a:t>Image and caption                      - Visually compelling figure(s) to explain the research               - Include legends and descriptive caption</a:t>
            </a:r>
            <a:endParaRPr lang="en-US" dirty="0"/>
          </a:p>
        </p:txBody>
      </p:sp>
      <p:sp>
        <p:nvSpPr>
          <p:cNvPr id="1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1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smtClean="0"/>
              <a:t>50 words or less</a:t>
            </a:r>
            <a:endParaRPr lang="en-US" dirty="0"/>
          </a:p>
        </p:txBody>
      </p:sp>
      <p:sp>
        <p:nvSpPr>
          <p:cNvPr id="1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smtClean="0"/>
              <a:t>50 words or less Importance, relevance, or intriguing component of the finding to the field</a:t>
            </a:r>
            <a:endParaRPr lang="en-US" dirty="0"/>
          </a:p>
        </p:txBody>
      </p:sp>
      <p:sp>
        <p:nvSpPr>
          <p:cNvPr id="1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smtClean="0"/>
              <a:t>Address the research approach in 2-4 bullet points</a:t>
            </a:r>
          </a:p>
        </p:txBody>
      </p:sp>
      <p:pic>
        <p:nvPicPr>
          <p:cNvPr id="18" name="Picture 17" descr="EES_Logo2015.jpg"/>
          <p:cNvPicPr>
            <a:picLocks noChangeAspect="1"/>
          </p:cNvPicPr>
          <p:nvPr userDrawn="1"/>
        </p:nvPicPr>
        <p:blipFill>
          <a:blip r:embed="rId2" cstate="print"/>
          <a:stretch>
            <a:fillRect/>
          </a:stretch>
        </p:blipFill>
        <p:spPr>
          <a:xfrm>
            <a:off x="6705600" y="6323281"/>
            <a:ext cx="1351650" cy="365760"/>
          </a:xfrm>
          <a:prstGeom prst="rect">
            <a:avLst/>
          </a:prstGeom>
        </p:spPr>
      </p:pic>
      <p:pic>
        <p:nvPicPr>
          <p:cNvPr id="19" name="Picture 18" descr="Berkeley_Lab_Logo_Smal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sp>
        <p:nvSpPr>
          <p:cNvPr id="20" name="Picture Placeholder 51"/>
          <p:cNvSpPr>
            <a:spLocks noGrp="1"/>
          </p:cNvSpPr>
          <p:nvPr>
            <p:ph type="pic" sz="quarter" idx="36" hasCustomPrompt="1"/>
          </p:nvPr>
        </p:nvSpPr>
        <p:spPr>
          <a:xfrm>
            <a:off x="3387725" y="6323013"/>
            <a:ext cx="3187700" cy="439737"/>
          </a:xfrm>
          <a:prstGeom prst="rect">
            <a:avLst/>
          </a:prstGeom>
        </p:spPr>
        <p:txBody>
          <a:bodyPr/>
          <a:lstStyle>
            <a:lvl1pPr>
              <a:defRPr sz="1100">
                <a:solidFill>
                  <a:schemeClr val="accent4"/>
                </a:solidFill>
              </a:defRPr>
            </a:lvl1pPr>
          </a:lstStyle>
          <a:p>
            <a:pPr lvl="0"/>
            <a:r>
              <a:rPr lang="en-US" dirty="0" smtClean="0"/>
              <a:t>Optional - additional logos here (project logo, collaborators, etc.)</a:t>
            </a:r>
            <a:endParaRPr lang="en-US" dirty="0"/>
          </a:p>
        </p:txBody>
      </p:sp>
      <p:sp>
        <p:nvSpPr>
          <p:cNvPr id="21"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smtClean="0"/>
              <a:t>Sponsor logo here</a:t>
            </a:r>
            <a:endParaRPr lang="en-US" dirty="0"/>
          </a:p>
        </p:txBody>
      </p:sp>
      <p:cxnSp>
        <p:nvCxnSpPr>
          <p:cNvPr id="22" name="Straight Connector 21"/>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smtClean="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smtClean="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smtClean="0"/>
              <a:t>Address the research approach in 2-4 bullet points</a:t>
            </a:r>
          </a:p>
          <a:p>
            <a:pPr lvl="0"/>
            <a:r>
              <a:rPr lang="en-US" dirty="0" smtClean="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50" name="Picture 49" descr="Berkeley_Lab_Logo_Smal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58192" y="6304608"/>
            <a:ext cx="667011" cy="519352"/>
          </a:xfrm>
          <a:prstGeom prst="rect">
            <a:avLst/>
          </a:prstGeom>
        </p:spPr>
      </p:pic>
      <p:pic>
        <p:nvPicPr>
          <p:cNvPr id="2" name="Picture 1"/>
          <p:cNvPicPr>
            <a:picLocks noChangeAspect="1"/>
          </p:cNvPicPr>
          <p:nvPr userDrawn="1"/>
        </p:nvPicPr>
        <p:blipFill rotWithShape="1">
          <a:blip r:embed="rId5"/>
          <a:srcRect l="9960" t="27216" r="11667" b="26957"/>
          <a:stretch/>
        </p:blipFill>
        <p:spPr>
          <a:xfrm>
            <a:off x="3092525" y="6354776"/>
            <a:ext cx="1795393" cy="449924"/>
          </a:xfrm>
          <a:prstGeom prst="rect">
            <a:avLst/>
          </a:prstGeom>
        </p:spPr>
      </p:pic>
      <p:pic>
        <p:nvPicPr>
          <p:cNvPr id="5" name="Picture 4"/>
          <p:cNvPicPr>
            <a:picLocks noChangeAspect="1"/>
          </p:cNvPicPr>
          <p:nvPr userDrawn="1"/>
        </p:nvPicPr>
        <p:blipFill>
          <a:blip r:embed="rId6"/>
          <a:stretch>
            <a:fillRect/>
          </a:stretch>
        </p:blipFill>
        <p:spPr>
          <a:xfrm>
            <a:off x="5449398" y="6320736"/>
            <a:ext cx="476591" cy="503224"/>
          </a:xfrm>
          <a:prstGeom prst="rect">
            <a:avLst/>
          </a:prstGeom>
        </p:spPr>
      </p:pic>
      <p:pic>
        <p:nvPicPr>
          <p:cNvPr id="7" name="Picture 6"/>
          <p:cNvPicPr>
            <a:picLocks noChangeAspect="1"/>
          </p:cNvPicPr>
          <p:nvPr userDrawn="1"/>
        </p:nvPicPr>
        <p:blipFill>
          <a:blip r:embed="rId7"/>
          <a:stretch>
            <a:fillRect/>
          </a:stretch>
        </p:blipFill>
        <p:spPr>
          <a:xfrm>
            <a:off x="6557385" y="6304608"/>
            <a:ext cx="1167112" cy="509656"/>
          </a:xfrm>
          <a:prstGeom prst="rect">
            <a:avLst/>
          </a:prstGeom>
        </p:spPr>
      </p:pic>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smtClean="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smtClean="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smtClean="0"/>
              <a:t>Last, F., F. Last, F. last and F. Last (</a:t>
            </a:r>
            <a:r>
              <a:rPr lang="en-US" dirty="0" err="1" smtClean="0"/>
              <a:t>yyyy</a:t>
            </a:r>
            <a:r>
              <a:rPr lang="en-US" dirty="0" smtClean="0"/>
              <a:t>), Title. Journal, Volume (Issue), pages, DOI: 10.xxxxx/</a:t>
            </a:r>
            <a:r>
              <a:rPr lang="en-US" dirty="0" err="1" smtClean="0"/>
              <a:t>xxxxxx</a:t>
            </a:r>
            <a:endParaRPr lang="en-US" dirty="0" smtClean="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smtClean="0"/>
              <a:t>50 words or less</a:t>
            </a:r>
            <a:endParaRPr lang="en-US" dirty="0"/>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smtClean="0"/>
              <a:t>50 words or less Importance, relevance, or intriguing component of the finding to the field</a:t>
            </a:r>
            <a:endParaRPr lang="en-US" dirty="0"/>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smtClean="0"/>
              <a:t>Address the research approach in 2-4 bullet points</a:t>
            </a:r>
          </a:p>
          <a:p>
            <a:pPr lvl="0"/>
            <a:r>
              <a:rPr lang="en-US" dirty="0" smtClean="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67056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77200" y="6248400"/>
            <a:ext cx="762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113679" y="6294120"/>
            <a:ext cx="54864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val="0"/>
              </a:ext>
            </a:extLst>
          </a:blip>
          <a:stretch>
            <a:fillRect/>
          </a:stretch>
        </p:blipFill>
        <p:spPr bwMode="auto">
          <a:xfrm>
            <a:off x="5960576" y="6293639"/>
            <a:ext cx="548640" cy="524054"/>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smtClean="0"/>
              <a:t>Data available at (DOI):</a:t>
            </a:r>
            <a:endParaRPr lang="en-US" dirty="0"/>
          </a:p>
        </p:txBody>
      </p:sp>
    </p:spTree>
    <p:extLst>
      <p:ext uri="{BB962C8B-B14F-4D97-AF65-F5344CB8AC3E}">
        <p14:creationId xmlns:p14="http://schemas.microsoft.com/office/powerpoint/2010/main" val="4887226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Research Details</a:t>
            </a:r>
          </a:p>
        </p:txBody>
      </p:sp>
      <p:sp>
        <p:nvSpPr>
          <p:cNvPr id="6"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Significance and Impact</a:t>
            </a:r>
          </a:p>
        </p:txBody>
      </p:sp>
      <p:sp>
        <p:nvSpPr>
          <p:cNvPr id="7"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smtClean="0"/>
              <a:t>Research Details</a:t>
            </a:r>
          </a:p>
        </p:txBody>
      </p:sp>
      <p:sp>
        <p:nvSpPr>
          <p:cNvPr id="3"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smtClean="0"/>
              <a:t>Significance and Impact</a:t>
            </a:r>
            <a:endParaRPr lang="en-US" dirty="0" smtClean="0"/>
          </a:p>
        </p:txBody>
      </p:sp>
      <p:sp>
        <p:nvSpPr>
          <p:cNvPr id="4"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smtClean="0"/>
              <a:t>Scientific Achievement</a:t>
            </a:r>
            <a:endParaRPr lang="en-US" dirty="0" smtClean="0"/>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Neglecting LW Scattering Yields Significant ESM Biases</a:t>
            </a:r>
            <a:endParaRPr lang="en-US" dirty="0"/>
          </a:p>
        </p:txBody>
      </p:sp>
      <p:sp>
        <p:nvSpPr>
          <p:cNvPr id="12" name="Text Placeholder 11"/>
          <p:cNvSpPr>
            <a:spLocks noGrp="1"/>
          </p:cNvSpPr>
          <p:nvPr>
            <p:ph type="body" sz="quarter" idx="26"/>
          </p:nvPr>
        </p:nvSpPr>
        <p:spPr>
          <a:xfrm>
            <a:off x="12700" y="5479255"/>
            <a:ext cx="3352280" cy="688293"/>
          </a:xfrm>
        </p:spPr>
        <p:txBody>
          <a:bodyPr/>
          <a:lstStyle/>
          <a:p>
            <a:r>
              <a:rPr lang="en-US" b="1" dirty="0"/>
              <a:t>Citation: </a:t>
            </a:r>
            <a:r>
              <a:rPr lang="en-US" dirty="0" err="1"/>
              <a:t>Kuo</a:t>
            </a:r>
            <a:r>
              <a:rPr lang="en-US" dirty="0"/>
              <a:t>, C.-P., Yang, P., Huang, X., Feldman, D., Flanner, M., </a:t>
            </a:r>
            <a:r>
              <a:rPr lang="en-US" dirty="0" err="1"/>
              <a:t>Kuo</a:t>
            </a:r>
            <a:r>
              <a:rPr lang="en-US" dirty="0"/>
              <a:t>, C., &amp; </a:t>
            </a:r>
            <a:r>
              <a:rPr lang="en-US" dirty="0" err="1"/>
              <a:t>Mlawer</a:t>
            </a:r>
            <a:r>
              <a:rPr lang="en-US" dirty="0"/>
              <a:t>, E. J. (2017). Impact of multiple scattering on longwave radiative transfer involving clouds. </a:t>
            </a:r>
            <a:r>
              <a:rPr lang="en-US" i="1" dirty="0"/>
              <a:t>Journal of Advances in Modeling Earth Systems</a:t>
            </a:r>
            <a:r>
              <a:rPr lang="en-US" dirty="0"/>
              <a:t>, 9. https://</a:t>
            </a:r>
            <a:r>
              <a:rPr lang="en-US" dirty="0" err="1"/>
              <a:t>doi.org</a:t>
            </a:r>
            <a:r>
              <a:rPr lang="en-US" dirty="0"/>
              <a:t>/10.1002/2017MS001117</a:t>
            </a:r>
          </a:p>
          <a:p>
            <a:endParaRPr lang="en-US" dirty="0"/>
          </a:p>
        </p:txBody>
      </p:sp>
      <p:sp>
        <p:nvSpPr>
          <p:cNvPr id="14" name="Text Placeholder 13"/>
          <p:cNvSpPr>
            <a:spLocks noGrp="1"/>
          </p:cNvSpPr>
          <p:nvPr>
            <p:ph type="body" sz="quarter" idx="30"/>
          </p:nvPr>
        </p:nvSpPr>
        <p:spPr/>
        <p:txBody>
          <a:bodyPr/>
          <a:lstStyle/>
          <a:p>
            <a:r>
              <a:rPr lang="en-US" dirty="0"/>
              <a:t>The </a:t>
            </a:r>
            <a:r>
              <a:rPr lang="en-US" dirty="0" smtClean="0"/>
              <a:t>goal was to quantify the bias in Earth System Models from neglecting the known physics of multiple scattering from clouds in the infrared (longwave), which is typically done to reduce the computational expense of ESM radiative transfer.</a:t>
            </a:r>
          </a:p>
        </p:txBody>
      </p:sp>
      <p:sp>
        <p:nvSpPr>
          <p:cNvPr id="18" name="Text Placeholder 17"/>
          <p:cNvSpPr>
            <a:spLocks noGrp="1"/>
          </p:cNvSpPr>
          <p:nvPr>
            <p:ph type="body" sz="quarter" idx="34"/>
          </p:nvPr>
        </p:nvSpPr>
        <p:spPr/>
        <p:txBody>
          <a:bodyPr/>
          <a:lstStyle/>
          <a:p>
            <a:r>
              <a:rPr lang="en-US" dirty="0" smtClean="0"/>
              <a:t>This work</a:t>
            </a:r>
            <a:r>
              <a:rPr lang="en-US" dirty="0"/>
              <a:t> </a:t>
            </a:r>
            <a:r>
              <a:rPr lang="en-US" dirty="0" smtClean="0"/>
              <a:t>found that the known physics of infrared multiple scattering is significant for Earth System Models and its neglect leads to a radiative transfer bias that is comparable to the radiative effect from doubling atmospheric carbon dioxide under clear-sky conditions.</a:t>
            </a:r>
          </a:p>
        </p:txBody>
      </p:sp>
      <p:sp>
        <p:nvSpPr>
          <p:cNvPr id="19" name="Text Placeholder 18"/>
          <p:cNvSpPr>
            <a:spLocks noGrp="1"/>
          </p:cNvSpPr>
          <p:nvPr>
            <p:ph type="body" sz="quarter" idx="35"/>
          </p:nvPr>
        </p:nvSpPr>
        <p:spPr/>
        <p:txBody>
          <a:bodyPr>
            <a:normAutofit lnSpcReduction="10000"/>
          </a:bodyPr>
          <a:lstStyle/>
          <a:p>
            <a:r>
              <a:rPr lang="en-US" dirty="0" smtClean="0"/>
              <a:t>Satellite-derived cloud products from CALIPSO, </a:t>
            </a:r>
            <a:r>
              <a:rPr lang="en-US" dirty="0" err="1" smtClean="0"/>
              <a:t>CloudSat</a:t>
            </a:r>
            <a:r>
              <a:rPr lang="en-US" dirty="0" smtClean="0"/>
              <a:t>, CERES, and MODIS CCCM are used to simulate a global map of radiative fluxes and heating rates with longwave scattering for the year 2010.</a:t>
            </a:r>
          </a:p>
          <a:p>
            <a:r>
              <a:rPr lang="en-US" dirty="0" smtClean="0"/>
              <a:t>Results are analyzed relative calculations from a standard ESM radiative transfer routine: RRTMG_LW.</a:t>
            </a:r>
          </a:p>
          <a:p>
            <a:r>
              <a:rPr lang="en-US" dirty="0" smtClean="0"/>
              <a:t>LW scattering decreases, on average, TOA flux by 2.6 W/m</a:t>
            </a:r>
            <a:r>
              <a:rPr lang="en-US" baseline="30000" dirty="0" smtClean="0"/>
              <a:t>2</a:t>
            </a:r>
            <a:r>
              <a:rPr lang="en-US" dirty="0" smtClean="0"/>
              <a:t> and increases surface flux by 1.2 W/m</a:t>
            </a:r>
            <a:r>
              <a:rPr lang="en-US" baseline="30000" dirty="0" smtClean="0"/>
              <a:t>2</a:t>
            </a:r>
            <a:r>
              <a:rPr lang="en-US" dirty="0" smtClean="0"/>
              <a:t>. This represents 10% and 5% of the TOA and surface cloud radiative effect, respectively. The bias is concentrated at wavelengths between 20 and 28 </a:t>
            </a:r>
            <a:r>
              <a:rPr lang="en-US" dirty="0" err="1" smtClean="0"/>
              <a:t>μm</a:t>
            </a:r>
            <a:r>
              <a:rPr lang="en-US" dirty="0" smtClean="0"/>
              <a:t>.</a:t>
            </a:r>
            <a:endParaRPr lang="en-US" dirty="0"/>
          </a:p>
        </p:txBody>
      </p:sp>
      <p:pic>
        <p:nvPicPr>
          <p:cNvPr id="20" name="Picture 2"/>
          <p:cNvPicPr>
            <a:picLocks noGrp="1" noChangeAspect="1" noChangeArrowheads="1"/>
          </p:cNvPicPr>
          <p:nvPr>
            <p:ph sz="quarter" idx="31"/>
          </p:nvPr>
        </p:nvPicPr>
        <p:blipFill rotWithShape="1">
          <a:blip r:embed="rId2" cstate="print"/>
          <a:srcRect l="-1316" t="-1314" r="-1427" b="1"/>
          <a:stretch/>
        </p:blipFill>
        <p:spPr bwMode="auto">
          <a:xfrm>
            <a:off x="203119" y="1177995"/>
            <a:ext cx="3161861" cy="4256437"/>
          </a:xfrm>
          <a:prstGeom prst="rect">
            <a:avLst/>
          </a:prstGeom>
          <a:noFill/>
          <a:ln w="9525">
            <a:noFill/>
            <a:round/>
            <a:headEnd/>
            <a:tailEnd/>
          </a:ln>
        </p:spPr>
      </p:pic>
      <p:sp>
        <p:nvSpPr>
          <p:cNvPr id="6" name="TextBox 5"/>
          <p:cNvSpPr txBox="1"/>
          <p:nvPr/>
        </p:nvSpPr>
        <p:spPr>
          <a:xfrm>
            <a:off x="493059" y="2476797"/>
            <a:ext cx="583551" cy="369332"/>
          </a:xfrm>
          <a:prstGeom prst="rect">
            <a:avLst/>
          </a:prstGeom>
          <a:noFill/>
        </p:spPr>
        <p:txBody>
          <a:bodyPr wrap="none" rtlCol="0">
            <a:spAutoFit/>
          </a:bodyPr>
          <a:lstStyle/>
          <a:p>
            <a:r>
              <a:rPr lang="en-US" dirty="0" smtClean="0"/>
              <a:t>TOA</a:t>
            </a:r>
            <a:endParaRPr lang="en-US" dirty="0"/>
          </a:p>
        </p:txBody>
      </p:sp>
      <p:sp>
        <p:nvSpPr>
          <p:cNvPr id="21" name="TextBox 20"/>
          <p:cNvSpPr txBox="1"/>
          <p:nvPr/>
        </p:nvSpPr>
        <p:spPr>
          <a:xfrm>
            <a:off x="493059" y="4571550"/>
            <a:ext cx="885955" cy="369332"/>
          </a:xfrm>
          <a:prstGeom prst="rect">
            <a:avLst/>
          </a:prstGeom>
          <a:noFill/>
        </p:spPr>
        <p:txBody>
          <a:bodyPr wrap="none" rtlCol="0">
            <a:spAutoFit/>
          </a:bodyPr>
          <a:lstStyle/>
          <a:p>
            <a:r>
              <a:rPr lang="en-US" dirty="0" smtClean="0"/>
              <a:t>Surface</a:t>
            </a:r>
            <a:endParaRPr lang="en-US" dirty="0"/>
          </a:p>
        </p:txBody>
      </p:sp>
      <p:sp>
        <p:nvSpPr>
          <p:cNvPr id="22" name="TextBox 21"/>
          <p:cNvSpPr txBox="1"/>
          <p:nvPr/>
        </p:nvSpPr>
        <p:spPr>
          <a:xfrm>
            <a:off x="212053" y="902928"/>
            <a:ext cx="3101724" cy="323165"/>
          </a:xfrm>
          <a:prstGeom prst="rect">
            <a:avLst/>
          </a:prstGeom>
          <a:noFill/>
        </p:spPr>
        <p:txBody>
          <a:bodyPr wrap="none" rtlCol="0">
            <a:spAutoFit/>
          </a:bodyPr>
          <a:lstStyle/>
          <a:p>
            <a:r>
              <a:rPr lang="en-US" sz="1500" dirty="0" smtClean="0"/>
              <a:t>Absorption − Absorption &amp; Scattering</a:t>
            </a:r>
            <a:endParaRPr lang="en-US" sz="1500" dirty="0"/>
          </a:p>
        </p:txBody>
      </p:sp>
    </p:spTree>
    <p:extLst>
      <p:ext uri="{BB962C8B-B14F-4D97-AF65-F5344CB8AC3E}">
        <p14:creationId xmlns:p14="http://schemas.microsoft.com/office/powerpoint/2010/main" val="376824209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1971</TotalTime>
  <Words>281</Words>
  <Application>Microsoft Macintosh PowerPoint</Application>
  <PresentationFormat>On-screen Show (4:3)</PresentationFormat>
  <Paragraphs>10</Paragraphs>
  <Slides>1</Slides>
  <Notes>0</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Other EESA Highlights (not DOE-SC)</vt:lpstr>
      <vt:lpstr>DOE-SC EESA Highlights</vt:lpstr>
      <vt:lpstr>Neglecting LW Scattering Yields Significant ESM Biases</vt:lpstr>
    </vt:vector>
  </TitlesOfParts>
  <Company>LBNL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Daniel Feldman</cp:lastModifiedBy>
  <cp:revision>96</cp:revision>
  <dcterms:created xsi:type="dcterms:W3CDTF">2016-02-10T19:06:12Z</dcterms:created>
  <dcterms:modified xsi:type="dcterms:W3CDTF">2018-01-02T05:57:24Z</dcterms:modified>
</cp:coreProperties>
</file>