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3" r:id="rId1"/>
    <p:sldMasterId id="2147483688" r:id="rId2"/>
    <p:sldMasterId id="2147483691" r:id="rId3"/>
  </p:sldMasterIdLst>
  <p:notesMasterIdLst>
    <p:notesMasterId r:id="rId5"/>
  </p:notesMasterIdLst>
  <p:handoutMasterIdLst>
    <p:handoutMasterId r:id="rId6"/>
  </p:handoutMasterIdLst>
  <p:sldIdLst>
    <p:sldId id="262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6E25"/>
    <a:srgbClr val="1C75BC"/>
    <a:srgbClr val="88AC2E"/>
    <a:srgbClr val="008000"/>
    <a:srgbClr val="106636"/>
    <a:srgbClr val="276258"/>
    <a:srgbClr val="0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60" autoAdjust="0"/>
    <p:restoredTop sz="94636" autoAdjust="0"/>
  </p:normalViewPr>
  <p:slideViewPr>
    <p:cSldViewPr snapToGrid="0" snapToObjects="1">
      <p:cViewPr varScale="1">
        <p:scale>
          <a:sx n="62" d="100"/>
          <a:sy n="62" d="100"/>
        </p:scale>
        <p:origin x="696" y="60"/>
      </p:cViewPr>
      <p:guideLst>
        <p:guide orient="horz" pos="2160"/>
        <p:guide pos="288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65" d="100"/>
          <a:sy n="65" d="100"/>
        </p:scale>
        <p:origin x="-1542" y="-10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3BC703-3CBD-6E4D-BA71-3FD9FD935D5C}" type="datetimeFigureOut">
              <a:rPr lang="en-US" smtClean="0"/>
              <a:t>6/7/2018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910744-5CF2-5543-BF83-A5596142C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67177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98C03B-BDB1-094E-85E4-DB3D905A6DF3}" type="datetimeFigureOut">
              <a:rPr lang="en-US" smtClean="0"/>
              <a:t>6/7/2018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81C719-3C4F-EB4F-89FE-A3D057C59A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36585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1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1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1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1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her (EES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Placeholder 1"/>
          <p:cNvSpPr>
            <a:spLocks noGrp="1"/>
          </p:cNvSpPr>
          <p:nvPr>
            <p:ph type="title" hasCustomPrompt="1"/>
          </p:nvPr>
        </p:nvSpPr>
        <p:spPr bwMode="auto">
          <a:xfrm>
            <a:off x="0" y="0"/>
            <a:ext cx="9144000" cy="708660"/>
          </a:xfrm>
          <a:prstGeom prst="rect">
            <a:avLst/>
          </a:prstGeom>
          <a:solidFill>
            <a:srgbClr val="1C75BC"/>
          </a:solidFill>
          <a:ln w="9525">
            <a:noFill/>
            <a:miter lim="800000"/>
            <a:headEnd/>
            <a:tailEnd/>
          </a:ln>
        </p:spPr>
        <p:txBody>
          <a:bodyPr anchor="ctr"/>
          <a:lstStyle>
            <a:lvl1pPr marL="0">
              <a:spcBef>
                <a:spcPts val="0"/>
              </a:spcBef>
              <a:defRPr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40" name="Content Placeholder 10"/>
          <p:cNvSpPr>
            <a:spLocks noGrp="1"/>
          </p:cNvSpPr>
          <p:nvPr>
            <p:ph sz="quarter" idx="31" hasCustomPrompt="1"/>
          </p:nvPr>
        </p:nvSpPr>
        <p:spPr>
          <a:xfrm>
            <a:off x="13996" y="782956"/>
            <a:ext cx="3350984" cy="4771004"/>
          </a:xfrm>
          <a:prstGeom prst="rect">
            <a:avLst/>
          </a:prstGeom>
        </p:spPr>
        <p:txBody>
          <a:bodyPr/>
          <a:lstStyle>
            <a:lvl1pPr>
              <a:defRPr sz="1800" b="0" baseline="0">
                <a:solidFill>
                  <a:schemeClr val="accent4"/>
                </a:solidFill>
              </a:defRPr>
            </a:lvl1pPr>
            <a:lvl2pPr>
              <a:defRPr sz="1400"/>
            </a:lvl2pPr>
          </a:lstStyle>
          <a:p>
            <a:pPr lvl="0"/>
            <a:r>
              <a:rPr lang="en-US" dirty="0"/>
              <a:t>Image and caption                      - Visually compelling figure(s) to explain the research               - Include legends and descriptive caption</a:t>
            </a:r>
          </a:p>
        </p:txBody>
      </p:sp>
      <p:sp>
        <p:nvSpPr>
          <p:cNvPr id="41" name="Text Placeholder 30"/>
          <p:cNvSpPr>
            <a:spLocks noGrp="1"/>
          </p:cNvSpPr>
          <p:nvPr>
            <p:ph type="body" sz="quarter" idx="26" hasCustomPrompt="1"/>
          </p:nvPr>
        </p:nvSpPr>
        <p:spPr>
          <a:xfrm>
            <a:off x="12700" y="5553960"/>
            <a:ext cx="3352280" cy="688293"/>
          </a:xfrm>
          <a:prstGeom prst="rect">
            <a:avLst/>
          </a:prstGeom>
        </p:spPr>
        <p:txBody>
          <a:bodyPr>
            <a:noAutofit/>
          </a:bodyPr>
          <a:lstStyle>
            <a:lvl1pPr algn="just">
              <a:lnSpc>
                <a:spcPts val="1000"/>
              </a:lnSpc>
              <a:spcBef>
                <a:spcPts val="0"/>
              </a:spcBef>
              <a:defRPr sz="1000" b="0">
                <a:solidFill>
                  <a:srgbClr val="E86E25"/>
                </a:solidFill>
              </a:defRPr>
            </a:lvl1pPr>
          </a:lstStyle>
          <a:p>
            <a:pPr lvl="0"/>
            <a:r>
              <a:rPr lang="en-US" dirty="0"/>
              <a:t>Last, F., F. Last, F. last and F. Last (</a:t>
            </a:r>
            <a:r>
              <a:rPr lang="en-US" dirty="0" err="1"/>
              <a:t>yyyy</a:t>
            </a:r>
            <a:r>
              <a:rPr lang="en-US" dirty="0"/>
              <a:t>), Title. Journal, Volume (Issue), pages, DOI: 10.xxxxx/</a:t>
            </a:r>
            <a:r>
              <a:rPr lang="en-US" dirty="0" err="1"/>
              <a:t>xxxxxx</a:t>
            </a:r>
            <a:endParaRPr lang="en-US" dirty="0"/>
          </a:p>
        </p:txBody>
      </p:sp>
      <p:sp>
        <p:nvSpPr>
          <p:cNvPr id="44" name="Text Placeholder 23"/>
          <p:cNvSpPr>
            <a:spLocks noGrp="1"/>
          </p:cNvSpPr>
          <p:nvPr>
            <p:ph type="body" sz="quarter" idx="30" hasCustomPrompt="1"/>
          </p:nvPr>
        </p:nvSpPr>
        <p:spPr>
          <a:xfrm>
            <a:off x="3387840" y="1079048"/>
            <a:ext cx="5786275" cy="1214209"/>
          </a:xfrm>
          <a:prstGeom prst="rect">
            <a:avLst/>
          </a:prstGeom>
        </p:spPr>
        <p:txBody>
          <a:bodyPr/>
          <a:lstStyle>
            <a:lvl1pPr marL="228600">
              <a:defRPr sz="1600" b="0">
                <a:solidFill>
                  <a:srgbClr val="1C75BC"/>
                </a:solidFill>
              </a:defRPr>
            </a:lvl1pPr>
          </a:lstStyle>
          <a:p>
            <a:pPr lvl="0"/>
            <a:r>
              <a:rPr lang="en-US" dirty="0"/>
              <a:t>50 words or less</a:t>
            </a:r>
          </a:p>
        </p:txBody>
      </p:sp>
      <p:sp>
        <p:nvSpPr>
          <p:cNvPr id="46" name="Text Placeholder 23"/>
          <p:cNvSpPr>
            <a:spLocks noGrp="1"/>
          </p:cNvSpPr>
          <p:nvPr>
            <p:ph type="body" sz="quarter" idx="34" hasCustomPrompt="1"/>
          </p:nvPr>
        </p:nvSpPr>
        <p:spPr>
          <a:xfrm>
            <a:off x="3387840" y="2641148"/>
            <a:ext cx="5786275" cy="1212396"/>
          </a:xfrm>
          <a:prstGeom prst="rect">
            <a:avLst/>
          </a:prstGeom>
        </p:spPr>
        <p:txBody>
          <a:bodyPr/>
          <a:lstStyle>
            <a:lvl1pPr marL="228600">
              <a:defRPr sz="1600" b="0">
                <a:solidFill>
                  <a:srgbClr val="1C75BC"/>
                </a:solidFill>
              </a:defRPr>
            </a:lvl1pPr>
          </a:lstStyle>
          <a:p>
            <a:pPr lvl="0"/>
            <a:r>
              <a:rPr lang="en-US" dirty="0"/>
              <a:t>50 words or less. Importance, relevance, or intriguing component of the finding to the field</a:t>
            </a:r>
          </a:p>
        </p:txBody>
      </p:sp>
      <p:sp>
        <p:nvSpPr>
          <p:cNvPr id="47" name="Text Placeholder 34"/>
          <p:cNvSpPr>
            <a:spLocks noGrp="1"/>
          </p:cNvSpPr>
          <p:nvPr>
            <p:ph type="body" sz="quarter" idx="35" hasCustomPrompt="1"/>
          </p:nvPr>
        </p:nvSpPr>
        <p:spPr>
          <a:xfrm>
            <a:off x="3387840" y="4214359"/>
            <a:ext cx="5786275" cy="2034041"/>
          </a:xfrm>
          <a:prstGeom prst="rect">
            <a:avLst/>
          </a:prstGeom>
        </p:spPr>
        <p:txBody>
          <a:bodyPr>
            <a:normAutofit/>
          </a:bodyPr>
          <a:lstStyle>
            <a:lvl1pPr marL="285750" indent="-285750">
              <a:buFont typeface="Arial" panose="020B0604020202020204" pitchFamily="34" charset="0"/>
              <a:buChar char="‒"/>
              <a:defRPr sz="1400" b="0">
                <a:solidFill>
                  <a:srgbClr val="1C75BC"/>
                </a:solidFill>
              </a:defRPr>
            </a:lvl1pPr>
          </a:lstStyle>
          <a:p>
            <a:pPr lvl="0"/>
            <a:r>
              <a:rPr lang="en-US" dirty="0"/>
              <a:t>Address the research approach in 2-4 bullet points</a:t>
            </a:r>
          </a:p>
        </p:txBody>
      </p:sp>
      <p:sp>
        <p:nvSpPr>
          <p:cNvPr id="15" name="Picture Placeholder 51"/>
          <p:cNvSpPr>
            <a:spLocks noGrp="1"/>
          </p:cNvSpPr>
          <p:nvPr>
            <p:ph type="pic" sz="quarter" idx="37" hasCustomPrompt="1"/>
          </p:nvPr>
        </p:nvSpPr>
        <p:spPr>
          <a:xfrm>
            <a:off x="347345" y="6330633"/>
            <a:ext cx="2883535" cy="439737"/>
          </a:xfrm>
          <a:prstGeom prst="rect">
            <a:avLst/>
          </a:prstGeom>
        </p:spPr>
        <p:txBody>
          <a:bodyPr/>
          <a:lstStyle>
            <a:lvl1pPr>
              <a:defRPr sz="1100" baseline="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Sponsor logo here</a:t>
            </a:r>
          </a:p>
        </p:txBody>
      </p:sp>
      <p:cxnSp>
        <p:nvCxnSpPr>
          <p:cNvPr id="3" name="Straight Connector 2"/>
          <p:cNvCxnSpPr/>
          <p:nvPr userDrawn="1"/>
        </p:nvCxnSpPr>
        <p:spPr>
          <a:xfrm>
            <a:off x="0" y="734513"/>
            <a:ext cx="9144000" cy="0"/>
          </a:xfrm>
          <a:prstGeom prst="line">
            <a:avLst/>
          </a:prstGeom>
          <a:ln w="50800" cmpd="thickThin">
            <a:solidFill>
              <a:srgbClr val="88AC2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 userDrawn="1"/>
        </p:nvCxnSpPr>
        <p:spPr>
          <a:xfrm>
            <a:off x="0" y="6242253"/>
            <a:ext cx="9144000" cy="0"/>
          </a:xfrm>
          <a:prstGeom prst="line">
            <a:avLst/>
          </a:prstGeom>
          <a:ln w="31750">
            <a:solidFill>
              <a:srgbClr val="88AC2E"/>
            </a:solidFill>
          </a:ln>
          <a:effectLst>
            <a:reflection endPos="50000" dist="12700" dir="5400000" sy="-100000" algn="bl" rotWithShape="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Picture Placeholder 51"/>
          <p:cNvSpPr>
            <a:spLocks noGrp="1"/>
          </p:cNvSpPr>
          <p:nvPr>
            <p:ph type="pic" sz="quarter" idx="36" hasCustomPrompt="1"/>
          </p:nvPr>
        </p:nvSpPr>
        <p:spPr>
          <a:xfrm>
            <a:off x="5789962" y="6337426"/>
            <a:ext cx="3187700" cy="439737"/>
          </a:xfrm>
          <a:prstGeom prst="rect">
            <a:avLst/>
          </a:prstGeom>
        </p:spPr>
        <p:txBody>
          <a:bodyPr/>
          <a:lstStyle>
            <a:lvl1pPr>
              <a:defRPr sz="1100" baseline="0">
                <a:solidFill>
                  <a:srgbClr val="E86E25"/>
                </a:solidFill>
              </a:defRPr>
            </a:lvl1pPr>
          </a:lstStyle>
          <a:p>
            <a:pPr lvl="0"/>
            <a:r>
              <a:rPr lang="en-US" dirty="0"/>
              <a:t>Optional - additional logos here (institutional logo, collaborators, etc.)</a:t>
            </a:r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4600" y="6354776"/>
            <a:ext cx="1416362" cy="441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57866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her (EESA 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Wave 2"/>
          <p:cNvSpPr/>
          <p:nvPr userDrawn="1"/>
        </p:nvSpPr>
        <p:spPr>
          <a:xfrm>
            <a:off x="0" y="330200"/>
            <a:ext cx="9140825" cy="238125"/>
          </a:xfrm>
          <a:prstGeom prst="wave">
            <a:avLst/>
          </a:prstGeom>
          <a:solidFill>
            <a:schemeClr val="accent6">
              <a:lumMod val="75000"/>
            </a:schemeClr>
          </a:solidFill>
          <a:ln w="31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defTabSz="1436888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Wave 3"/>
          <p:cNvSpPr/>
          <p:nvPr userDrawn="1"/>
        </p:nvSpPr>
        <p:spPr>
          <a:xfrm>
            <a:off x="3175" y="311150"/>
            <a:ext cx="9140825" cy="219075"/>
          </a:xfrm>
          <a:prstGeom prst="wave">
            <a:avLst/>
          </a:prstGeom>
          <a:gradFill>
            <a:gsLst>
              <a:gs pos="0">
                <a:srgbClr val="FFCC66"/>
              </a:gs>
              <a:gs pos="100000">
                <a:srgbClr val="FFF495"/>
              </a:gs>
            </a:gsLst>
            <a:lin ang="600000" scaled="0"/>
          </a:gradFill>
          <a:ln w="31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defTabSz="1436888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Wave 4"/>
          <p:cNvSpPr/>
          <p:nvPr userDrawn="1"/>
        </p:nvSpPr>
        <p:spPr>
          <a:xfrm>
            <a:off x="0" y="263525"/>
            <a:ext cx="9140825" cy="233363"/>
          </a:xfrm>
          <a:prstGeom prst="wave">
            <a:avLst/>
          </a:prstGeom>
          <a:gradFill flip="none" rotWithShape="1">
            <a:gsLst>
              <a:gs pos="0">
                <a:srgbClr val="0070C0">
                  <a:shade val="30000"/>
                  <a:satMod val="115000"/>
                </a:srgbClr>
              </a:gs>
              <a:gs pos="50000">
                <a:srgbClr val="0070C0">
                  <a:shade val="67500"/>
                  <a:satMod val="115000"/>
                </a:srgbClr>
              </a:gs>
              <a:gs pos="100000">
                <a:srgbClr val="0070C0">
                  <a:shade val="100000"/>
                  <a:satMod val="115000"/>
                </a:srgbClr>
              </a:gs>
            </a:gsLst>
            <a:lin ang="2700000" scaled="1"/>
            <a:tileRect/>
          </a:gradFill>
          <a:ln w="31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defTabSz="1436888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Wave 5"/>
          <p:cNvSpPr/>
          <p:nvPr userDrawn="1"/>
        </p:nvSpPr>
        <p:spPr>
          <a:xfrm>
            <a:off x="0" y="65088"/>
            <a:ext cx="9144000" cy="361950"/>
          </a:xfrm>
          <a:prstGeom prst="wave">
            <a:avLst/>
          </a:prstGeom>
          <a:gradFill flip="none" rotWithShape="1">
            <a:gsLst>
              <a:gs pos="0">
                <a:srgbClr val="0070C0">
                  <a:shade val="30000"/>
                  <a:satMod val="115000"/>
                </a:srgbClr>
              </a:gs>
              <a:gs pos="50000">
                <a:srgbClr val="0070C0">
                  <a:shade val="67500"/>
                  <a:satMod val="115000"/>
                </a:srgbClr>
              </a:gs>
              <a:gs pos="100000">
                <a:srgbClr val="0070C0">
                  <a:shade val="100000"/>
                  <a:satMod val="115000"/>
                </a:srgbClr>
              </a:gs>
            </a:gsLst>
            <a:lin ang="2700000" scaled="1"/>
            <a:tileRect/>
          </a:gradFill>
          <a:ln w="31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defTabSz="1436888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144000" cy="304800"/>
          </a:xfrm>
          <a:prstGeom prst="rect">
            <a:avLst/>
          </a:prstGeom>
          <a:gradFill flip="none" rotWithShape="1">
            <a:gsLst>
              <a:gs pos="0">
                <a:srgbClr val="0070C0">
                  <a:shade val="30000"/>
                  <a:satMod val="115000"/>
                </a:srgbClr>
              </a:gs>
              <a:gs pos="50000">
                <a:srgbClr val="0070C0">
                  <a:shade val="67500"/>
                  <a:satMod val="115000"/>
                </a:srgbClr>
              </a:gs>
              <a:gs pos="100000">
                <a:srgbClr val="0070C0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436888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Wave 7"/>
          <p:cNvSpPr/>
          <p:nvPr userDrawn="1"/>
        </p:nvSpPr>
        <p:spPr>
          <a:xfrm>
            <a:off x="-3175" y="557213"/>
            <a:ext cx="9147175" cy="233362"/>
          </a:xfrm>
          <a:prstGeom prst="wave">
            <a:avLst/>
          </a:prstGeom>
          <a:solidFill>
            <a:srgbClr val="6BA42C"/>
          </a:solidFill>
          <a:ln w="31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defTabSz="1436888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Title Placeholder 1"/>
          <p:cNvSpPr>
            <a:spLocks noGrp="1"/>
          </p:cNvSpPr>
          <p:nvPr>
            <p:ph type="title" hasCustomPrompt="1"/>
          </p:nvPr>
        </p:nvSpPr>
        <p:spPr bwMode="auto">
          <a:xfrm>
            <a:off x="0" y="0"/>
            <a:ext cx="9144000" cy="708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>
            <a:lvl1pPr marL="0">
              <a:spcBef>
                <a:spcPts val="0"/>
              </a:spcBef>
              <a:defRPr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10" name="Content Placeholder 10"/>
          <p:cNvSpPr>
            <a:spLocks noGrp="1"/>
          </p:cNvSpPr>
          <p:nvPr>
            <p:ph sz="quarter" idx="31" hasCustomPrompt="1"/>
          </p:nvPr>
        </p:nvSpPr>
        <p:spPr>
          <a:xfrm>
            <a:off x="13996" y="782956"/>
            <a:ext cx="3350984" cy="4771004"/>
          </a:xfrm>
          <a:prstGeom prst="rect">
            <a:avLst/>
          </a:prstGeom>
        </p:spPr>
        <p:txBody>
          <a:bodyPr/>
          <a:lstStyle>
            <a:lvl1pPr>
              <a:defRPr sz="1800" b="0" baseline="0">
                <a:solidFill>
                  <a:schemeClr val="accent4"/>
                </a:solidFill>
              </a:defRPr>
            </a:lvl1pPr>
            <a:lvl2pPr>
              <a:defRPr sz="1400"/>
            </a:lvl2pPr>
          </a:lstStyle>
          <a:p>
            <a:pPr lvl="0"/>
            <a:r>
              <a:rPr lang="en-US" dirty="0"/>
              <a:t>Image and caption                      - Visually compelling figure(s) to explain the research               - Include legends and descriptive caption</a:t>
            </a:r>
          </a:p>
        </p:txBody>
      </p:sp>
      <p:sp>
        <p:nvSpPr>
          <p:cNvPr id="11" name="Text Placeholder 30"/>
          <p:cNvSpPr>
            <a:spLocks noGrp="1"/>
          </p:cNvSpPr>
          <p:nvPr>
            <p:ph type="body" sz="quarter" idx="26" hasCustomPrompt="1"/>
          </p:nvPr>
        </p:nvSpPr>
        <p:spPr>
          <a:xfrm>
            <a:off x="12700" y="5553960"/>
            <a:ext cx="3352280" cy="688293"/>
          </a:xfrm>
          <a:prstGeom prst="rect">
            <a:avLst/>
          </a:prstGeom>
        </p:spPr>
        <p:txBody>
          <a:bodyPr>
            <a:noAutofit/>
          </a:bodyPr>
          <a:lstStyle>
            <a:lvl1pPr algn="just">
              <a:lnSpc>
                <a:spcPts val="1000"/>
              </a:lnSpc>
              <a:spcBef>
                <a:spcPts val="0"/>
              </a:spcBef>
              <a:defRPr sz="1000" b="0">
                <a:solidFill>
                  <a:srgbClr val="E86E25"/>
                </a:solidFill>
              </a:defRPr>
            </a:lvl1pPr>
          </a:lstStyle>
          <a:p>
            <a:pPr lvl="0"/>
            <a:r>
              <a:rPr lang="en-US" dirty="0"/>
              <a:t>Last, F., F. Last, F. last and F. Last (</a:t>
            </a:r>
            <a:r>
              <a:rPr lang="en-US" dirty="0" err="1"/>
              <a:t>yyyy</a:t>
            </a:r>
            <a:r>
              <a:rPr lang="en-US" dirty="0"/>
              <a:t>), Title. Journal, Volume (Issue), pages, DOI: 10.xxxxx/</a:t>
            </a:r>
            <a:r>
              <a:rPr lang="en-US" dirty="0" err="1"/>
              <a:t>xxxxxx</a:t>
            </a:r>
            <a:endParaRPr lang="en-US" dirty="0"/>
          </a:p>
        </p:txBody>
      </p:sp>
      <p:sp>
        <p:nvSpPr>
          <p:cNvPr id="14" name="Text Placeholder 23"/>
          <p:cNvSpPr>
            <a:spLocks noGrp="1"/>
          </p:cNvSpPr>
          <p:nvPr>
            <p:ph type="body" sz="quarter" idx="30" hasCustomPrompt="1"/>
          </p:nvPr>
        </p:nvSpPr>
        <p:spPr>
          <a:xfrm>
            <a:off x="3387840" y="1079048"/>
            <a:ext cx="5786275" cy="1214209"/>
          </a:xfrm>
          <a:prstGeom prst="rect">
            <a:avLst/>
          </a:prstGeom>
        </p:spPr>
        <p:txBody>
          <a:bodyPr/>
          <a:lstStyle>
            <a:lvl1pPr marL="228600">
              <a:defRPr sz="1600" b="0">
                <a:solidFill>
                  <a:srgbClr val="1C75BC"/>
                </a:solidFill>
              </a:defRPr>
            </a:lvl1pPr>
          </a:lstStyle>
          <a:p>
            <a:pPr lvl="0"/>
            <a:r>
              <a:rPr lang="en-US" dirty="0"/>
              <a:t>50 words or less</a:t>
            </a:r>
          </a:p>
        </p:txBody>
      </p:sp>
      <p:sp>
        <p:nvSpPr>
          <p:cNvPr id="16" name="Text Placeholder 23"/>
          <p:cNvSpPr>
            <a:spLocks noGrp="1"/>
          </p:cNvSpPr>
          <p:nvPr>
            <p:ph type="body" sz="quarter" idx="34" hasCustomPrompt="1"/>
          </p:nvPr>
        </p:nvSpPr>
        <p:spPr>
          <a:xfrm>
            <a:off x="3387840" y="2641148"/>
            <a:ext cx="5786275" cy="1212396"/>
          </a:xfrm>
          <a:prstGeom prst="rect">
            <a:avLst/>
          </a:prstGeom>
        </p:spPr>
        <p:txBody>
          <a:bodyPr/>
          <a:lstStyle>
            <a:lvl1pPr marL="228600">
              <a:defRPr sz="1600" b="0">
                <a:solidFill>
                  <a:srgbClr val="1C75BC"/>
                </a:solidFill>
              </a:defRPr>
            </a:lvl1pPr>
          </a:lstStyle>
          <a:p>
            <a:pPr lvl="0"/>
            <a:r>
              <a:rPr lang="en-US" dirty="0"/>
              <a:t>50 words or less. Importance, relevance, or intriguing component of the finding to the field</a:t>
            </a:r>
          </a:p>
        </p:txBody>
      </p:sp>
      <p:sp>
        <p:nvSpPr>
          <p:cNvPr id="17" name="Text Placeholder 34"/>
          <p:cNvSpPr>
            <a:spLocks noGrp="1"/>
          </p:cNvSpPr>
          <p:nvPr>
            <p:ph type="body" sz="quarter" idx="35" hasCustomPrompt="1"/>
          </p:nvPr>
        </p:nvSpPr>
        <p:spPr>
          <a:xfrm>
            <a:off x="3387840" y="4214359"/>
            <a:ext cx="5786275" cy="2034041"/>
          </a:xfrm>
          <a:prstGeom prst="rect">
            <a:avLst/>
          </a:prstGeom>
        </p:spPr>
        <p:txBody>
          <a:bodyPr>
            <a:normAutofit/>
          </a:bodyPr>
          <a:lstStyle>
            <a:lvl1pPr marL="285750" indent="-285750">
              <a:buFont typeface="Arial" panose="020B0604020202020204" pitchFamily="34" charset="0"/>
              <a:buChar char="‒"/>
              <a:defRPr sz="1400" b="0">
                <a:solidFill>
                  <a:srgbClr val="1C75BC"/>
                </a:solidFill>
              </a:defRPr>
            </a:lvl1pPr>
          </a:lstStyle>
          <a:p>
            <a:pPr lvl="0"/>
            <a:r>
              <a:rPr lang="en-US" dirty="0"/>
              <a:t>Address the research approach in 2-4 bullet points</a:t>
            </a:r>
          </a:p>
        </p:txBody>
      </p:sp>
      <p:sp>
        <p:nvSpPr>
          <p:cNvPr id="21" name="Picture Placeholder 51"/>
          <p:cNvSpPr>
            <a:spLocks noGrp="1"/>
          </p:cNvSpPr>
          <p:nvPr>
            <p:ph type="pic" sz="quarter" idx="37" hasCustomPrompt="1"/>
          </p:nvPr>
        </p:nvSpPr>
        <p:spPr>
          <a:xfrm>
            <a:off x="347345" y="6330633"/>
            <a:ext cx="2883535" cy="439737"/>
          </a:xfrm>
          <a:prstGeom prst="rect">
            <a:avLst/>
          </a:prstGeom>
        </p:spPr>
        <p:txBody>
          <a:bodyPr/>
          <a:lstStyle>
            <a:lvl1pPr>
              <a:defRPr sz="1100" baseline="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Sponsor logo here</a:t>
            </a:r>
          </a:p>
        </p:txBody>
      </p:sp>
      <p:cxnSp>
        <p:nvCxnSpPr>
          <p:cNvPr id="22" name="Straight Connector 21"/>
          <p:cNvCxnSpPr/>
          <p:nvPr userDrawn="1"/>
        </p:nvCxnSpPr>
        <p:spPr>
          <a:xfrm>
            <a:off x="0" y="734513"/>
            <a:ext cx="9144000" cy="0"/>
          </a:xfrm>
          <a:prstGeom prst="line">
            <a:avLst/>
          </a:prstGeom>
          <a:ln w="50800" cmpd="thickThin">
            <a:solidFill>
              <a:srgbClr val="88AC2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 userDrawn="1"/>
        </p:nvCxnSpPr>
        <p:spPr>
          <a:xfrm>
            <a:off x="0" y="6242253"/>
            <a:ext cx="9144000" cy="0"/>
          </a:xfrm>
          <a:prstGeom prst="line">
            <a:avLst/>
          </a:prstGeom>
          <a:ln w="31750">
            <a:solidFill>
              <a:srgbClr val="88AC2E"/>
            </a:solidFill>
          </a:ln>
          <a:effectLst>
            <a:reflection endPos="50000" dist="12700" dir="5400000" sy="-100000" algn="bl" rotWithShape="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Picture Placeholder 51"/>
          <p:cNvSpPr>
            <a:spLocks noGrp="1"/>
          </p:cNvSpPr>
          <p:nvPr>
            <p:ph type="pic" sz="quarter" idx="36" hasCustomPrompt="1"/>
          </p:nvPr>
        </p:nvSpPr>
        <p:spPr>
          <a:xfrm>
            <a:off x="5789962" y="6337426"/>
            <a:ext cx="3187700" cy="439737"/>
          </a:xfrm>
          <a:prstGeom prst="rect">
            <a:avLst/>
          </a:prstGeom>
        </p:spPr>
        <p:txBody>
          <a:bodyPr/>
          <a:lstStyle>
            <a:lvl1pPr>
              <a:defRPr sz="1100" baseline="0">
                <a:solidFill>
                  <a:srgbClr val="E86E25"/>
                </a:solidFill>
              </a:defRPr>
            </a:lvl1pPr>
          </a:lstStyle>
          <a:p>
            <a:pPr lvl="0"/>
            <a:r>
              <a:rPr lang="en-US" dirty="0"/>
              <a:t>Optional - additional logos here (institutional logo, collaborators, etc.)</a:t>
            </a:r>
          </a:p>
        </p:txBody>
      </p:sp>
      <p:pic>
        <p:nvPicPr>
          <p:cNvPr id="25" name="Picture 2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4600" y="6354776"/>
            <a:ext cx="1416362" cy="441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43394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E-SC generic (BER or BES)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Placeholder 1"/>
          <p:cNvSpPr>
            <a:spLocks noGrp="1"/>
          </p:cNvSpPr>
          <p:nvPr>
            <p:ph type="title" hasCustomPrompt="1"/>
          </p:nvPr>
        </p:nvSpPr>
        <p:spPr bwMode="auto">
          <a:xfrm>
            <a:off x="366486" y="-4627"/>
            <a:ext cx="8392886" cy="708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>
            <a:lvl1pPr>
              <a:defRPr b="1" baseline="0">
                <a:solidFill>
                  <a:srgbClr val="008000"/>
                </a:solidFill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40" name="Content Placeholder 10"/>
          <p:cNvSpPr>
            <a:spLocks noGrp="1"/>
          </p:cNvSpPr>
          <p:nvPr>
            <p:ph sz="quarter" idx="31" hasCustomPrompt="1"/>
          </p:nvPr>
        </p:nvSpPr>
        <p:spPr>
          <a:xfrm>
            <a:off x="13996" y="782956"/>
            <a:ext cx="3350984" cy="4771004"/>
          </a:xfrm>
          <a:prstGeom prst="rect">
            <a:avLst/>
          </a:prstGeom>
        </p:spPr>
        <p:txBody>
          <a:bodyPr/>
          <a:lstStyle>
            <a:lvl1pPr>
              <a:defRPr sz="1800" b="0" baseline="0">
                <a:solidFill>
                  <a:srgbClr val="008000"/>
                </a:solidFill>
              </a:defRPr>
            </a:lvl1pPr>
            <a:lvl2pPr>
              <a:defRPr sz="1400"/>
            </a:lvl2pPr>
          </a:lstStyle>
          <a:p>
            <a:pPr lvl="0"/>
            <a:r>
              <a:rPr lang="en-US" dirty="0"/>
              <a:t>Image and caption                      - Visually compelling figure(s) to explain the research               - Include legends and descriptive caption                     - DOE has the right to use published journal images per contractual funding agreements</a:t>
            </a:r>
          </a:p>
          <a:p>
            <a:pPr lvl="1"/>
            <a:endParaRPr lang="en-US" dirty="0"/>
          </a:p>
        </p:txBody>
      </p:sp>
      <p:sp>
        <p:nvSpPr>
          <p:cNvPr id="41" name="Text Placeholder 30"/>
          <p:cNvSpPr>
            <a:spLocks noGrp="1"/>
          </p:cNvSpPr>
          <p:nvPr>
            <p:ph type="body" sz="quarter" idx="26" hasCustomPrompt="1"/>
          </p:nvPr>
        </p:nvSpPr>
        <p:spPr>
          <a:xfrm>
            <a:off x="12700" y="5553960"/>
            <a:ext cx="3352280" cy="688293"/>
          </a:xfrm>
          <a:prstGeom prst="rect">
            <a:avLst/>
          </a:prstGeom>
        </p:spPr>
        <p:txBody>
          <a:bodyPr>
            <a:noAutofit/>
          </a:bodyPr>
          <a:lstStyle>
            <a:lvl1pPr algn="just">
              <a:lnSpc>
                <a:spcPts val="1000"/>
              </a:lnSpc>
              <a:spcBef>
                <a:spcPts val="0"/>
              </a:spcBef>
              <a:defRPr sz="1000" b="0"/>
            </a:lvl1pPr>
          </a:lstStyle>
          <a:p>
            <a:pPr lvl="0"/>
            <a:r>
              <a:rPr lang="en-US" dirty="0"/>
              <a:t>Last, F., F. Last, F. last and F. Last (</a:t>
            </a:r>
            <a:r>
              <a:rPr lang="en-US" dirty="0" err="1"/>
              <a:t>yyyy</a:t>
            </a:r>
            <a:r>
              <a:rPr lang="en-US" dirty="0"/>
              <a:t>), Title. Journal, Volume (Issue), pages, DOI: 10.xxxxx/</a:t>
            </a:r>
            <a:r>
              <a:rPr lang="en-US" dirty="0" err="1"/>
              <a:t>xxxxxx</a:t>
            </a:r>
            <a:endParaRPr lang="en-US" dirty="0"/>
          </a:p>
        </p:txBody>
      </p:sp>
      <p:sp>
        <p:nvSpPr>
          <p:cNvPr id="44" name="Text Placeholder 23"/>
          <p:cNvSpPr>
            <a:spLocks noGrp="1"/>
          </p:cNvSpPr>
          <p:nvPr>
            <p:ph type="body" sz="quarter" idx="30" hasCustomPrompt="1"/>
          </p:nvPr>
        </p:nvSpPr>
        <p:spPr>
          <a:xfrm>
            <a:off x="3387840" y="1079048"/>
            <a:ext cx="5786275" cy="1214209"/>
          </a:xfrm>
          <a:prstGeom prst="rect">
            <a:avLst/>
          </a:prstGeom>
        </p:spPr>
        <p:txBody>
          <a:bodyPr/>
          <a:lstStyle>
            <a:lvl1pPr marL="228600">
              <a:defRPr sz="16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50 words or less</a:t>
            </a:r>
          </a:p>
        </p:txBody>
      </p:sp>
      <p:sp>
        <p:nvSpPr>
          <p:cNvPr id="46" name="Text Placeholder 23"/>
          <p:cNvSpPr>
            <a:spLocks noGrp="1"/>
          </p:cNvSpPr>
          <p:nvPr>
            <p:ph type="body" sz="quarter" idx="34" hasCustomPrompt="1"/>
          </p:nvPr>
        </p:nvSpPr>
        <p:spPr>
          <a:xfrm>
            <a:off x="3387840" y="2641148"/>
            <a:ext cx="5786275" cy="1212396"/>
          </a:xfrm>
          <a:prstGeom prst="rect">
            <a:avLst/>
          </a:prstGeom>
        </p:spPr>
        <p:txBody>
          <a:bodyPr/>
          <a:lstStyle>
            <a:lvl1pPr marL="228600">
              <a:defRPr sz="16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50 words or less. Importance, relevance, or intriguing component of the finding to the field</a:t>
            </a:r>
          </a:p>
        </p:txBody>
      </p:sp>
      <p:sp>
        <p:nvSpPr>
          <p:cNvPr id="47" name="Text Placeholder 34"/>
          <p:cNvSpPr>
            <a:spLocks noGrp="1"/>
          </p:cNvSpPr>
          <p:nvPr>
            <p:ph type="body" sz="quarter" idx="35" hasCustomPrompt="1"/>
          </p:nvPr>
        </p:nvSpPr>
        <p:spPr>
          <a:xfrm>
            <a:off x="3387840" y="4214359"/>
            <a:ext cx="5786275" cy="2034041"/>
          </a:xfrm>
          <a:prstGeom prst="rect">
            <a:avLst/>
          </a:prstGeom>
        </p:spPr>
        <p:txBody>
          <a:bodyPr>
            <a:normAutofit/>
          </a:bodyPr>
          <a:lstStyle>
            <a:lvl1pPr marL="285750" indent="-285750">
              <a:buFont typeface="Arial" panose="020B0604020202020204" pitchFamily="34" charset="0"/>
              <a:buChar char="‒"/>
              <a:defRPr sz="14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Address the research approach in 2-4 bullet points</a:t>
            </a:r>
          </a:p>
          <a:p>
            <a:pPr lvl="0"/>
            <a:r>
              <a:rPr lang="en-US" dirty="0"/>
              <a:t>Only if needed: Give a ~175 word detailed explanation and/or additional description of figure if needed in the PowerPoint Notes section</a:t>
            </a:r>
          </a:p>
        </p:txBody>
      </p:sp>
      <p:pic>
        <p:nvPicPr>
          <p:cNvPr id="48" name="Picture 9" descr="horizontal-logo-green-text.jp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354776"/>
            <a:ext cx="2438400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2" name="Picture Placeholder 51"/>
          <p:cNvSpPr>
            <a:spLocks noGrp="1"/>
          </p:cNvSpPr>
          <p:nvPr>
            <p:ph type="pic" sz="quarter" idx="36" hasCustomPrompt="1"/>
          </p:nvPr>
        </p:nvSpPr>
        <p:spPr>
          <a:xfrm>
            <a:off x="5789962" y="6337426"/>
            <a:ext cx="3187700" cy="439737"/>
          </a:xfrm>
          <a:prstGeom prst="rect">
            <a:avLst/>
          </a:prstGeom>
        </p:spPr>
        <p:txBody>
          <a:bodyPr/>
          <a:lstStyle>
            <a:lvl1pPr>
              <a:defRPr sz="1100" baseline="0">
                <a:solidFill>
                  <a:srgbClr val="E86E25"/>
                </a:solidFill>
              </a:defRPr>
            </a:lvl1pPr>
          </a:lstStyle>
          <a:p>
            <a:pPr lvl="0"/>
            <a:r>
              <a:rPr lang="en-US" dirty="0"/>
              <a:t>Optional - additional logos here (institutional logo, collaborators, etc.)</a:t>
            </a: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4600" y="6354776"/>
            <a:ext cx="1416362" cy="441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37330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atershed Function SF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Placeholder 1"/>
          <p:cNvSpPr>
            <a:spLocks noGrp="1"/>
          </p:cNvSpPr>
          <p:nvPr>
            <p:ph type="title" hasCustomPrompt="1"/>
          </p:nvPr>
        </p:nvSpPr>
        <p:spPr bwMode="auto">
          <a:xfrm>
            <a:off x="366486" y="-4627"/>
            <a:ext cx="8392886" cy="708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>
            <a:lvl1pPr>
              <a:defRPr b="1" baseline="0">
                <a:solidFill>
                  <a:srgbClr val="008000"/>
                </a:solidFill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40" name="Content Placeholder 10"/>
          <p:cNvSpPr>
            <a:spLocks noGrp="1"/>
          </p:cNvSpPr>
          <p:nvPr>
            <p:ph sz="quarter" idx="31" hasCustomPrompt="1"/>
          </p:nvPr>
        </p:nvSpPr>
        <p:spPr>
          <a:xfrm>
            <a:off x="13996" y="782956"/>
            <a:ext cx="3350984" cy="4771004"/>
          </a:xfrm>
          <a:prstGeom prst="rect">
            <a:avLst/>
          </a:prstGeom>
        </p:spPr>
        <p:txBody>
          <a:bodyPr/>
          <a:lstStyle>
            <a:lvl1pPr>
              <a:defRPr sz="1800" b="0" baseline="0">
                <a:solidFill>
                  <a:srgbClr val="008000"/>
                </a:solidFill>
              </a:defRPr>
            </a:lvl1pPr>
            <a:lvl2pPr>
              <a:defRPr sz="1400"/>
            </a:lvl2pPr>
          </a:lstStyle>
          <a:p>
            <a:pPr lvl="0"/>
            <a:r>
              <a:rPr lang="en-US" dirty="0"/>
              <a:t>Image and caption                      - Visually compelling figure(s) to explain the research               - Include legends and descriptive caption                     - DOE has the right to use published journal images per contractual funding agreements</a:t>
            </a:r>
          </a:p>
          <a:p>
            <a:pPr lvl="1"/>
            <a:endParaRPr lang="en-US" dirty="0"/>
          </a:p>
        </p:txBody>
      </p:sp>
      <p:sp>
        <p:nvSpPr>
          <p:cNvPr id="41" name="Text Placeholder 30"/>
          <p:cNvSpPr>
            <a:spLocks noGrp="1"/>
          </p:cNvSpPr>
          <p:nvPr>
            <p:ph type="body" sz="quarter" idx="26" hasCustomPrompt="1"/>
          </p:nvPr>
        </p:nvSpPr>
        <p:spPr>
          <a:xfrm>
            <a:off x="12700" y="5553960"/>
            <a:ext cx="3352280" cy="688293"/>
          </a:xfrm>
          <a:prstGeom prst="rect">
            <a:avLst/>
          </a:prstGeom>
        </p:spPr>
        <p:txBody>
          <a:bodyPr>
            <a:noAutofit/>
          </a:bodyPr>
          <a:lstStyle>
            <a:lvl1pPr algn="just">
              <a:lnSpc>
                <a:spcPts val="1000"/>
              </a:lnSpc>
              <a:spcBef>
                <a:spcPts val="0"/>
              </a:spcBef>
              <a:defRPr sz="1000" b="0"/>
            </a:lvl1pPr>
          </a:lstStyle>
          <a:p>
            <a:pPr lvl="0"/>
            <a:r>
              <a:rPr lang="en-US" dirty="0"/>
              <a:t>Last, F., F. Last, F. last and F. Last (</a:t>
            </a:r>
            <a:r>
              <a:rPr lang="en-US" dirty="0" err="1"/>
              <a:t>yyyy</a:t>
            </a:r>
            <a:r>
              <a:rPr lang="en-US" dirty="0"/>
              <a:t>), Title. Journal, Volume (Issue), pages, DOI: 10.xxxxx/</a:t>
            </a:r>
            <a:r>
              <a:rPr lang="en-US" dirty="0" err="1"/>
              <a:t>xxxxxx</a:t>
            </a:r>
            <a:endParaRPr lang="en-US" dirty="0"/>
          </a:p>
        </p:txBody>
      </p:sp>
      <p:sp>
        <p:nvSpPr>
          <p:cNvPr id="44" name="Text Placeholder 23"/>
          <p:cNvSpPr>
            <a:spLocks noGrp="1"/>
          </p:cNvSpPr>
          <p:nvPr>
            <p:ph type="body" sz="quarter" idx="30" hasCustomPrompt="1"/>
          </p:nvPr>
        </p:nvSpPr>
        <p:spPr>
          <a:xfrm>
            <a:off x="3387840" y="1079048"/>
            <a:ext cx="5786275" cy="1214209"/>
          </a:xfrm>
          <a:prstGeom prst="rect">
            <a:avLst/>
          </a:prstGeom>
        </p:spPr>
        <p:txBody>
          <a:bodyPr/>
          <a:lstStyle>
            <a:lvl1pPr marL="228600">
              <a:defRPr sz="16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50 words or less</a:t>
            </a:r>
          </a:p>
        </p:txBody>
      </p:sp>
      <p:sp>
        <p:nvSpPr>
          <p:cNvPr id="46" name="Text Placeholder 23"/>
          <p:cNvSpPr>
            <a:spLocks noGrp="1"/>
          </p:cNvSpPr>
          <p:nvPr>
            <p:ph type="body" sz="quarter" idx="34" hasCustomPrompt="1"/>
          </p:nvPr>
        </p:nvSpPr>
        <p:spPr>
          <a:xfrm>
            <a:off x="3387840" y="2641148"/>
            <a:ext cx="5786275" cy="1212396"/>
          </a:xfrm>
          <a:prstGeom prst="rect">
            <a:avLst/>
          </a:prstGeom>
        </p:spPr>
        <p:txBody>
          <a:bodyPr/>
          <a:lstStyle>
            <a:lvl1pPr marL="228600">
              <a:defRPr sz="16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50 words or less. Importance, relevance, or intriguing component of the finding to the field</a:t>
            </a:r>
          </a:p>
        </p:txBody>
      </p:sp>
      <p:sp>
        <p:nvSpPr>
          <p:cNvPr id="47" name="Text Placeholder 34"/>
          <p:cNvSpPr>
            <a:spLocks noGrp="1"/>
          </p:cNvSpPr>
          <p:nvPr>
            <p:ph type="body" sz="quarter" idx="35" hasCustomPrompt="1"/>
          </p:nvPr>
        </p:nvSpPr>
        <p:spPr>
          <a:xfrm>
            <a:off x="3387840" y="4214359"/>
            <a:ext cx="5786275" cy="2034041"/>
          </a:xfrm>
          <a:prstGeom prst="rect">
            <a:avLst/>
          </a:prstGeom>
        </p:spPr>
        <p:txBody>
          <a:bodyPr>
            <a:normAutofit/>
          </a:bodyPr>
          <a:lstStyle>
            <a:lvl1pPr marL="285750" indent="-285750">
              <a:buFont typeface="Arial" panose="020B0604020202020204" pitchFamily="34" charset="0"/>
              <a:buChar char="‒"/>
              <a:defRPr sz="14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Address the research approach in 2-4 bullet points</a:t>
            </a:r>
          </a:p>
          <a:p>
            <a:pPr lvl="0"/>
            <a:r>
              <a:rPr lang="en-US" dirty="0"/>
              <a:t>Only if needed: Give a ~175 word detailed explanation and/or additional description of figure if needed in the PowerPoint Notes section</a:t>
            </a:r>
          </a:p>
        </p:txBody>
      </p:sp>
      <p:pic>
        <p:nvPicPr>
          <p:cNvPr id="48" name="Picture 9" descr="horizontal-logo-green-text.jp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354776"/>
            <a:ext cx="2438400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 Placeholder 2"/>
          <p:cNvSpPr>
            <a:spLocks noGrp="1"/>
          </p:cNvSpPr>
          <p:nvPr>
            <p:ph type="body" sz="quarter" idx="36" hasCustomPrompt="1"/>
          </p:nvPr>
        </p:nvSpPr>
        <p:spPr>
          <a:xfrm>
            <a:off x="14288" y="5308600"/>
            <a:ext cx="3373437" cy="246063"/>
          </a:xfrm>
          <a:prstGeom prst="rect">
            <a:avLst/>
          </a:prstGeom>
        </p:spPr>
        <p:txBody>
          <a:bodyPr/>
          <a:lstStyle>
            <a:lvl1pPr>
              <a:defRPr sz="1000" baseline="0"/>
            </a:lvl1pPr>
          </a:lstStyle>
          <a:p>
            <a:pPr lvl="0"/>
            <a:r>
              <a:rPr lang="en-US" dirty="0"/>
              <a:t>Data available at (DOI):</a:t>
            </a:r>
          </a:p>
        </p:txBody>
      </p:sp>
      <p:sp>
        <p:nvSpPr>
          <p:cNvPr id="14" name="Picture Placeholder 51"/>
          <p:cNvSpPr>
            <a:spLocks noGrp="1"/>
          </p:cNvSpPr>
          <p:nvPr>
            <p:ph type="pic" sz="quarter" idx="37" hasCustomPrompt="1"/>
          </p:nvPr>
        </p:nvSpPr>
        <p:spPr>
          <a:xfrm>
            <a:off x="5789962" y="6337426"/>
            <a:ext cx="3187700" cy="439737"/>
          </a:xfrm>
          <a:prstGeom prst="rect">
            <a:avLst/>
          </a:prstGeom>
        </p:spPr>
        <p:txBody>
          <a:bodyPr/>
          <a:lstStyle>
            <a:lvl1pPr>
              <a:defRPr sz="1100" baseline="0">
                <a:solidFill>
                  <a:srgbClr val="E86E25"/>
                </a:solidFill>
              </a:defRPr>
            </a:lvl1pPr>
          </a:lstStyle>
          <a:p>
            <a:pPr lvl="0"/>
            <a:r>
              <a:rPr lang="en-US" dirty="0"/>
              <a:t>Optional - additional logos here (institutional logo, collaborators, etc.)</a:t>
            </a:r>
          </a:p>
        </p:txBody>
      </p:sp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4600" y="6354776"/>
            <a:ext cx="1416362" cy="441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8722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E-SC generic (BER or BES)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Placeholder 1"/>
          <p:cNvSpPr>
            <a:spLocks noGrp="1"/>
          </p:cNvSpPr>
          <p:nvPr>
            <p:ph type="title" hasCustomPrompt="1"/>
          </p:nvPr>
        </p:nvSpPr>
        <p:spPr bwMode="auto">
          <a:xfrm>
            <a:off x="366486" y="-4627"/>
            <a:ext cx="8392886" cy="708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>
            <a:lvl1pPr>
              <a:defRPr b="1" baseline="0">
                <a:solidFill>
                  <a:srgbClr val="008000"/>
                </a:solidFill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40" name="Content Placeholder 10"/>
          <p:cNvSpPr>
            <a:spLocks noGrp="1"/>
          </p:cNvSpPr>
          <p:nvPr>
            <p:ph sz="quarter" idx="31" hasCustomPrompt="1"/>
          </p:nvPr>
        </p:nvSpPr>
        <p:spPr>
          <a:xfrm>
            <a:off x="4572000" y="762798"/>
            <a:ext cx="4532604" cy="2652919"/>
          </a:xfrm>
          <a:prstGeom prst="rect">
            <a:avLst/>
          </a:prstGeom>
        </p:spPr>
        <p:txBody>
          <a:bodyPr/>
          <a:lstStyle>
            <a:lvl1pPr>
              <a:defRPr sz="1800" b="0" baseline="0">
                <a:solidFill>
                  <a:srgbClr val="008000"/>
                </a:solidFill>
              </a:defRPr>
            </a:lvl1pPr>
            <a:lvl2pPr>
              <a:defRPr sz="1400"/>
            </a:lvl2pPr>
          </a:lstStyle>
          <a:p>
            <a:pPr lvl="0"/>
            <a:r>
              <a:rPr lang="en-US" dirty="0"/>
              <a:t>Image and caption</a:t>
            </a:r>
          </a:p>
          <a:p>
            <a:pPr lvl="0"/>
            <a:r>
              <a:rPr lang="en-US" dirty="0"/>
              <a:t>- Visually compelling figure(s) to explain the research</a:t>
            </a:r>
          </a:p>
          <a:p>
            <a:pPr lvl="0"/>
            <a:r>
              <a:rPr lang="en-US" dirty="0"/>
              <a:t>- Include legends and descriptive caption                     - DOE has the right to use published journal images per contractual funding agreements</a:t>
            </a:r>
          </a:p>
          <a:p>
            <a:pPr lvl="1"/>
            <a:endParaRPr lang="en-US" dirty="0"/>
          </a:p>
        </p:txBody>
      </p:sp>
      <p:sp>
        <p:nvSpPr>
          <p:cNvPr id="41" name="Text Placeholder 30"/>
          <p:cNvSpPr>
            <a:spLocks noGrp="1"/>
          </p:cNvSpPr>
          <p:nvPr>
            <p:ph type="body" sz="quarter" idx="26" hasCustomPrompt="1"/>
          </p:nvPr>
        </p:nvSpPr>
        <p:spPr>
          <a:xfrm>
            <a:off x="366486" y="5764793"/>
            <a:ext cx="8392886" cy="477460"/>
          </a:xfrm>
          <a:prstGeom prst="rect">
            <a:avLst/>
          </a:prstGeom>
        </p:spPr>
        <p:txBody>
          <a:bodyPr anchor="ctr">
            <a:noAutofit/>
          </a:bodyPr>
          <a:lstStyle>
            <a:lvl1pPr algn="ctr">
              <a:lnSpc>
                <a:spcPts val="1000"/>
              </a:lnSpc>
              <a:spcBef>
                <a:spcPts val="0"/>
              </a:spcBef>
              <a:defRPr sz="1000" b="0"/>
            </a:lvl1pPr>
          </a:lstStyle>
          <a:p>
            <a:pPr lvl="0"/>
            <a:r>
              <a:rPr lang="en-US" dirty="0"/>
              <a:t>Last, F., F. Last, F. last and F. Last (</a:t>
            </a:r>
            <a:r>
              <a:rPr lang="en-US" dirty="0" err="1"/>
              <a:t>yyyy</a:t>
            </a:r>
            <a:r>
              <a:rPr lang="en-US" dirty="0"/>
              <a:t>), Title. Journal, Volume (Issue), pages, DOI: 10.xxxxx/</a:t>
            </a:r>
            <a:r>
              <a:rPr lang="en-US" dirty="0" err="1"/>
              <a:t>xxxxxx</a:t>
            </a:r>
            <a:endParaRPr lang="en-US" dirty="0"/>
          </a:p>
        </p:txBody>
      </p:sp>
      <p:sp>
        <p:nvSpPr>
          <p:cNvPr id="44" name="Text Placeholder 23"/>
          <p:cNvSpPr>
            <a:spLocks noGrp="1"/>
          </p:cNvSpPr>
          <p:nvPr>
            <p:ph type="body" sz="quarter" idx="30" hasCustomPrompt="1"/>
          </p:nvPr>
        </p:nvSpPr>
        <p:spPr>
          <a:xfrm>
            <a:off x="0" y="1059206"/>
            <a:ext cx="4627515" cy="2356511"/>
          </a:xfrm>
          <a:prstGeom prst="rect">
            <a:avLst/>
          </a:prstGeom>
        </p:spPr>
        <p:txBody>
          <a:bodyPr/>
          <a:lstStyle>
            <a:lvl1pPr marL="228600" algn="just">
              <a:defRPr sz="16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50 words or less</a:t>
            </a:r>
          </a:p>
        </p:txBody>
      </p:sp>
      <p:sp>
        <p:nvSpPr>
          <p:cNvPr id="46" name="Text Placeholder 23"/>
          <p:cNvSpPr>
            <a:spLocks noGrp="1"/>
          </p:cNvSpPr>
          <p:nvPr>
            <p:ph type="body" sz="quarter" idx="34" hasCustomPrompt="1"/>
          </p:nvPr>
        </p:nvSpPr>
        <p:spPr>
          <a:xfrm>
            <a:off x="0" y="3730751"/>
            <a:ext cx="4627515" cy="2034041"/>
          </a:xfrm>
          <a:prstGeom prst="rect">
            <a:avLst/>
          </a:prstGeom>
        </p:spPr>
        <p:txBody>
          <a:bodyPr/>
          <a:lstStyle>
            <a:lvl1pPr marL="228600" algn="just">
              <a:defRPr sz="16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50 words or less. Importance, relevance, or intriguing component of the finding to the field</a:t>
            </a:r>
          </a:p>
        </p:txBody>
      </p:sp>
      <p:sp>
        <p:nvSpPr>
          <p:cNvPr id="47" name="Text Placeholder 34"/>
          <p:cNvSpPr>
            <a:spLocks noGrp="1"/>
          </p:cNvSpPr>
          <p:nvPr>
            <p:ph type="body" sz="quarter" idx="35" hasCustomPrompt="1"/>
          </p:nvPr>
        </p:nvSpPr>
        <p:spPr>
          <a:xfrm>
            <a:off x="4572000" y="3730752"/>
            <a:ext cx="4627515" cy="2034041"/>
          </a:xfrm>
          <a:prstGeom prst="rect">
            <a:avLst/>
          </a:prstGeom>
        </p:spPr>
        <p:txBody>
          <a:bodyPr>
            <a:normAutofit/>
          </a:bodyPr>
          <a:lstStyle>
            <a:lvl1pPr marL="285750" indent="-285750" algn="just">
              <a:buFont typeface="Arial" panose="020B0604020202020204" pitchFamily="34" charset="0"/>
              <a:buChar char="‒"/>
              <a:defRPr sz="14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Address the research approach in 2-4 bullet points</a:t>
            </a:r>
          </a:p>
          <a:p>
            <a:pPr lvl="0"/>
            <a:r>
              <a:rPr lang="en-US" dirty="0"/>
              <a:t>Only if needed: Give a ~175 word detailed explanation and/or additional description of figure if needed in the PowerPoint Notes section</a:t>
            </a:r>
          </a:p>
        </p:txBody>
      </p:sp>
      <p:pic>
        <p:nvPicPr>
          <p:cNvPr id="48" name="Picture 9" descr="horizontal-logo-green-text.jp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354776"/>
            <a:ext cx="2438400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Picture Placeholder 51"/>
          <p:cNvSpPr>
            <a:spLocks noGrp="1"/>
          </p:cNvSpPr>
          <p:nvPr>
            <p:ph type="pic" sz="quarter" idx="36" hasCustomPrompt="1"/>
          </p:nvPr>
        </p:nvSpPr>
        <p:spPr>
          <a:xfrm>
            <a:off x="5789962" y="6337426"/>
            <a:ext cx="3187700" cy="439737"/>
          </a:xfrm>
          <a:prstGeom prst="rect">
            <a:avLst/>
          </a:prstGeom>
        </p:spPr>
        <p:txBody>
          <a:bodyPr/>
          <a:lstStyle>
            <a:lvl1pPr>
              <a:defRPr sz="1100" baseline="0">
                <a:solidFill>
                  <a:srgbClr val="E86E25"/>
                </a:solidFill>
              </a:defRPr>
            </a:lvl1pPr>
          </a:lstStyle>
          <a:p>
            <a:pPr lvl="0"/>
            <a:r>
              <a:rPr lang="en-US" dirty="0"/>
              <a:t>Optional - additional logos here (institutional logo, collaborators, etc.)</a:t>
            </a:r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4600" y="6354776"/>
            <a:ext cx="1416362" cy="441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25565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atershed Function SF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Placeholder 1"/>
          <p:cNvSpPr>
            <a:spLocks noGrp="1"/>
          </p:cNvSpPr>
          <p:nvPr>
            <p:ph type="title" hasCustomPrompt="1"/>
          </p:nvPr>
        </p:nvSpPr>
        <p:spPr bwMode="auto">
          <a:xfrm>
            <a:off x="366486" y="-4627"/>
            <a:ext cx="8392886" cy="708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>
            <a:lvl1pPr>
              <a:defRPr b="1" baseline="0">
                <a:solidFill>
                  <a:srgbClr val="008000"/>
                </a:solidFill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pic>
        <p:nvPicPr>
          <p:cNvPr id="48" name="Picture 9" descr="horizontal-logo-green-text.jp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354776"/>
            <a:ext cx="2438400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Content Placeholder 10"/>
          <p:cNvSpPr>
            <a:spLocks noGrp="1"/>
          </p:cNvSpPr>
          <p:nvPr>
            <p:ph sz="quarter" idx="31" hasCustomPrompt="1"/>
          </p:nvPr>
        </p:nvSpPr>
        <p:spPr>
          <a:xfrm>
            <a:off x="4572000" y="762798"/>
            <a:ext cx="4532604" cy="2652919"/>
          </a:xfrm>
          <a:prstGeom prst="rect">
            <a:avLst/>
          </a:prstGeom>
        </p:spPr>
        <p:txBody>
          <a:bodyPr/>
          <a:lstStyle>
            <a:lvl1pPr>
              <a:defRPr sz="1800" b="0" baseline="0">
                <a:solidFill>
                  <a:srgbClr val="008000"/>
                </a:solidFill>
              </a:defRPr>
            </a:lvl1pPr>
            <a:lvl2pPr>
              <a:defRPr sz="1400"/>
            </a:lvl2pPr>
          </a:lstStyle>
          <a:p>
            <a:pPr lvl="0"/>
            <a:r>
              <a:rPr lang="en-US" dirty="0"/>
              <a:t>Image and caption</a:t>
            </a:r>
          </a:p>
          <a:p>
            <a:pPr lvl="0"/>
            <a:r>
              <a:rPr lang="en-US" dirty="0"/>
              <a:t>- Visually compelling figure(s) to explain the research</a:t>
            </a:r>
          </a:p>
          <a:p>
            <a:pPr lvl="0"/>
            <a:r>
              <a:rPr lang="en-US" dirty="0"/>
              <a:t>- Include legends and descriptive caption                     - DOE has the right to use published journal images per contractual funding agreements</a:t>
            </a:r>
          </a:p>
          <a:p>
            <a:pPr lvl="1"/>
            <a:endParaRPr lang="en-US" dirty="0"/>
          </a:p>
        </p:txBody>
      </p:sp>
      <p:sp>
        <p:nvSpPr>
          <p:cNvPr id="22" name="Text Placeholder 30"/>
          <p:cNvSpPr>
            <a:spLocks noGrp="1"/>
          </p:cNvSpPr>
          <p:nvPr>
            <p:ph type="body" sz="quarter" idx="26" hasCustomPrompt="1"/>
          </p:nvPr>
        </p:nvSpPr>
        <p:spPr>
          <a:xfrm>
            <a:off x="366486" y="5764793"/>
            <a:ext cx="8392886" cy="477460"/>
          </a:xfrm>
          <a:prstGeom prst="rect">
            <a:avLst/>
          </a:prstGeom>
        </p:spPr>
        <p:txBody>
          <a:bodyPr anchor="ctr">
            <a:noAutofit/>
          </a:bodyPr>
          <a:lstStyle>
            <a:lvl1pPr algn="ctr">
              <a:lnSpc>
                <a:spcPts val="1000"/>
              </a:lnSpc>
              <a:spcBef>
                <a:spcPts val="0"/>
              </a:spcBef>
              <a:defRPr sz="1000" b="0"/>
            </a:lvl1pPr>
          </a:lstStyle>
          <a:p>
            <a:pPr lvl="0"/>
            <a:r>
              <a:rPr lang="en-US" dirty="0"/>
              <a:t>Last, F., F. Last, F. last and F. Last (</a:t>
            </a:r>
            <a:r>
              <a:rPr lang="en-US" dirty="0" err="1"/>
              <a:t>yyyy</a:t>
            </a:r>
            <a:r>
              <a:rPr lang="en-US" dirty="0"/>
              <a:t>), Title. Journal, Volume (Issue), pages, DOI: 10.xxxxx/</a:t>
            </a:r>
            <a:r>
              <a:rPr lang="en-US" dirty="0" err="1"/>
              <a:t>xxxxxx</a:t>
            </a:r>
            <a:endParaRPr lang="en-US" dirty="0"/>
          </a:p>
        </p:txBody>
      </p:sp>
      <p:sp>
        <p:nvSpPr>
          <p:cNvPr id="23" name="Text Placeholder 23"/>
          <p:cNvSpPr>
            <a:spLocks noGrp="1"/>
          </p:cNvSpPr>
          <p:nvPr>
            <p:ph type="body" sz="quarter" idx="30" hasCustomPrompt="1"/>
          </p:nvPr>
        </p:nvSpPr>
        <p:spPr>
          <a:xfrm>
            <a:off x="0" y="1059206"/>
            <a:ext cx="4627515" cy="2356511"/>
          </a:xfrm>
          <a:prstGeom prst="rect">
            <a:avLst/>
          </a:prstGeom>
        </p:spPr>
        <p:txBody>
          <a:bodyPr/>
          <a:lstStyle>
            <a:lvl1pPr marL="228600" algn="just">
              <a:defRPr sz="16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50 words or less</a:t>
            </a:r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34" hasCustomPrompt="1"/>
          </p:nvPr>
        </p:nvSpPr>
        <p:spPr>
          <a:xfrm>
            <a:off x="0" y="3730751"/>
            <a:ext cx="4627515" cy="2034041"/>
          </a:xfrm>
          <a:prstGeom prst="rect">
            <a:avLst/>
          </a:prstGeom>
        </p:spPr>
        <p:txBody>
          <a:bodyPr/>
          <a:lstStyle>
            <a:lvl1pPr marL="228600" algn="just">
              <a:defRPr sz="16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50 words or less. Importance, relevance, or intriguing component of the finding to the field</a:t>
            </a:r>
          </a:p>
        </p:txBody>
      </p:sp>
      <p:sp>
        <p:nvSpPr>
          <p:cNvPr id="25" name="Text Placeholder 34"/>
          <p:cNvSpPr>
            <a:spLocks noGrp="1"/>
          </p:cNvSpPr>
          <p:nvPr>
            <p:ph type="body" sz="quarter" idx="35" hasCustomPrompt="1"/>
          </p:nvPr>
        </p:nvSpPr>
        <p:spPr>
          <a:xfrm>
            <a:off x="4572000" y="3730752"/>
            <a:ext cx="4627515" cy="2034041"/>
          </a:xfrm>
          <a:prstGeom prst="rect">
            <a:avLst/>
          </a:prstGeom>
        </p:spPr>
        <p:txBody>
          <a:bodyPr>
            <a:normAutofit/>
          </a:bodyPr>
          <a:lstStyle>
            <a:lvl1pPr marL="285750" indent="-285750" algn="just">
              <a:buFont typeface="Arial" panose="020B0604020202020204" pitchFamily="34" charset="0"/>
              <a:buChar char="‒"/>
              <a:defRPr sz="14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Address the research approach in 2-4 bullet points</a:t>
            </a:r>
          </a:p>
          <a:p>
            <a:pPr lvl="0"/>
            <a:r>
              <a:rPr lang="en-US" dirty="0"/>
              <a:t>Only if needed: Give a ~175 word detailed explanation and/or additional description of figure if needed in the PowerPoint Notes section</a:t>
            </a:r>
          </a:p>
        </p:txBody>
      </p:sp>
      <p:sp>
        <p:nvSpPr>
          <p:cNvPr id="26" name="Text Placeholder 2"/>
          <p:cNvSpPr>
            <a:spLocks noGrp="1"/>
          </p:cNvSpPr>
          <p:nvPr>
            <p:ph type="body" sz="quarter" idx="36" hasCustomPrompt="1"/>
          </p:nvPr>
        </p:nvSpPr>
        <p:spPr>
          <a:xfrm>
            <a:off x="3662319" y="6260098"/>
            <a:ext cx="2298257" cy="557595"/>
          </a:xfrm>
          <a:prstGeom prst="rect">
            <a:avLst/>
          </a:prstGeom>
        </p:spPr>
        <p:txBody>
          <a:bodyPr/>
          <a:lstStyle>
            <a:lvl1pPr>
              <a:defRPr sz="1000" baseline="0"/>
            </a:lvl1pPr>
          </a:lstStyle>
          <a:p>
            <a:pPr lvl="0"/>
            <a:r>
              <a:rPr lang="en-US" dirty="0"/>
              <a:t>Data available at (DOI):</a:t>
            </a: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672" y="6354776"/>
            <a:ext cx="1416362" cy="441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46304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21"/>
          <p:cNvSpPr txBox="1">
            <a:spLocks/>
          </p:cNvSpPr>
          <p:nvPr userDrawn="1"/>
        </p:nvSpPr>
        <p:spPr>
          <a:xfrm>
            <a:off x="3387840" y="3906839"/>
            <a:ext cx="5786275" cy="278130"/>
          </a:xfrm>
          <a:prstGeom prst="rect">
            <a:avLst/>
          </a:prstGeom>
        </p:spPr>
        <p:txBody>
          <a:bodyPr/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00" b="1" kern="1200">
                <a:solidFill>
                  <a:srgbClr val="E86E25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6502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00" kern="1200">
                <a:solidFill>
                  <a:srgbClr val="404040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38095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594598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1104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07205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63060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18914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74769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/>
            <a:r>
              <a:rPr lang="en-US" dirty="0"/>
              <a:t>Research Details</a:t>
            </a:r>
          </a:p>
        </p:txBody>
      </p:sp>
      <p:sp>
        <p:nvSpPr>
          <p:cNvPr id="6" name="Text Placeholder 21"/>
          <p:cNvSpPr txBox="1">
            <a:spLocks/>
          </p:cNvSpPr>
          <p:nvPr userDrawn="1"/>
        </p:nvSpPr>
        <p:spPr>
          <a:xfrm>
            <a:off x="3387840" y="2337119"/>
            <a:ext cx="5786275" cy="274638"/>
          </a:xfrm>
          <a:prstGeom prst="rect">
            <a:avLst/>
          </a:prstGeom>
        </p:spPr>
        <p:txBody>
          <a:bodyPr/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00" b="1" kern="1200">
                <a:solidFill>
                  <a:srgbClr val="E86E25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6502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00" kern="1200">
                <a:solidFill>
                  <a:srgbClr val="404040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38095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594598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1104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07205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63060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18914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74769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/>
            <a:r>
              <a:rPr lang="en-US" dirty="0"/>
              <a:t>Significance and Impact</a:t>
            </a:r>
          </a:p>
        </p:txBody>
      </p:sp>
      <p:sp>
        <p:nvSpPr>
          <p:cNvPr id="7" name="Text Placeholder 21"/>
          <p:cNvSpPr txBox="1">
            <a:spLocks/>
          </p:cNvSpPr>
          <p:nvPr userDrawn="1"/>
        </p:nvSpPr>
        <p:spPr>
          <a:xfrm>
            <a:off x="3387840" y="782639"/>
            <a:ext cx="5786275" cy="274638"/>
          </a:xfrm>
          <a:prstGeom prst="rect">
            <a:avLst/>
          </a:prstGeom>
        </p:spPr>
        <p:txBody>
          <a:bodyPr/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00" b="1" kern="1200">
                <a:solidFill>
                  <a:srgbClr val="E86E25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6502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00" kern="1200">
                <a:solidFill>
                  <a:srgbClr val="404040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38095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594598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1104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07205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63060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18914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74769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/>
            <a:r>
              <a:rPr lang="en-US" dirty="0"/>
              <a:t>Scientific Achievement</a:t>
            </a:r>
          </a:p>
        </p:txBody>
      </p:sp>
    </p:spTree>
    <p:extLst>
      <p:ext uri="{BB962C8B-B14F-4D97-AF65-F5344CB8AC3E}">
        <p14:creationId xmlns:p14="http://schemas.microsoft.com/office/powerpoint/2010/main" val="18406343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</p:sldLayoutIdLst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kern="1200">
          <a:solidFill>
            <a:srgbClr val="008000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5pPr>
      <a:lvl6pPr marL="455855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6pPr>
      <a:lvl7pPr marL="911711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7pPr>
      <a:lvl8pPr marL="1367560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8pPr>
      <a:lvl9pPr marL="1823420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9pPr>
    </p:titleStyle>
    <p:bodyStyle>
      <a:lvl1pPr marL="0" indent="0" algn="l" rtl="0" eaLnBrk="1" fontAlgn="base" hangingPunct="1">
        <a:spcBef>
          <a:spcPct val="20000"/>
        </a:spcBef>
        <a:spcAft>
          <a:spcPct val="0"/>
        </a:spcAft>
        <a:buFont typeface="Arial" charset="0"/>
        <a:buNone/>
        <a:defRPr sz="1800" b="1" kern="1200">
          <a:solidFill>
            <a:srgbClr val="008000"/>
          </a:solidFill>
          <a:latin typeface="Arial" pitchFamily="34" charset="0"/>
          <a:ea typeface="+mn-ea"/>
          <a:cs typeface="Arial" pitchFamily="34" charset="0"/>
        </a:defRPr>
      </a:lvl1pPr>
      <a:lvl2pPr marL="456502" indent="0" algn="l" rtl="0" eaLnBrk="1" fontAlgn="base" hangingPunct="1">
        <a:spcBef>
          <a:spcPct val="20000"/>
        </a:spcBef>
        <a:spcAft>
          <a:spcPct val="0"/>
        </a:spcAft>
        <a:buFont typeface="Arial" charset="0"/>
        <a:buNone/>
        <a:defRPr sz="1800" kern="1200">
          <a:solidFill>
            <a:srgbClr val="404040"/>
          </a:solidFill>
          <a:latin typeface="Arial" pitchFamily="34" charset="0"/>
          <a:ea typeface="+mn-ea"/>
          <a:cs typeface="Arial" pitchFamily="34" charset="0"/>
        </a:defRPr>
      </a:lvl2pPr>
      <a:lvl3pPr marL="1138095" indent="-226672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594598" indent="-226672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1104" indent="-226672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07205" indent="-227932" algn="l" defTabSz="9117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63060" indent="-227932" algn="l" defTabSz="9117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18914" indent="-227932" algn="l" defTabSz="9117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74769" indent="-227932" algn="l" defTabSz="9117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5855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1711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7560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3420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79273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35129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0987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46842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21"/>
          <p:cNvSpPr txBox="1">
            <a:spLocks/>
          </p:cNvSpPr>
          <p:nvPr userDrawn="1"/>
        </p:nvSpPr>
        <p:spPr>
          <a:xfrm>
            <a:off x="3387840" y="3906839"/>
            <a:ext cx="5786275" cy="278130"/>
          </a:xfrm>
          <a:prstGeom prst="rect">
            <a:avLst/>
          </a:prstGeom>
        </p:spPr>
        <p:txBody>
          <a:bodyPr/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00" b="1" kern="1200">
                <a:solidFill>
                  <a:srgbClr val="008000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6502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00" kern="1200">
                <a:solidFill>
                  <a:srgbClr val="404040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38095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594598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1104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07205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63060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18914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74769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/>
            <a:r>
              <a:rPr lang="en-US" dirty="0"/>
              <a:t>Research Details</a:t>
            </a:r>
          </a:p>
        </p:txBody>
      </p:sp>
      <p:sp>
        <p:nvSpPr>
          <p:cNvPr id="3" name="Text Placeholder 21"/>
          <p:cNvSpPr txBox="1">
            <a:spLocks/>
          </p:cNvSpPr>
          <p:nvPr userDrawn="1"/>
        </p:nvSpPr>
        <p:spPr>
          <a:xfrm>
            <a:off x="3387840" y="2337119"/>
            <a:ext cx="5786275" cy="274638"/>
          </a:xfrm>
          <a:prstGeom prst="rect">
            <a:avLst/>
          </a:prstGeom>
        </p:spPr>
        <p:txBody>
          <a:bodyPr/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00" b="1" kern="1200">
                <a:solidFill>
                  <a:srgbClr val="008000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6502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00" kern="1200">
                <a:solidFill>
                  <a:srgbClr val="404040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38095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594598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1104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07205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63060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18914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74769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/>
            <a:r>
              <a:rPr lang="en-US"/>
              <a:t>Significance and Impact</a:t>
            </a:r>
            <a:endParaRPr lang="en-US" dirty="0"/>
          </a:p>
        </p:txBody>
      </p:sp>
      <p:sp>
        <p:nvSpPr>
          <p:cNvPr id="4" name="Text Placeholder 21"/>
          <p:cNvSpPr txBox="1">
            <a:spLocks/>
          </p:cNvSpPr>
          <p:nvPr userDrawn="1"/>
        </p:nvSpPr>
        <p:spPr>
          <a:xfrm>
            <a:off x="3387840" y="782639"/>
            <a:ext cx="5786275" cy="274638"/>
          </a:xfrm>
          <a:prstGeom prst="rect">
            <a:avLst/>
          </a:prstGeom>
        </p:spPr>
        <p:txBody>
          <a:bodyPr/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00" b="1" kern="1200">
                <a:solidFill>
                  <a:srgbClr val="008000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6502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00" kern="1200">
                <a:solidFill>
                  <a:srgbClr val="404040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38095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594598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1104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07205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63060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18914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74769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/>
            <a:r>
              <a:rPr lang="en-US"/>
              <a:t>Scientific Achievement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48185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</p:sldLayoutIdLst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kern="1200">
          <a:solidFill>
            <a:srgbClr val="008000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5pPr>
      <a:lvl6pPr marL="455855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6pPr>
      <a:lvl7pPr marL="911711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7pPr>
      <a:lvl8pPr marL="1367560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8pPr>
      <a:lvl9pPr marL="1823420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9pPr>
    </p:titleStyle>
    <p:bodyStyle>
      <a:lvl1pPr marL="0" indent="0" algn="l" rtl="0" eaLnBrk="1" fontAlgn="base" hangingPunct="1">
        <a:spcBef>
          <a:spcPct val="20000"/>
        </a:spcBef>
        <a:spcAft>
          <a:spcPct val="0"/>
        </a:spcAft>
        <a:buFont typeface="Arial" charset="0"/>
        <a:buNone/>
        <a:defRPr sz="1800" b="1" kern="1200">
          <a:solidFill>
            <a:srgbClr val="008000"/>
          </a:solidFill>
          <a:latin typeface="Arial" pitchFamily="34" charset="0"/>
          <a:ea typeface="+mn-ea"/>
          <a:cs typeface="Arial" pitchFamily="34" charset="0"/>
        </a:defRPr>
      </a:lvl1pPr>
      <a:lvl2pPr marL="456502" indent="0" algn="l" rtl="0" eaLnBrk="1" fontAlgn="base" hangingPunct="1">
        <a:spcBef>
          <a:spcPct val="20000"/>
        </a:spcBef>
        <a:spcAft>
          <a:spcPct val="0"/>
        </a:spcAft>
        <a:buFont typeface="Arial" charset="0"/>
        <a:buNone/>
        <a:defRPr sz="1800" kern="1200">
          <a:solidFill>
            <a:srgbClr val="404040"/>
          </a:solidFill>
          <a:latin typeface="Arial" pitchFamily="34" charset="0"/>
          <a:ea typeface="+mn-ea"/>
          <a:cs typeface="Arial" pitchFamily="34" charset="0"/>
        </a:defRPr>
      </a:lvl2pPr>
      <a:lvl3pPr marL="1138095" indent="-226672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594598" indent="-226672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1104" indent="-226672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07205" indent="-227932" algn="l" defTabSz="9117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63060" indent="-227932" algn="l" defTabSz="9117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18914" indent="-227932" algn="l" defTabSz="9117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74769" indent="-227932" algn="l" defTabSz="9117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5855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1711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7560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3420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79273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35129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0987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46842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21"/>
          <p:cNvSpPr txBox="1">
            <a:spLocks/>
          </p:cNvSpPr>
          <p:nvPr userDrawn="1"/>
        </p:nvSpPr>
        <p:spPr>
          <a:xfrm>
            <a:off x="4572000" y="3429000"/>
            <a:ext cx="4627515" cy="278130"/>
          </a:xfrm>
          <a:prstGeom prst="rect">
            <a:avLst/>
          </a:prstGeom>
        </p:spPr>
        <p:txBody>
          <a:bodyPr/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00" b="1" kern="1200">
                <a:solidFill>
                  <a:srgbClr val="008000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6502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00" kern="1200">
                <a:solidFill>
                  <a:srgbClr val="404040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38095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594598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1104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07205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63060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18914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74769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/>
            <a:r>
              <a:rPr lang="en-US" dirty="0"/>
              <a:t>Research Details</a:t>
            </a:r>
          </a:p>
        </p:txBody>
      </p:sp>
      <p:sp>
        <p:nvSpPr>
          <p:cNvPr id="6" name="Text Placeholder 21"/>
          <p:cNvSpPr txBox="1">
            <a:spLocks/>
          </p:cNvSpPr>
          <p:nvPr userDrawn="1"/>
        </p:nvSpPr>
        <p:spPr>
          <a:xfrm>
            <a:off x="0" y="3429000"/>
            <a:ext cx="4627515" cy="274638"/>
          </a:xfrm>
          <a:prstGeom prst="rect">
            <a:avLst/>
          </a:prstGeom>
        </p:spPr>
        <p:txBody>
          <a:bodyPr/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00" b="1" kern="1200">
                <a:solidFill>
                  <a:srgbClr val="008000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6502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00" kern="1200">
                <a:solidFill>
                  <a:srgbClr val="404040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38095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594598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1104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07205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63060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18914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74769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/>
            <a:r>
              <a:rPr lang="en-US" dirty="0"/>
              <a:t>Significance and Impact</a:t>
            </a:r>
          </a:p>
        </p:txBody>
      </p:sp>
      <p:sp>
        <p:nvSpPr>
          <p:cNvPr id="7" name="Text Placeholder 21"/>
          <p:cNvSpPr txBox="1">
            <a:spLocks/>
          </p:cNvSpPr>
          <p:nvPr userDrawn="1"/>
        </p:nvSpPr>
        <p:spPr>
          <a:xfrm>
            <a:off x="0" y="762797"/>
            <a:ext cx="4627515" cy="274638"/>
          </a:xfrm>
          <a:prstGeom prst="rect">
            <a:avLst/>
          </a:prstGeom>
        </p:spPr>
        <p:txBody>
          <a:bodyPr/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00" b="1" kern="1200">
                <a:solidFill>
                  <a:srgbClr val="008000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6502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00" kern="1200">
                <a:solidFill>
                  <a:srgbClr val="404040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38095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594598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1104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07205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63060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18914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74769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/>
            <a:r>
              <a:rPr lang="en-US" dirty="0"/>
              <a:t>Scientific Achievement</a:t>
            </a:r>
          </a:p>
        </p:txBody>
      </p:sp>
    </p:spTree>
    <p:extLst>
      <p:ext uri="{BB962C8B-B14F-4D97-AF65-F5344CB8AC3E}">
        <p14:creationId xmlns:p14="http://schemas.microsoft.com/office/powerpoint/2010/main" val="8465878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</p:sldLayoutIdLst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kern="1200">
          <a:solidFill>
            <a:srgbClr val="008000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5pPr>
      <a:lvl6pPr marL="455855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6pPr>
      <a:lvl7pPr marL="911711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7pPr>
      <a:lvl8pPr marL="1367560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8pPr>
      <a:lvl9pPr marL="1823420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9pPr>
    </p:titleStyle>
    <p:bodyStyle>
      <a:lvl1pPr marL="0" indent="0" algn="l" rtl="0" eaLnBrk="1" fontAlgn="base" hangingPunct="1">
        <a:spcBef>
          <a:spcPct val="20000"/>
        </a:spcBef>
        <a:spcAft>
          <a:spcPct val="0"/>
        </a:spcAft>
        <a:buFont typeface="Arial" charset="0"/>
        <a:buNone/>
        <a:defRPr sz="1800" b="1" kern="1200">
          <a:solidFill>
            <a:srgbClr val="008000"/>
          </a:solidFill>
          <a:latin typeface="Arial" pitchFamily="34" charset="0"/>
          <a:ea typeface="+mn-ea"/>
          <a:cs typeface="Arial" pitchFamily="34" charset="0"/>
        </a:defRPr>
      </a:lvl1pPr>
      <a:lvl2pPr marL="456502" indent="0" algn="l" rtl="0" eaLnBrk="1" fontAlgn="base" hangingPunct="1">
        <a:spcBef>
          <a:spcPct val="20000"/>
        </a:spcBef>
        <a:spcAft>
          <a:spcPct val="0"/>
        </a:spcAft>
        <a:buFont typeface="Arial" charset="0"/>
        <a:buNone/>
        <a:defRPr sz="1800" kern="1200">
          <a:solidFill>
            <a:srgbClr val="404040"/>
          </a:solidFill>
          <a:latin typeface="Arial" pitchFamily="34" charset="0"/>
          <a:ea typeface="+mn-ea"/>
          <a:cs typeface="Arial" pitchFamily="34" charset="0"/>
        </a:defRPr>
      </a:lvl2pPr>
      <a:lvl3pPr marL="1138095" indent="-226672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594598" indent="-226672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1104" indent="-226672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07205" indent="-227932" algn="l" defTabSz="9117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63060" indent="-227932" algn="l" defTabSz="9117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18914" indent="-227932" algn="l" defTabSz="9117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74769" indent="-227932" algn="l" defTabSz="9117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5855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1711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7560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3420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79273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35129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0987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46842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366486" y="257451"/>
            <a:ext cx="8611176" cy="446581"/>
          </a:xfrm>
        </p:spPr>
        <p:txBody>
          <a:bodyPr/>
          <a:lstStyle/>
          <a:p>
            <a:r>
              <a:rPr lang="en-US" sz="1800" dirty="0"/>
              <a:t>Sensitivity of Mountain Hydroclimate Simulations in Variable-Resolution CESM to Microphysics and Horizontal Resolution</a:t>
            </a:r>
            <a:br>
              <a:rPr lang="en-US" sz="1800" dirty="0"/>
            </a:br>
            <a:endParaRPr lang="en-US" sz="1800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26"/>
          </p:nvPr>
        </p:nvSpPr>
        <p:spPr>
          <a:xfrm>
            <a:off x="-15254" y="5411917"/>
            <a:ext cx="3521934" cy="688293"/>
          </a:xfrm>
        </p:spPr>
        <p:txBody>
          <a:bodyPr/>
          <a:lstStyle/>
          <a:p>
            <a:r>
              <a:rPr lang="en-US" dirty="0"/>
              <a:t>Rhoades, A.M.,  P.A. Ullrich, C.M. </a:t>
            </a:r>
            <a:r>
              <a:rPr lang="en-US" dirty="0" err="1"/>
              <a:t>Zarzycki</a:t>
            </a:r>
            <a:r>
              <a:rPr lang="en-US" dirty="0"/>
              <a:t>, H. Johansen, S. Margulis, H. Morrison, Z. Xu, and W.D. Collins (2018)  “</a:t>
            </a:r>
            <a:r>
              <a:rPr lang="en-US" b="1" dirty="0"/>
              <a:t>Sensitivity of Mountain Hydroclimate Simulations in Variable-Resolution CESM to Microphysics and Horizontal Resolution</a:t>
            </a:r>
            <a:r>
              <a:rPr lang="en-US" dirty="0"/>
              <a:t>”  Journal of Advances in Modeling Earth Systems. https://doi.org/10.1029/2018MS001326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An ensemble of variable-resolution CESM (VR-CESM) simulations across four resolutions (i.e., 55km to 7km) and two versions of the Morrison and </a:t>
            </a:r>
            <a:r>
              <a:rPr lang="en-US" dirty="0" err="1">
                <a:latin typeface="+mn-lt"/>
              </a:rPr>
              <a:t>Gettelman</a:t>
            </a:r>
            <a:r>
              <a:rPr lang="en-US" dirty="0">
                <a:latin typeface="+mn-lt"/>
              </a:rPr>
              <a:t> microphysics scheme were used to investigate their implications on simulated mountain hydroclimate variables in the California Sierra Nevada.  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VR-CESM is a promising cutting-edge tool for global-to-regional downscaling, however, it has not been systematically evaluated across resolution and microphysics.  This paper does this with a particular focus on hydroclimate variables that shape water management decisions.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5"/>
          </p:nvPr>
        </p:nvSpPr>
        <p:spPr>
          <a:xfrm>
            <a:off x="3387840" y="4214359"/>
            <a:ext cx="5786275" cy="2034041"/>
          </a:xfrm>
        </p:spPr>
        <p:txBody>
          <a:bodyPr>
            <a:normAutofit fontScale="92500"/>
          </a:bodyPr>
          <a:lstStyle/>
          <a:p>
            <a:r>
              <a:rPr lang="en-US" sz="1300" dirty="0"/>
              <a:t>Eight 16-year VR-CESM simulations were conducted over California.</a:t>
            </a:r>
          </a:p>
          <a:p>
            <a:r>
              <a:rPr lang="en-US" sz="1300" dirty="0"/>
              <a:t>Increasing model resolution to better resolve topography is insufficient for improving the mountain </a:t>
            </a:r>
            <a:r>
              <a:rPr lang="en-US" sz="1300" dirty="0" err="1"/>
              <a:t>hydroclimatology</a:t>
            </a:r>
            <a:r>
              <a:rPr lang="en-US" sz="1300" dirty="0"/>
              <a:t>.</a:t>
            </a:r>
          </a:p>
          <a:p>
            <a:r>
              <a:rPr lang="en-US" sz="1300" dirty="0"/>
              <a:t>The use of an updated microphysics scheme in combination with increased model resolution enhanced mountain windward/leeward distributions, spatial correlations were substantially improved and, importantly, snow water equivalent bias diminished by 9.4x, 4.9x, and 3.5x from 55 to 7km.</a:t>
            </a:r>
          </a:p>
          <a:p>
            <a:r>
              <a:rPr lang="en-US" sz="1300" dirty="0"/>
              <a:t>However, not all mountain processes improved and further investigation is required.  In particular, a mountain cold-bias in two-meter surface temperature persisted and worsened with increasing model resolution.</a:t>
            </a:r>
          </a:p>
          <a:p>
            <a:endParaRPr lang="en-US" dirty="0"/>
          </a:p>
        </p:txBody>
      </p:sp>
      <p:pic>
        <p:nvPicPr>
          <p:cNvPr id="12" name="Content Placeholder 11">
            <a:extLst>
              <a:ext uri="{FF2B5EF4-FFF2-40B4-BE49-F238E27FC236}">
                <a16:creationId xmlns:a16="http://schemas.microsoft.com/office/drawing/2014/main" id="{036D7DD8-416E-4C71-9ADF-FDB5D02ABABE}"/>
              </a:ext>
            </a:extLst>
          </p:cNvPr>
          <p:cNvPicPr>
            <a:picLocks noGrp="1" noChangeAspect="1"/>
          </p:cNvPicPr>
          <p:nvPr>
            <p:ph sz="quarter" idx="3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-494536" y="2144309"/>
            <a:ext cx="4572094" cy="1963121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Picture 7">
            <a:extLst>
              <a:ext uri="{FF2B5EF4-FFF2-40B4-BE49-F238E27FC236}">
                <a16:creationId xmlns:a16="http://schemas.microsoft.com/office/drawing/2014/main" id="{AF9D62F5-9DF7-46CA-86CD-E0FB1073F3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3887" y="6343853"/>
            <a:ext cx="1669142" cy="4250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4F65EA5C-9B67-4E21-A998-6CB86E500FF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7668" y="6343853"/>
            <a:ext cx="1738000" cy="430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3965413"/>
      </p:ext>
    </p:extLst>
  </p:cSld>
  <p:clrMapOvr>
    <a:masterClrMapping/>
  </p:clrMapOvr>
</p:sld>
</file>

<file path=ppt/theme/theme1.xml><?xml version="1.0" encoding="utf-8"?>
<a:theme xmlns:a="http://schemas.openxmlformats.org/drawingml/2006/main" name="Other EESA Highlights (not DOE-SC)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OE-SC EESA Highlight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Horizonal Img_DOE-SC EESA Highlight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1910</TotalTime>
  <Words>247</Words>
  <Application>Microsoft Office PowerPoint</Application>
  <PresentationFormat>On-screen Show (4:3)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Other EESA Highlights (not DOE-SC)</vt:lpstr>
      <vt:lpstr>DOE-SC EESA Highlights</vt:lpstr>
      <vt:lpstr>Horizonal Img_DOE-SC EESA Highlights</vt:lpstr>
      <vt:lpstr>Sensitivity of Mountain Hydroclimate Simulations in Variable-Resolution CESM to Microphysics and Horizontal Resolution </vt:lpstr>
    </vt:vector>
  </TitlesOfParts>
  <Company>LBNL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Maryann Villavert</dc:creator>
  <cp:lastModifiedBy>Alan Rhoades</cp:lastModifiedBy>
  <cp:revision>99</cp:revision>
  <dcterms:created xsi:type="dcterms:W3CDTF">2016-02-10T19:06:12Z</dcterms:created>
  <dcterms:modified xsi:type="dcterms:W3CDTF">2018-06-08T01:14:38Z</dcterms:modified>
</cp:coreProperties>
</file>