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60" r:id="rId4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mmerschied, Maura K" initials="ZMK" lastIdx="3" clrIdx="0">
    <p:extLst>
      <p:ext uri="{19B8F6BF-5375-455C-9EA6-DF929625EA0E}">
        <p15:presenceInfo xmlns:p15="http://schemas.microsoft.com/office/powerpoint/2012/main" userId="S-1-5-21-19610888-2120439649-608991905-1102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00258C-848F-489A-940A-4B225B0F234B}" v="13" dt="2019-02-01T20:58:24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93" autoAdjust="0"/>
    <p:restoredTop sz="95914" autoAdjust="0"/>
  </p:normalViewPr>
  <p:slideViewPr>
    <p:cSldViewPr>
      <p:cViewPr varScale="1">
        <p:scale>
          <a:sx n="87" d="100"/>
          <a:sy n="87" d="100"/>
        </p:scale>
        <p:origin x="139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2/1/2019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 dirty="0"/>
              <a:t>http://www.pnnl.gov/science/highlights/highlights.asp?division=749</a:t>
            </a:r>
          </a:p>
        </p:txBody>
      </p:sp>
    </p:spTree>
    <p:extLst>
      <p:ext uri="{BB962C8B-B14F-4D97-AF65-F5344CB8AC3E}">
        <p14:creationId xmlns:p14="http://schemas.microsoft.com/office/powerpoint/2010/main" val="161560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2/1/2019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2/1/2019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2/1/2019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2/1/2019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2/1/2019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52399" y="1219200"/>
            <a:ext cx="4393577" cy="542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Examine plausible uncertainties in the future of natural gas (NG) infrastructure development in the United States</a:t>
            </a:r>
            <a:endParaRPr lang="en-US" sz="1400" b="1" dirty="0">
              <a:solidFill>
                <a:prstClr val="black"/>
              </a:solidFill>
            </a:endParaRP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Couple a human-Earth system model (GCAM-USA) with an NG infrastructure model (NANGAM)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Assess magnitude of investments in interstate NG pipeline infrastructure and pipeline flows in the U.S. 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Examine interstate pipeline infrastructure under a range of internally consistent socioeconomic scenarios</a:t>
            </a: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Impact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sz="1400" dirty="0"/>
              <a:t>This study adds to analysis of U.S. NG pipeline infrastructure development the interactions of the NG sector with other sectors 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sz="1400" dirty="0"/>
              <a:t>Results indicate that existing </a:t>
            </a:r>
            <a:r>
              <a:rPr lang="en-US" sz="1400" dirty="0">
                <a:solidFill>
                  <a:prstClr val="black"/>
                </a:solidFill>
              </a:rPr>
              <a:t>pipeline capacity is insufficient to satisfy future demand for NG under a range of socioeconomic scenarios and investments will be required 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sz="1400" dirty="0"/>
              <a:t>In addition, infrastructure investment needs vary substantially by region across different socioeconomic scenarios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52399" y="112713"/>
            <a:ext cx="876300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>
                <a:solidFill>
                  <a:srgbClr val="000000"/>
                </a:solidFill>
                <a:latin typeface="Arial" panose="020B0604020202020204" pitchFamily="34" charset="0"/>
              </a:rPr>
              <a:t>The Future of Natural Gas Infrastructure Development in the United States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731548" y="6019800"/>
            <a:ext cx="4308272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 dirty="0"/>
              <a:t>Feijoo F, GC </a:t>
            </a:r>
            <a:r>
              <a:rPr lang="en-US" sz="1000" dirty="0" err="1"/>
              <a:t>Iyer</a:t>
            </a:r>
            <a:r>
              <a:rPr lang="en-US" sz="1000" dirty="0"/>
              <a:t>, C </a:t>
            </a:r>
            <a:r>
              <a:rPr lang="en-US" sz="1000" dirty="0" err="1"/>
              <a:t>Avraam</a:t>
            </a:r>
            <a:r>
              <a:rPr lang="en-US" sz="1000" dirty="0"/>
              <a:t>, SA Siddiqui, LE Clarke, S </a:t>
            </a:r>
            <a:r>
              <a:rPr lang="en-US" sz="1000" dirty="0" err="1"/>
              <a:t>Sankaranarayanan</a:t>
            </a:r>
            <a:r>
              <a:rPr lang="en-US" sz="1000" dirty="0"/>
              <a:t>, MT </a:t>
            </a:r>
            <a:r>
              <a:rPr lang="en-US" sz="1000" dirty="0" err="1"/>
              <a:t>Binsted</a:t>
            </a:r>
            <a:r>
              <a:rPr lang="en-US" sz="1000" dirty="0"/>
              <a:t>, PL Patel, NC Prates, E Torres-Alfaro, and MA Wise. 2018. “The future of natural gas infrastructure development in the United States.” </a:t>
            </a:r>
            <a:r>
              <a:rPr lang="en-US" sz="1000" i="1" dirty="0"/>
              <a:t>Applied Energy</a:t>
            </a:r>
            <a:r>
              <a:rPr lang="en-US" sz="1000" dirty="0"/>
              <a:t>, 228:149-166.  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DOI: 10.1016/j.apenergy.2018.06.037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4694788" y="4991100"/>
            <a:ext cx="4345031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0000FF"/>
                </a:solidFill>
                <a:latin typeface="Arial" panose="020B0604020202020204" pitchFamily="34" charset="0"/>
              </a:rPr>
              <a:t>Natural gas net flows (</a:t>
            </a:r>
            <a:r>
              <a:rPr lang="en-US" altLang="en-US" sz="1100" b="1" dirty="0" err="1">
                <a:solidFill>
                  <a:srgbClr val="0000FF"/>
                </a:solidFill>
                <a:latin typeface="Arial" panose="020B0604020202020204" pitchFamily="34" charset="0"/>
              </a:rPr>
              <a:t>bcm</a:t>
            </a:r>
            <a:r>
              <a:rPr lang="en-US" altLang="en-US" sz="1100" b="1" dirty="0">
                <a:solidFill>
                  <a:srgbClr val="0000FF"/>
                </a:solidFill>
                <a:latin typeface="Arial" panose="020B0604020202020204" pitchFamily="34" charset="0"/>
              </a:rPr>
              <a:t>) in 2050 for major gas pipelines in Reference and Low domestic natural gas demand scenarios. Thickness of bars indicates magnitude of flows; arrows indicate direction. Circled numbers show net outflows from the mid-Atlantic region.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552854"/>
            <a:ext cx="3583128" cy="443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92174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 xmlns="http://schemas.microsoft.com/sharepoint/v3" xsi:nil="true"/>
    <SlideDescription xmlns="http://schemas.microsoft.com/sharepoint/v3" xsi:nil="true"/>
    <Funding xmlns="98b00cf3-a6ce-40de-8923-f140beb786e9">MSD</Funding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A3ADA40348D53C4EA114B46FA9468BEB" ma:contentTypeVersion="1" ma:contentTypeDescription="Microsoft PowerPoint Slide" ma:contentTypeScope="" ma:versionID="a8aaa84c71a4e914df735642033ef70b">
  <xsd:schema xmlns:xsd="http://www.w3.org/2001/XMLSchema" xmlns:xs="http://www.w3.org/2001/XMLSchema" xmlns:p="http://schemas.microsoft.com/office/2006/metadata/properties" xmlns:ns1="http://schemas.microsoft.com/sharepoint/v3" xmlns:ns2="98b00cf3-a6ce-40de-8923-f140beb786e9" targetNamespace="http://schemas.microsoft.com/office/2006/metadata/properties" ma:root="true" ma:fieldsID="2794fb4f500ec30b95632cae512c31f2" ns1:_="" ns2:_="">
    <xsd:import namespace="http://schemas.microsoft.com/sharepoint/v3"/>
    <xsd:import namespace="98b00cf3-a6ce-40de-8923-f140beb786e9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2:Fundin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00cf3-a6ce-40de-8923-f140beb786e9" elementFormDefault="qualified">
    <xsd:import namespace="http://schemas.microsoft.com/office/2006/documentManagement/types"/>
    <xsd:import namespace="http://schemas.microsoft.com/office/infopath/2007/PartnerControls"/>
    <xsd:element name="Funding" ma:index="7" ma:displayName="Funding" ma:description="Funding Soure" ma:internalName="Fund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57D9F0-2B85-430B-8843-0027C0E6F07C}">
  <ds:schemaRefs>
    <ds:schemaRef ds:uri="http://schemas.microsoft.com/office/2006/documentManagement/types"/>
    <ds:schemaRef ds:uri="http://purl.org/dc/elements/1.1/"/>
    <ds:schemaRef ds:uri="98b00cf3-a6ce-40de-8923-f140beb786e9"/>
    <ds:schemaRef ds:uri="http://purl.org/dc/terms/"/>
    <ds:schemaRef ds:uri="http://purl.org/dc/dcmitype/"/>
    <ds:schemaRef ds:uri="http://www.w3.org/XML/1998/namespace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057BF38-EB0A-4D1A-B450-0E49FBB7B2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b00cf3-a6ce-40de-8923-f140beb78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10598</TotalTime>
  <Words>268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Zimmerschied, Maura K</cp:lastModifiedBy>
  <cp:revision>27</cp:revision>
  <cp:lastPrinted>2011-05-11T17:30:12Z</cp:lastPrinted>
  <dcterms:created xsi:type="dcterms:W3CDTF">2017-11-02T21:19:41Z</dcterms:created>
  <dcterms:modified xsi:type="dcterms:W3CDTF">2019-02-01T21:22:11Z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0x010100A22E315B1F3C42B49A0E90D2F9AB5AB100A3ADA40348D53C4EA114B46FA9468BEB</vt:lpwstr>
  </property>
</Properties>
</file>